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58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73.xml.rels" ContentType="application/vnd.openxmlformats-package.relationships+xml"/>
  <Override PartName="/ppt/notesSlides/_rels/notesSlide88.xml.rels" ContentType="application/vnd.openxmlformats-package.relationships+xml"/>
  <Override PartName="/ppt/notesSlides/_rels/notesSlide8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86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79.xml.rels" ContentType="application/vnd.openxmlformats-package.relationships+xml"/>
  <Override PartName="/ppt/notesSlides/_rels/notesSlide8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84.xml.rels" ContentType="application/vnd.openxmlformats-package.relationships+xml"/>
  <Override PartName="/ppt/notesSlides/_rels/notesSlide77.xml.rels" ContentType="application/vnd.openxmlformats-package.relationships+xml"/>
  <Override PartName="/ppt/notesSlides/_rels/notesSlide78.xml.rels" ContentType="application/vnd.openxmlformats-package.relationships+xml"/>
  <Override PartName="/ppt/notesSlides/_rels/notesSlide81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87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91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89.xml.rels" ContentType="application/vnd.openxmlformats-package.relationships+xml"/>
  <Override PartName="/ppt/notesSlides/_rels/notesSlide83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8.xml.rels" ContentType="application/vnd.openxmlformats-package.relationships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24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jpeg" ContentType="image/jpeg"/>
  <Override PartName="/ppt/media/image11.jpeg" ContentType="image/jpeg"/>
  <Override PartName="/ppt/media/image8.jpeg" ContentType="image/jpeg"/>
  <Override PartName="/ppt/media/image10.jpeg" ContentType="image/jpeg"/>
  <Override PartName="/ppt/media/image12.png" ContentType="image/png"/>
  <Override PartName="/ppt/media/image7.png" ContentType="image/png"/>
  <Override PartName="/ppt/media/image1.jpeg" ContentType="image/jpeg"/>
  <Override PartName="/ppt/media/image22.jpeg" ContentType="image/jpeg"/>
  <Override PartName="/ppt/media/image13.png" ContentType="image/png"/>
  <Override PartName="/ppt/media/image6.jpeg" ContentType="image/jpeg"/>
  <Override PartName="/ppt/media/image5.jpeg" ContentType="image/jpeg"/>
  <Override PartName="/ppt/media/image4.jpeg" ContentType="image/jpeg"/>
  <Override PartName="/ppt/media/image25.jpeg" ContentType="image/jpeg"/>
  <Override PartName="/ppt/media/image27.png" ContentType="image/png"/>
  <Override PartName="/ppt/media/image3.jpeg" ContentType="image/jpeg"/>
  <Override PartName="/ppt/media/image15.png" ContentType="image/png"/>
  <Override PartName="/ppt/media/image26.png" ContentType="image/png"/>
  <Override PartName="/ppt/media/image14.png" ContentType="image/png"/>
  <Override PartName="/ppt/media/image24.png" ContentType="image/png"/>
  <Override PartName="/ppt/media/image23.png" ContentType="image/png"/>
  <Override PartName="/ppt/media/image21.jpeg" ContentType="image/jpeg"/>
  <Override PartName="/ppt/media/image16.png" ContentType="image/png"/>
  <Override PartName="/ppt/media/image19.png" ContentType="image/png"/>
  <Override PartName="/ppt/media/image2.jpeg" ContentType="image/jpeg"/>
  <Override PartName="/ppt/media/image20.png" ContentType="image/png"/>
  <Override PartName="/ppt/media/image18.png" ContentType="image/png"/>
  <Override PartName="/ppt/media/image17.png" ContentType="image/png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18.xml" ContentType="application/vnd.openxmlformats-officedocument.drawingml.chart+xml"/>
  <Override PartName="/ppt/charts/chart6.xml" ContentType="application/vnd.openxmlformats-officedocument.drawingml.chart+xml"/>
  <Override PartName="/ppt/charts/chart17.xml" ContentType="application/vnd.openxmlformats-officedocument.drawingml.chart+xml"/>
  <Override PartName="/ppt/charts/_rels/chart5.xml.rels" ContentType="application/vnd.openxmlformats-package.relationships+xml"/>
  <Override PartName="/ppt/charts/chart5.xml" ContentType="application/vnd.openxmlformats-officedocument.drawingml.chart+xml"/>
  <Override PartName="/ppt/charts/chart16.xml" ContentType="application/vnd.openxmlformats-officedocument.drawingml.chart+xml"/>
  <Override PartName="/ppt/charts/chart4.xml" ContentType="application/vnd.openxmlformats-officedocument.drawingml.chart+xml"/>
  <Override PartName="/ppt/charts/chart15.xml" ContentType="application/vnd.openxmlformats-officedocument.drawingml.chart+xml"/>
  <Override PartName="/ppt/charts/chart3.xml" ContentType="application/vnd.openxmlformats-officedocument.drawingml.chart+xml"/>
  <Override PartName="/ppt/charts/chart14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13.xml" ContentType="application/vnd.openxmlformats-officedocument.drawingml.chart+xml"/>
  <Override PartName="/ppt/charts/chart7.xml" ContentType="application/vnd.openxmlformats-officedocument.drawingml.char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_rels/slide41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22.xml.rels" ContentType="application/vnd.openxmlformats-package.relationships+xml"/>
  <Override PartName="/ppt/slides/_rels/slide42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5.xml.rels" ContentType="application/vnd.openxmlformats-package.relationships+xml"/>
  <Override PartName="/ppt/slides/_rels/slide32.xml.rels" ContentType="application/vnd.openxmlformats-package.relationships+xml"/>
  <Override PartName="/ppt/slides/_rels/slide57.xml.rels" ContentType="application/vnd.openxmlformats-package.relationships+xml"/>
  <Override PartName="/ppt/slides/_rels/slide6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9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10.xml.rels" ContentType="application/vnd.openxmlformats-package.relationships+xml"/>
  <Override PartName="/ppt/slides/_rels/slide59.xml.rels" ContentType="application/vnd.openxmlformats-package.relationships+xml"/>
  <Override PartName="/ppt/slides/_rels/slide25.xml.rels" ContentType="application/vnd.openxmlformats-package.relationships+xml"/>
  <Override PartName="/ppt/slides/_rels/slide83.xml.rels" ContentType="application/vnd.openxmlformats-package.relationships+xml"/>
  <Override PartName="/ppt/slides/_rels/slide79.xml.rels" ContentType="application/vnd.openxmlformats-package.relationships+xml"/>
  <Override PartName="/ppt/slides/_rels/slide30.xml.rels" ContentType="application/vnd.openxmlformats-package.relationships+xml"/>
  <Override PartName="/ppt/slides/_rels/slide90.xml.rels" ContentType="application/vnd.openxmlformats-package.relationships+xml"/>
  <Override PartName="/ppt/slides/_rels/slide17.xml.rels" ContentType="application/vnd.openxmlformats-package.relationships+xml"/>
  <Override PartName="/ppt/slides/_rels/slide21.xml.rels" ContentType="application/vnd.openxmlformats-package.relationships+xml"/>
  <Override PartName="/ppt/slides/_rels/slide26.xml.rels" ContentType="application/vnd.openxmlformats-package.relationships+xml"/>
  <Override PartName="/ppt/slides/_rels/slide86.xml.rels" ContentType="application/vnd.openxmlformats-package.relationships+xml"/>
  <Override PartName="/ppt/slides/_rels/slide2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77.xml.rels" ContentType="application/vnd.openxmlformats-package.relationships+xml"/>
  <Override PartName="/ppt/slides/_rels/slide8.xml.rels" ContentType="application/vnd.openxmlformats-package.relationships+xml"/>
  <Override PartName="/ppt/slides/_rels/slide43.xml.rels" ContentType="application/vnd.openxmlformats-package.relationships+xml"/>
  <Override PartName="/ppt/slides/_rels/slide27.xml.rels" ContentType="application/vnd.openxmlformats-package.relationships+xml"/>
  <Override PartName="/ppt/slides/_rels/slide36.xml.rels" ContentType="application/vnd.openxmlformats-package.relationships+xml"/>
  <Override PartName="/ppt/slides/_rels/slide3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5.xml.rels" ContentType="application/vnd.openxmlformats-package.relationships+xml"/>
  <Override PartName="/ppt/slides/_rels/slide6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9.xml.rels" ContentType="application/vnd.openxmlformats-package.relationships+xml"/>
  <Override PartName="/ppt/slides/_rels/slide44.xml.rels" ContentType="application/vnd.openxmlformats-package.relationships+xml"/>
  <Override PartName="/ppt/slides/_rels/slide37.xml.rels" ContentType="application/vnd.openxmlformats-package.relationships+xml"/>
  <Override PartName="/ppt/slides/_rels/slide28.xml.rels" ContentType="application/vnd.openxmlformats-package.relationships+xml"/>
  <Override PartName="/ppt/slides/_rels/slide81.xml.rels" ContentType="application/vnd.openxmlformats-package.relationships+xml"/>
  <Override PartName="/ppt/slides/_rels/slide65.xml.rels" ContentType="application/vnd.openxmlformats-package.relationships+xml"/>
  <Override PartName="/ppt/slides/_rels/slide74.xml.rels" ContentType="application/vnd.openxmlformats-package.relationships+xml"/>
  <Override PartName="/ppt/slides/_rels/slide58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63.xml.rels" ContentType="application/vnd.openxmlformats-package.relationships+xml"/>
  <Override PartName="/ppt/slides/_rels/slide70.xml.rels" ContentType="application/vnd.openxmlformats-package.relationships+xml"/>
  <Override PartName="/ppt/slides/_rels/slide47.xml.rels" ContentType="application/vnd.openxmlformats-package.relationships+xml"/>
  <Override PartName="/ppt/slides/_rels/slide35.xml.rels" ContentType="application/vnd.openxmlformats-package.relationships+xml"/>
  <Override PartName="/ppt/slides/_rels/slide51.xml.rels" ContentType="application/vnd.openxmlformats-package.relationships+xml"/>
  <Override PartName="/ppt/slides/_rels/slide53.xml.rels" ContentType="application/vnd.openxmlformats-package.relationships+xml"/>
  <Override PartName="/ppt/slides/_rels/slide46.xml.rels" ContentType="application/vnd.openxmlformats-package.relationships+xml"/>
  <Override PartName="/ppt/slides/_rels/slide62.xml.rels" ContentType="application/vnd.openxmlformats-package.relationships+xml"/>
  <Override PartName="/ppt/slides/_rels/slide49.xml.rels" ContentType="application/vnd.openxmlformats-package.relationships+xml"/>
  <Override PartName="/ppt/slides/_rels/slide34.xml.rels" ContentType="application/vnd.openxmlformats-package.relationships+xml"/>
  <Override PartName="/ppt/slides/_rels/slide50.xml.rels" ContentType="application/vnd.openxmlformats-package.relationships+xml"/>
  <Override PartName="/ppt/slides/_rels/slide52.xml.rels" ContentType="application/vnd.openxmlformats-package.relationships+xml"/>
  <Override PartName="/ppt/slides/_rels/slide76.xml.rels" ContentType="application/vnd.openxmlformats-package.relationships+xml"/>
  <Override PartName="/ppt/slides/_rels/slide31.xml.rels" ContentType="application/vnd.openxmlformats-package.relationships+xml"/>
  <Override PartName="/ppt/slides/_rels/slide84.xml.rels" ContentType="application/vnd.openxmlformats-package.relationships+xml"/>
  <Override PartName="/ppt/slides/_rels/slide91.xml.rels" ContentType="application/vnd.openxmlformats-package.relationships+xml"/>
  <Override PartName="/ppt/slides/_rels/slide45.xml.rels" ContentType="application/vnd.openxmlformats-package.relationships+xml"/>
  <Override PartName="/ppt/slides/_rels/slide38.xml.rels" ContentType="application/vnd.openxmlformats-package.relationships+xml"/>
  <Override PartName="/ppt/slides/_rels/slide33.xml.rels" ContentType="application/vnd.openxmlformats-package.relationships+xml"/>
  <Override PartName="/ppt/slides/_rels/slide29.xml.rels" ContentType="application/vnd.openxmlformats-package.relationships+xml"/>
  <Override PartName="/ppt/slides/_rels/slide89.xml.rels" ContentType="application/vnd.openxmlformats-package.relationships+xml"/>
  <Override PartName="/ppt/slides/_rels/slide14.xml.rels" ContentType="application/vnd.openxmlformats-package.relationships+xml"/>
  <Override PartName="/ppt/slides/_rels/slide66.xml.rels" ContentType="application/vnd.openxmlformats-package.relationships+xml"/>
  <Override PartName="/ppt/slides/_rels/slide56.xml.rels" ContentType="application/vnd.openxmlformats-package.relationships+xml"/>
  <Override PartName="/ppt/slides/_rels/slide60.xml.rels" ContentType="application/vnd.openxmlformats-package.relationships+xml"/>
  <Override PartName="/ppt/slides/_rels/slide75.xml.rels" ContentType="application/vnd.openxmlformats-package.relationships+xml"/>
  <Override PartName="/ppt/slides/_rels/slide82.xml.rels" ContentType="application/vnd.openxmlformats-package.relationships+xml"/>
  <Override PartName="/ppt/slides/_rels/slide88.xml.rels" ContentType="application/vnd.openxmlformats-package.relationships+xml"/>
  <Override PartName="/ppt/slides/_rels/slide69.xml.rels" ContentType="application/vnd.openxmlformats-package.relationships+xml"/>
  <Override PartName="/ppt/slides/_rels/slide73.xml.rels" ContentType="application/vnd.openxmlformats-package.relationships+xml"/>
  <Override PartName="/ppt/slides/_rels/slide80.xml.rels" ContentType="application/vnd.openxmlformats-package.relationships+xml"/>
  <Override PartName="/ppt/slides/_rels/slide78.xml.rels" ContentType="application/vnd.openxmlformats-package.relationships+xml"/>
  <Override PartName="/ppt/slides/_rels/slide3.xml.rels" ContentType="application/vnd.openxmlformats-package.relationships+xml"/>
  <Override PartName="/ppt/slides/_rels/slide87.xml.rels" ContentType="application/vnd.openxmlformats-package.relationships+xml"/>
  <Override PartName="/ppt/slides/_rels/slide68.xml.rels" ContentType="application/vnd.openxmlformats-package.relationships+xml"/>
  <Override PartName="/ppt/slides/_rels/slide72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4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81.xml" ContentType="application/vnd.openxmlformats-officedocument.presentationml.slide+xml"/>
  <Override PartName="/ppt/slides/slide4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43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27.xml" ContentType="application/vnd.openxmlformats-officedocument.presentationml.slide+xml"/>
  <Override PartName="/ppt/slides/slide64.xml" ContentType="application/vnd.openxmlformats-officedocument.presentationml.slide+xml"/>
  <Override PartName="/ppt/slides/slide28.xml" ContentType="application/vnd.openxmlformats-officedocument.presentationml.slide+xml"/>
  <Override PartName="/ppt/slides/slide70.xml" ContentType="application/vnd.openxmlformats-officedocument.presentationml.slide+xml"/>
  <Override PartName="/ppt/slides/slide65.xml" ContentType="application/vnd.openxmlformats-officedocument.presentationml.slide+xml"/>
  <Override PartName="/ppt/slides/slide29.xml" ContentType="application/vnd.openxmlformats-officedocument.presentationml.slide+xml"/>
  <Override PartName="/ppt/slides/slide71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89.xml" ContentType="application/vnd.openxmlformats-officedocument.presentationml.slide+xml"/>
  <Override PartName="/ppt/slides/slide77.xml" ContentType="application/vnd.openxmlformats-officedocument.presentationml.slide+xml"/>
  <Override PartName="/ppt/slides/slide40.xml" ContentType="application/vnd.openxmlformats-officedocument.presentationml.slide+xml"/>
  <Override PartName="/ppt/slides/slide88.xml" ContentType="application/vnd.openxmlformats-officedocument.presentationml.slide+xml"/>
  <Override PartName="/ppt/slides/slide76.xml" ContentType="application/vnd.openxmlformats-officedocument.presentationml.slide+xml"/>
  <Override PartName="/ppt/slides/slide8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slides/slide85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79.xml" ContentType="application/vnd.openxmlformats-officedocument.presentationml.slide+xml"/>
  <Override PartName="/ppt/slides/slide42.xml" ContentType="application/vnd.openxmlformats-officedocument.presentationml.slide+xml"/>
  <Override PartName="/ppt/slides/slide78.xml" ContentType="application/vnd.openxmlformats-officedocument.presentationml.slide+xml"/>
  <Override PartName="/ppt/slides/slide41.xml" ContentType="application/vnd.openxmlformats-officedocument.presentationml.slide+xml"/>
  <Override PartName="/ppt/slides/slide72.xml" ContentType="application/vnd.openxmlformats-officedocument.presentationml.slide+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s/slide9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19.xml" ContentType="application/vnd.openxmlformats-officedocument.presentationml.slide+xml"/>
  <Override PartName="/ppt/slides/slide84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18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80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drawings/drawing1.xml" ContentType="application/vnd.openxmlformats-officedocument.drawingml.chartshap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</p:sldIdLst>
  <p:sldSz cx="9144000" cy="6858000"/>
  <p:notesSz cx="9283700" cy="6985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slide" Target="slides/slide89.xml"/><Relationship Id="rId94" Type="http://schemas.openxmlformats.org/officeDocument/2006/relationships/slide" Target="slides/slide90.xml"/><Relationship Id="rId95" Type="http://schemas.openxmlformats.org/officeDocument/2006/relationships/slide" Target="slides/slide91.xml"/><Relationship Id="rId96" Type="http://schemas.openxmlformats.org/officeDocument/2006/relationships/presProps" Target="presProps.xml"/>
</Relationships>
</file>

<file path=ppt/charts/_rels/chart5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scatterChart>
        <c:scatterStyle val="lineMarker"/>
        <c:varyColors val="0"/>
        <c:ser>
          <c:idx val="0"/>
          <c:order val="0"/>
          <c:spPr>
            <a:solidFill>
              <a:srgbClr val="000000"/>
            </a:solidFill>
            <a:ln w="63360">
              <a:solidFill>
                <a:srgbClr val="000000"/>
              </a:solidFill>
              <a:round/>
            </a:ln>
          </c:spPr>
          <c:marker>
            <c:symbol val="diamond"/>
            <c:size val="20"/>
            <c:spPr>
              <a:solidFill>
                <a:srgbClr val="000000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1</c:f>
              <c:numCache>
                <c:formatCode>General</c:formatCode>
                <c:ptCount val="5"/>
                <c:pt idx="0">
                  <c:v>23.1072502113279</c:v>
                </c:pt>
                <c:pt idx="1">
                  <c:v>24.6177643500447</c:v>
                </c:pt>
                <c:pt idx="2">
                  <c:v>27.8311755605512</c:v>
                </c:pt>
                <c:pt idx="3">
                  <c:v>35.4615993637859</c:v>
                </c:pt>
                <c:pt idx="4">
                  <c:v>52.5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5"/>
                <c:pt idx="0">
                  <c:v>3.75510204081633</c:v>
                </c:pt>
                <c:pt idx="1">
                  <c:v>2.28571428571429</c:v>
                </c:pt>
                <c:pt idx="2">
                  <c:v>1.55102040816327</c:v>
                </c:pt>
                <c:pt idx="3">
                  <c:v>1.18367346938776</c:v>
                </c:pt>
                <c:pt idx="4">
                  <c:v>1</c:v>
                </c:pt>
              </c:numCache>
            </c:numRef>
          </c:yVal>
          <c:smooth val="1"/>
        </c:ser>
        <c:axId val="62067354"/>
        <c:axId val="94174094"/>
      </c:scatterChart>
      <c:valAx>
        <c:axId val="62067354"/>
        <c:scaling>
          <c:orientation val="minMax"/>
          <c:max val="60"/>
        </c:scaling>
        <c:delete val="0"/>
        <c:axPos val="b"/>
        <c:title>
          <c:tx>
            <c:rich>
              <a:bodyPr rot="0"/>
              <a:lstStyle/>
              <a:p>
                <a:pPr>
                  <a:defRPr b="1" lang="en-US" sz="2800" spc="-1" strike="noStrike">
                    <a:solidFill>
                      <a:srgbClr val="000000"/>
                    </a:solidFill>
                    <a:latin typeface="Calibri"/>
                  </a:defRPr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Calibri"/>
                  </a:rPr>
                  <a:t>Access Latency (ns)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4174094"/>
        <c:crosses val="autoZero"/>
        <c:crossBetween val="midCat"/>
        <c:majorUnit val="10"/>
      </c:valAx>
      <c:valAx>
        <c:axId val="9417409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lang="en-US" sz="2800" spc="-1" strike="noStrike">
                    <a:solidFill>
                      <a:srgbClr val="000000"/>
                    </a:solidFill>
                    <a:latin typeface="Calibri"/>
                  </a:defRPr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Calibri"/>
                  </a:rPr>
                  <a:t>Normalized Chip Area</a:t>
                </a:r>
              </a:p>
            </c:rich>
          </c:tx>
          <c:layout>
            <c:manualLayout>
              <c:xMode val="edge"/>
              <c:yMode val="edge"/>
              <c:x val="0.0158146011537696"/>
              <c:y val="0.0280978035640282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2067354"/>
        <c:crosses val="autoZero"/>
        <c:crossBetween val="midCat"/>
        <c:majorUnit val="1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Commodity DRAM</c:v>
                </c:pt>
              </c:strCache>
            </c:strRef>
          </c:tx>
          <c:spPr>
            <a:solidFill>
              <a:srgbClr val="4f81bd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SALP</c:v>
                </c:pt>
              </c:strCache>
            </c:strRef>
          </c:tx>
          <c:spPr>
            <a:solidFill>
              <a:srgbClr val="c0504d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0.81</c:v>
                </c:pt>
              </c:numCache>
            </c:numRef>
          </c:val>
        </c:ser>
        <c:gapWidth val="150"/>
        <c:overlap val="0"/>
        <c:axId val="90023433"/>
        <c:axId val="67520683"/>
      </c:barChart>
      <c:catAx>
        <c:axId val="9002343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2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7520683"/>
        <c:crosses val="autoZero"/>
        <c:auto val="1"/>
        <c:lblAlgn val="ctr"/>
        <c:lblOffset val="100"/>
        <c:noMultiLvlLbl val="0"/>
      </c:catAx>
      <c:valAx>
        <c:axId val="6752068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002343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49009405643386"/>
          <c:y val="0.160728117738187"/>
          <c:w val="0.827296377826696"/>
          <c:h val="0.666382649109218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Capacity</c:v>
                </c:pt>
              </c:strCache>
            </c:strRef>
          </c:tx>
          <c:spPr>
            <a:solidFill>
              <a:srgbClr val="4d3b62"/>
            </a:solidFill>
            <a:ln cap="rnd" w="38160">
              <a:solidFill>
                <a:srgbClr val="4d3b62"/>
              </a:solidFill>
              <a:round/>
            </a:ln>
          </c:spPr>
          <c:marker>
            <c:symbol val="triangle"/>
            <c:size val="14"/>
            <c:spPr>
              <a:solidFill>
                <a:srgbClr val="4d3b62"/>
              </a:solidFill>
            </c:spPr>
          </c:marker>
          <c:dLbls>
            <c:txPr>
              <a:bodyPr wrap="square"/>
              <a:lstStyle/>
              <a:p>
                <a:pPr>
                  <a:defRPr b="0" sz="2400" spc="-1" strike="noStrike">
                    <a:solidFill>
                      <a:srgbClr val="000000"/>
                    </a:solidFill>
                    <a:latin typeface="Gill Sans MT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64</c:v>
                </c:pt>
                <c:pt idx="8">
                  <c:v>128</c:v>
                </c:pt>
                <c:pt idx="9">
                  <c:v>128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Bandwidth</c:v>
                </c:pt>
              </c:strCache>
            </c:strRef>
          </c:tx>
          <c:spPr>
            <a:solidFill>
              <a:srgbClr val="f79646"/>
            </a:solidFill>
            <a:ln cap="rnd" w="38160">
              <a:solidFill>
                <a:srgbClr val="f79646"/>
              </a:solidFill>
              <a:round/>
            </a:ln>
          </c:spPr>
          <c:marker>
            <c:symbol val="square"/>
            <c:size val="14"/>
            <c:spPr>
              <a:solidFill>
                <a:srgbClr val="f79646"/>
              </a:solidFill>
            </c:spPr>
          </c:marker>
          <c:dLbls>
            <c:txPr>
              <a:bodyPr wrap="square"/>
              <a:lstStyle/>
              <a:p>
                <a:pPr>
                  <a:defRPr b="0" sz="2400" spc="-1" strike="noStrike">
                    <a:solidFill>
                      <a:srgbClr val="000000"/>
                    </a:solidFill>
                    <a:latin typeface="Gill Sans MT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0"/>
                <c:pt idx="0">
                  <c:v>1</c:v>
                </c:pt>
                <c:pt idx="1">
                  <c:v>3.00751879699248</c:v>
                </c:pt>
                <c:pt idx="2">
                  <c:v>6.01503759398496</c:v>
                </c:pt>
                <c:pt idx="3">
                  <c:v>8.01503759398496</c:v>
                </c:pt>
                <c:pt idx="4">
                  <c:v>10.0225563909774</c:v>
                </c:pt>
                <c:pt idx="5">
                  <c:v>12.0300751879699</c:v>
                </c:pt>
                <c:pt idx="6">
                  <c:v>14.0300751879699</c:v>
                </c:pt>
                <c:pt idx="7">
                  <c:v>16.0375939849624</c:v>
                </c:pt>
                <c:pt idx="8">
                  <c:v>18.0451127819549</c:v>
                </c:pt>
                <c:pt idx="9">
                  <c:v>19.5488721804511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rgbClr val="ff4136"/>
            </a:solidFill>
            <a:ln cap="rnd" w="38160">
              <a:solidFill>
                <a:srgbClr val="ff4136"/>
              </a:solidFill>
              <a:round/>
            </a:ln>
          </c:spPr>
          <c:marker>
            <c:symbol val="circle"/>
            <c:size val="14"/>
            <c:spPr>
              <a:solidFill>
                <a:srgbClr val="ff4136"/>
              </a:solidFill>
            </c:spPr>
          </c:marker>
          <c:dLbls>
            <c:txPr>
              <a:bodyPr wrap="square"/>
              <a:lstStyle/>
              <a:p>
                <a:pPr>
                  <a:defRPr b="0" sz="2400" spc="-1" strike="noStrike">
                    <a:solidFill>
                      <a:srgbClr val="000000"/>
                    </a:solidFill>
                    <a:latin typeface="Gill Sans MT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1.04347826086957</c:v>
                </c:pt>
                <c:pt idx="3">
                  <c:v>1.14285714285714</c:v>
                </c:pt>
                <c:pt idx="4">
                  <c:v>1.21212121212121</c:v>
                </c:pt>
                <c:pt idx="5">
                  <c:v>1.26315789473684</c:v>
                </c:pt>
                <c:pt idx="6">
                  <c:v>1.25208681135225</c:v>
                </c:pt>
                <c:pt idx="7">
                  <c:v>1.27496812579686</c:v>
                </c:pt>
                <c:pt idx="8">
                  <c:v>1.2998266897747</c:v>
                </c:pt>
                <c:pt idx="9">
                  <c:v>1.31868131868132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6324031"/>
        <c:axId val="14463274"/>
      </c:lineChart>
      <c:catAx>
        <c:axId val="632403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8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595959"/>
                </a:solidFill>
                <a:latin typeface="Gill Sans MT"/>
              </a:defRPr>
            </a:pPr>
          </a:p>
        </c:txPr>
        <c:crossAx val="14463274"/>
        <c:crosses val="autoZero"/>
        <c:auto val="1"/>
        <c:lblAlgn val="ctr"/>
        <c:lblOffset val="100"/>
        <c:noMultiLvlLbl val="0"/>
      </c:catAx>
      <c:valAx>
        <c:axId val="14463274"/>
        <c:scaling>
          <c:logBase val="10"/>
          <c:orientation val="minMax"/>
          <c:max val="150"/>
          <c:min val="1"/>
        </c:scaling>
        <c:delete val="0"/>
        <c:axPos val="l"/>
        <c:majorGridlines>
          <c:spPr>
            <a:ln w="1908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en-US" sz="2400" spc="-1" strike="noStrike">
                    <a:solidFill>
                      <a:srgbClr val="595959"/>
                    </a:solidFill>
                    <a:latin typeface="Gill Sans MT"/>
                  </a:defRPr>
                </a:pPr>
                <a:r>
                  <a:rPr b="0" lang="en-US" sz="2400" spc="-1" strike="noStrike">
                    <a:solidFill>
                      <a:srgbClr val="595959"/>
                    </a:solidFill>
                    <a:latin typeface="Gill Sans MT"/>
                  </a:rPr>
                  <a:t>DRAM Improvement (log)</a:t>
                </a:r>
              </a:p>
            </c:rich>
          </c:tx>
          <c:layout>
            <c:manualLayout>
              <c:xMode val="edge"/>
              <c:yMode val="edge"/>
              <c:x val="0.00388232939763858"/>
              <c:y val="0.103563129357088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2400" spc="-1" strike="noStrike">
                <a:solidFill>
                  <a:srgbClr val="595959"/>
                </a:solidFill>
                <a:latin typeface="Gill Sans MT"/>
              </a:defRPr>
            </a:pPr>
          </a:p>
        </c:txPr>
        <c:crossAx val="6324031"/>
        <c:crosses val="autoZero"/>
        <c:crossBetween val="between"/>
        <c:majorUnit val="1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129817285683346"/>
          <c:y val="0.0014274251973468"/>
          <c:w val="0.665895758649534"/>
          <c:h val="0.099282337620760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2400" spc="-1" strike="noStrike">
              <a:solidFill>
                <a:srgbClr val="595959"/>
              </a:solidFill>
              <a:latin typeface="Gill Sans MT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2400" spc="-1" strike="noStrike">
                <a:solidFill>
                  <a:srgbClr val="262626"/>
                </a:solidFill>
                <a:latin typeface="Corbel"/>
              </a:defRPr>
            </a:pPr>
            <a:r>
              <a:rPr b="1" lang="en-US" sz="2400" spc="-1" strike="noStrike">
                <a:solidFill>
                  <a:srgbClr val="262626"/>
                </a:solidFill>
                <a:latin typeface="Corbel"/>
              </a:rPr>
              <a:t>Latency Reduction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rgbClr val="c00000"/>
            </a:solidFill>
            <a:ln w="0">
              <a:solidFill>
                <a:srgbClr val="c00000"/>
              </a:solidFill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262626"/>
                    </a:solidFill>
                    <a:latin typeface="Corbe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0</c:f>
              <c:numCache>
                <c:formatCode>General</c:formatCode>
                <c:ptCount val="4"/>
                <c:pt idx="0">
                  <c:v>11.62</c:v>
                </c:pt>
                <c:pt idx="1">
                  <c:v>1.93</c:v>
                </c:pt>
                <c:pt idx="2">
                  <c:v>0.99</c:v>
                </c:pt>
                <c:pt idx="3">
                  <c:v>6.06</c:v>
                </c:pt>
              </c:numCache>
            </c:numRef>
          </c:val>
        </c:ser>
        <c:gapWidth val="150"/>
        <c:overlap val="0"/>
        <c:axId val="79919647"/>
        <c:axId val="63535320"/>
      </c:barChart>
      <c:catAx>
        <c:axId val="7991964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98989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262626"/>
                </a:solidFill>
                <a:latin typeface="Corbel"/>
              </a:defRPr>
            </a:pPr>
          </a:p>
        </c:txPr>
        <c:crossAx val="63535320"/>
        <c:crosses val="autoZero"/>
        <c:auto val="1"/>
        <c:lblAlgn val="ctr"/>
        <c:lblOffset val="100"/>
        <c:noMultiLvlLbl val="0"/>
      </c:catAx>
      <c:valAx>
        <c:axId val="63535320"/>
        <c:scaling>
          <c:orientation val="minMax"/>
        </c:scaling>
        <c:delete val="0"/>
        <c:axPos val="l"/>
        <c:majorGridlines>
          <c:spPr>
            <a:ln w="9360">
              <a:solidFill>
                <a:srgbClr val="898989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98989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262626"/>
                </a:solidFill>
                <a:latin typeface="Arial"/>
              </a:defRPr>
            </a:pPr>
          </a:p>
        </c:txPr>
        <c:crossAx val="79919647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2400" spc="-1" strike="noStrike">
                <a:solidFill>
                  <a:srgbClr val="262626"/>
                </a:solidFill>
                <a:latin typeface="Corbel"/>
              </a:defRPr>
            </a:pPr>
            <a:r>
              <a:rPr b="1" lang="en-US" sz="2400" spc="-1" strike="noStrike">
                <a:solidFill>
                  <a:srgbClr val="262626"/>
                </a:solidFill>
                <a:latin typeface="Corbel"/>
              </a:rPr>
              <a:t>Energy Reduction</a:t>
            </a:r>
          </a:p>
        </c:rich>
      </c:tx>
      <c:layout>
        <c:manualLayout>
          <c:xMode val="edge"/>
          <c:yMode val="edge"/>
          <c:x val="0.205853308196427"/>
          <c:y val="0.0151753758052971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4756261782925"/>
          <c:y val="0.166857551896922"/>
          <c:w val="0.78032139330281"/>
          <c:h val="0.391911238367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rgbClr val="262626"/>
            </a:solidFill>
            <a:ln w="2556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262626"/>
                    </a:solidFill>
                    <a:latin typeface="Corbe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0</c:f>
              <c:numCache>
                <c:formatCode>General</c:formatCode>
                <c:ptCount val="4"/>
                <c:pt idx="0">
                  <c:v>74.4</c:v>
                </c:pt>
                <c:pt idx="1">
                  <c:v>3.2</c:v>
                </c:pt>
                <c:pt idx="2">
                  <c:v>1.5</c:v>
                </c:pt>
                <c:pt idx="3">
                  <c:v>41.5</c:v>
                </c:pt>
              </c:numCache>
            </c:numRef>
          </c:val>
        </c:ser>
        <c:gapWidth val="150"/>
        <c:overlap val="0"/>
        <c:axId val="10955420"/>
        <c:axId val="51613926"/>
      </c:barChart>
      <c:catAx>
        <c:axId val="109554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98989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262626"/>
                </a:solidFill>
                <a:latin typeface="Corbel"/>
              </a:defRPr>
            </a:pPr>
          </a:p>
        </c:txPr>
        <c:crossAx val="51613926"/>
        <c:crosses val="autoZero"/>
        <c:auto val="1"/>
        <c:lblAlgn val="ctr"/>
        <c:lblOffset val="100"/>
        <c:noMultiLvlLbl val="0"/>
      </c:catAx>
      <c:valAx>
        <c:axId val="51613926"/>
        <c:scaling>
          <c:orientation val="minMax"/>
        </c:scaling>
        <c:delete val="0"/>
        <c:axPos val="l"/>
        <c:majorGridlines>
          <c:spPr>
            <a:ln w="9360">
              <a:solidFill>
                <a:srgbClr val="898989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98989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262626"/>
                </a:solidFill>
                <a:latin typeface="Arial"/>
              </a:defRPr>
            </a:pPr>
          </a:p>
        </c:txPr>
        <c:crossAx val="10955420"/>
        <c:crosses val="autoZero"/>
        <c:crossBetween val="between"/>
        <c:majorUnit val="20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26328321354557"/>
          <c:y val="0.173556208116859"/>
          <c:w val="0.853829533930067"/>
          <c:h val="0.7022061591747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rgbClr val="5c5c5c"/>
            </a:solidFill>
            <a:ln w="936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262626"/>
                    </a:solidFill>
                    <a:latin typeface="Corbel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0.273936701</c:v>
                </c:pt>
                <c:pt idx="1">
                  <c:v>0.348941971</c:v>
                </c:pt>
                <c:pt idx="2">
                  <c:v>0.05430508</c:v>
                </c:pt>
                <c:pt idx="3">
                  <c:v>0.454351305</c:v>
                </c:pt>
                <c:pt idx="4">
                  <c:v>0.438933701</c:v>
                </c:pt>
                <c:pt idx="5">
                  <c:v>0.099544655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Write</c:v>
                </c:pt>
              </c:strCache>
            </c:strRef>
          </c:tx>
          <c:spPr>
            <a:solidFill>
              <a:srgbClr val="939393"/>
            </a:solidFill>
            <a:ln w="936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262626"/>
                    </a:solidFill>
                    <a:latin typeface="Corbel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0.271850142</c:v>
                </c:pt>
                <c:pt idx="1">
                  <c:v>0.332168627</c:v>
                </c:pt>
                <c:pt idx="2">
                  <c:v>0.322792623</c:v>
                </c:pt>
                <c:pt idx="3">
                  <c:v>0.454206341</c:v>
                </c:pt>
                <c:pt idx="4">
                  <c:v>0.437689486</c:v>
                </c:pt>
                <c:pt idx="5">
                  <c:v>0.0897559990000001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rgbClr val="c00000"/>
            </a:solidFill>
            <a:ln w="936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262626"/>
                    </a:solidFill>
                    <a:latin typeface="Corbel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6"/>
                <c:pt idx="0">
                  <c:v>0.215506723</c:v>
                </c:pt>
                <c:pt idx="1">
                  <c:v>0</c:v>
                </c:pt>
                <c:pt idx="2">
                  <c:v>0.61578032</c:v>
                </c:pt>
                <c:pt idx="3">
                  <c:v>0</c:v>
                </c:pt>
                <c:pt idx="4">
                  <c:v>0</c:v>
                </c:pt>
                <c:pt idx="5">
                  <c:v>0.420163116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Zero</c:v>
                </c:pt>
              </c:strCache>
            </c:strRef>
          </c:tx>
          <c:spPr>
            <a:solidFill>
              <a:srgbClr val="002060"/>
            </a:solidFill>
            <a:ln w="936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262626"/>
                    </a:solidFill>
                    <a:latin typeface="Corbel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6"/>
                <c:pt idx="0">
                  <c:v>0.238706434</c:v>
                </c:pt>
                <c:pt idx="1">
                  <c:v>0.318889403</c:v>
                </c:pt>
                <c:pt idx="2">
                  <c:v>0.007121978</c:v>
                </c:pt>
                <c:pt idx="3">
                  <c:v>0.091442354</c:v>
                </c:pt>
                <c:pt idx="4">
                  <c:v>0.123376814</c:v>
                </c:pt>
                <c:pt idx="5">
                  <c:v>0.39053623</c:v>
                </c:pt>
              </c:numCache>
            </c:numRef>
          </c:val>
        </c:ser>
        <c:gapWidth val="150"/>
        <c:overlap val="100"/>
        <c:axId val="65917220"/>
        <c:axId val="85810917"/>
      </c:barChart>
      <c:catAx>
        <c:axId val="659172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98989"/>
            </a:solidFill>
            <a:round/>
          </a:ln>
        </c:spPr>
        <c:txPr>
          <a:bodyPr/>
          <a:lstStyle/>
          <a:p>
            <a:pPr>
              <a:defRPr b="0" sz="2000" spc="-1" strike="noStrike">
                <a:solidFill>
                  <a:srgbClr val="262626"/>
                </a:solidFill>
                <a:latin typeface="Corbel"/>
              </a:defRPr>
            </a:pPr>
          </a:p>
        </c:txPr>
        <c:crossAx val="85810917"/>
        <c:crosses val="autoZero"/>
        <c:auto val="1"/>
        <c:lblAlgn val="ctr"/>
        <c:lblOffset val="100"/>
        <c:noMultiLvlLbl val="0"/>
      </c:catAx>
      <c:valAx>
        <c:axId val="85810917"/>
        <c:scaling>
          <c:orientation val="minMax"/>
          <c:max val="1"/>
        </c:scaling>
        <c:delete val="0"/>
        <c:axPos val="l"/>
        <c:majorGridlines>
          <c:spPr>
            <a:ln w="9360">
              <a:solidFill>
                <a:srgbClr val="89898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lang="en-US" sz="2000" spc="-1" strike="noStrike">
                    <a:solidFill>
                      <a:srgbClr val="262626"/>
                    </a:solidFill>
                    <a:latin typeface="Corbel"/>
                  </a:defRPr>
                </a:pPr>
                <a:r>
                  <a:rPr b="1" lang="en-US" sz="2000" spc="-1" strike="noStrike">
                    <a:solidFill>
                      <a:srgbClr val="262626"/>
                    </a:solidFill>
                    <a:latin typeface="Corbel"/>
                  </a:rPr>
                  <a:t>Fraction of Memory Traffic</a:t>
                </a:r>
              </a:p>
            </c:rich>
          </c:tx>
          <c:layout>
            <c:manualLayout>
              <c:xMode val="edge"/>
              <c:yMode val="edge"/>
              <c:x val="0.00776048326645796"/>
              <c:y val="0.184398765153226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98989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262626"/>
                </a:solidFill>
                <a:latin typeface="Corbel"/>
              </a:defRPr>
            </a:pPr>
          </a:p>
        </c:txPr>
        <c:crossAx val="65917220"/>
        <c:crosses val="autoZero"/>
        <c:crossBetween val="between"/>
        <c:majorUnit val="0.2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153173794679021"/>
          <c:y val="0.0374837429612097"/>
          <c:w val="0.778688963418206"/>
          <c:h val="0.0941280256634593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2400" spc="-1" strike="noStrike">
              <a:solidFill>
                <a:srgbClr val="262626"/>
              </a:solidFill>
              <a:latin typeface="Corbel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38308798356727"/>
          <c:y val="0.0509373366196131"/>
          <c:w val="0.829638822321123"/>
          <c:h val="0.81454925685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IPC Improvement</c:v>
                </c:pt>
              </c:strCache>
            </c:strRef>
          </c:tx>
          <c:spPr>
            <a:solidFill>
              <a:srgbClr val="c00000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43</c:v>
                </c:pt>
                <c:pt idx="3">
                  <c:v>4</c:v>
                </c:pt>
                <c:pt idx="4">
                  <c:v>4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rgbClr val="262626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40</c:v>
                </c:pt>
                <c:pt idx="1">
                  <c:v>32</c:v>
                </c:pt>
                <c:pt idx="2">
                  <c:v>60</c:v>
                </c:pt>
                <c:pt idx="3">
                  <c:v>15</c:v>
                </c:pt>
                <c:pt idx="4">
                  <c:v>17</c:v>
                </c:pt>
                <c:pt idx="5">
                  <c:v>67</c:v>
                </c:pt>
              </c:numCache>
            </c:numRef>
          </c:val>
        </c:ser>
        <c:gapWidth val="150"/>
        <c:overlap val="0"/>
        <c:axId val="11072779"/>
        <c:axId val="33715492"/>
      </c:barChart>
      <c:catAx>
        <c:axId val="1107277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2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33715492"/>
        <c:crosses val="autoZero"/>
        <c:auto val="1"/>
        <c:lblAlgn val="ctr"/>
        <c:lblOffset val="100"/>
        <c:noMultiLvlLbl val="0"/>
      </c:catAx>
      <c:valAx>
        <c:axId val="33715492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lang="en-US" sz="2400" spc="-1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b="1" lang="en-US" sz="2400" spc="-1" strike="noStrike">
                    <a:solidFill>
                      <a:srgbClr val="000000"/>
                    </a:solidFill>
                    <a:latin typeface="Arial"/>
                  </a:rPr>
                  <a:t>% Compared to Baseline</a:t>
                </a:r>
              </a:p>
            </c:rich>
          </c:tx>
          <c:layout>
            <c:manualLayout>
              <c:xMode val="edge"/>
              <c:yMode val="edge"/>
              <c:x val="0.0144642245806231"/>
              <c:y val="0.032339980581074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11072779"/>
        <c:crosses val="autoZero"/>
        <c:crossBetween val="between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153070813014808"/>
          <c:y val="0.0340183473981229"/>
          <c:w val="0.757496809204517"/>
          <c:h val="0.102619568387285"/>
        </c:manualLayout>
      </c:layout>
      <c:overlay val="0"/>
      <c:spPr>
        <a:solidFill>
          <a:srgbClr val="ffffff"/>
        </a:solidFill>
        <a:ln w="0">
          <a:noFill/>
        </a:ln>
      </c:spPr>
      <c:txPr>
        <a:bodyPr/>
        <a:lstStyle/>
        <a:p>
          <a:pPr>
            <a:defRPr b="0" sz="2000" spc="-1" strike="noStrike">
              <a:solidFill>
                <a:srgbClr val="000000"/>
              </a:solidFill>
              <a:latin typeface="Arial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Performance Improvement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2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51.6250725902161</c:v>
                </c:pt>
                <c:pt idx="1">
                  <c:v>38.3193185478057</c:v>
                </c:pt>
                <c:pt idx="2">
                  <c:v>30.6964518184084</c:v>
                </c:pt>
                <c:pt idx="3">
                  <c:v>21.8566441080703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2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59.5</c:v>
                </c:pt>
                <c:pt idx="1">
                  <c:v>43.9</c:v>
                </c:pt>
                <c:pt idx="2">
                  <c:v>35.1</c:v>
                </c:pt>
                <c:pt idx="3">
                  <c:v>25.1</c:v>
                </c:pt>
                <c:pt idx="4">
                  <c:v>35</c:v>
                </c:pt>
              </c:numCache>
            </c:numRef>
          </c:val>
        </c:ser>
        <c:gapWidth val="199"/>
        <c:overlap val="0"/>
        <c:axId val="41702827"/>
        <c:axId val="18565709"/>
      </c:barChart>
      <c:catAx>
        <c:axId val="4170282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28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18565709"/>
        <c:crosses val="autoZero"/>
        <c:auto val="1"/>
        <c:lblAlgn val="ctr"/>
        <c:lblOffset val="100"/>
        <c:noMultiLvlLbl val="0"/>
      </c:catAx>
      <c:valAx>
        <c:axId val="18565709"/>
        <c:scaling>
          <c:orientation val="minMax"/>
          <c:max val="7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24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41702827"/>
        <c:crosses val="autoZero"/>
        <c:crossBetween val="between"/>
        <c:majorUnit val="10"/>
      </c:valAx>
      <c:spPr>
        <a:noFill/>
        <a:ln w="0">
          <a:noFill/>
        </a:ln>
      </c:spPr>
    </c:plotArea>
    <c:legend>
      <c:legendPos val="t"/>
      <c:overlay val="0"/>
      <c:spPr>
        <a:noFill/>
        <a:ln w="0">
          <a:noFill/>
        </a:ln>
      </c:spPr>
      <c:txPr>
        <a:bodyPr/>
        <a:lstStyle/>
        <a:p>
          <a:pPr>
            <a:defRPr b="0" sz="28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64111154060903"/>
          <c:y val="0.0370182922420649"/>
          <c:w val="0.810076021131298"/>
          <c:h val="0.728219217699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0</c:f>
              <c:numCache>
                <c:formatCode>General</c:formatCode>
                <c:ptCount val="6"/>
                <c:pt idx="0">
                  <c:v>27.92</c:v>
                </c:pt>
                <c:pt idx="1">
                  <c:v>41.72</c:v>
                </c:pt>
                <c:pt idx="2">
                  <c:v>54.84</c:v>
                </c:pt>
                <c:pt idx="3">
                  <c:v>58</c:v>
                </c:pt>
                <c:pt idx="4">
                  <c:v>85.44</c:v>
                </c:pt>
                <c:pt idx="5">
                  <c:v>112.92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Ambit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1</c:f>
              <c:numCache>
                <c:formatCode>General</c:formatCode>
                <c:ptCount val="6"/>
                <c:pt idx="0">
                  <c:v>5.16</c:v>
                </c:pt>
                <c:pt idx="1">
                  <c:v>6.88</c:v>
                </c:pt>
                <c:pt idx="2">
                  <c:v>8.64</c:v>
                </c:pt>
                <c:pt idx="3">
                  <c:v>10.2</c:v>
                </c:pt>
                <c:pt idx="4">
                  <c:v>13.68</c:v>
                </c:pt>
                <c:pt idx="5">
                  <c:v>17.16</c:v>
                </c:pt>
              </c:numCache>
            </c:numRef>
          </c:val>
        </c:ser>
        <c:gapWidth val="199"/>
        <c:overlap val="0"/>
        <c:axId val="15630084"/>
        <c:axId val="95719775"/>
      </c:barChart>
      <c:catAx>
        <c:axId val="156300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95719775"/>
        <c:crosses val="autoZero"/>
        <c:auto val="1"/>
        <c:lblAlgn val="ctr"/>
        <c:lblOffset val="100"/>
        <c:noMultiLvlLbl val="0"/>
      </c:catAx>
      <c:valAx>
        <c:axId val="9571977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en-US" sz="2800" spc="-1" strike="noStrike">
                    <a:solidFill>
                      <a:srgbClr val="595959"/>
                    </a:solidFill>
                    <a:latin typeface="Calibri"/>
                  </a:defRPr>
                </a:pPr>
                <a:r>
                  <a:rPr b="0" lang="en-US" sz="2800" spc="-1" strike="noStrike">
                    <a:solidFill>
                      <a:srgbClr val="595959"/>
                    </a:solidFill>
                    <a:latin typeface="Calibri"/>
                  </a:rPr>
                  <a:t>Execution Time of Query</a:t>
                </a:r>
              </a:p>
            </c:rich>
          </c:tx>
          <c:layout>
            <c:manualLayout>
              <c:xMode val="edge"/>
              <c:yMode val="edge"/>
              <c:x val="0.0062706695872525"/>
              <c:y val="0.0772178439736823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24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15630084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0.228631591505607"/>
          <c:y val="0.0433616506268058"/>
          <c:w val="0.370009424958244"/>
          <c:h val="0.100781192571922"/>
        </c:manualLayout>
      </c:layout>
      <c:overlay val="0"/>
      <c:spPr>
        <a:solidFill>
          <a:srgbClr val="ffffff"/>
        </a:solidFill>
        <a:ln w="0">
          <a:solidFill>
            <a:srgbClr val="808080"/>
          </a:solidFill>
        </a:ln>
      </c:spPr>
      <c:txPr>
        <a:bodyPr/>
        <a:lstStyle/>
        <a:p>
          <a:pPr>
            <a:defRPr b="0" sz="28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52585656522664"/>
          <c:y val="0.182948102921936"/>
          <c:w val="0.829878697595233"/>
          <c:h val="0.620366332315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1m</c:v>
                </c:pt>
              </c:strCache>
            </c:strRef>
          </c:tx>
          <c:spPr>
            <a:solidFill>
              <a:srgbClr val="d9d9d9"/>
            </a:solidFill>
            <a:ln w="0">
              <a:solidFill>
                <a:srgbClr val="000000"/>
              </a:solidFill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1.8</c:v>
                </c:pt>
                <c:pt idx="1">
                  <c:v>2.7</c:v>
                </c:pt>
                <c:pt idx="2">
                  <c:v>3.5</c:v>
                </c:pt>
                <c:pt idx="3">
                  <c:v>4.1</c:v>
                </c:pt>
                <c:pt idx="4">
                  <c:v>9.6</c:v>
                </c:pt>
                <c:pt idx="5">
                  <c:v>10.6</c:v>
                </c:pt>
                <c:pt idx="6">
                  <c:v>11</c:v>
                </c:pt>
                <c:pt idx="7">
                  <c:v>11.6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2m</c:v>
                </c:pt>
              </c:strCache>
            </c:strRef>
          </c:tx>
          <c:spPr>
            <a:solidFill>
              <a:srgbClr val="c00000"/>
            </a:solidFill>
            <a:ln w="0">
              <a:solidFill>
                <a:srgbClr val="000000"/>
              </a:solidFill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1.8</c:v>
                </c:pt>
                <c:pt idx="1">
                  <c:v>2.8</c:v>
                </c:pt>
                <c:pt idx="2">
                  <c:v>7.6</c:v>
                </c:pt>
                <c:pt idx="3">
                  <c:v>9</c:v>
                </c:pt>
                <c:pt idx="4">
                  <c:v>9.8</c:v>
                </c:pt>
                <c:pt idx="5">
                  <c:v>10.8</c:v>
                </c:pt>
                <c:pt idx="6">
                  <c:v>11.2</c:v>
                </c:pt>
                <c:pt idx="7">
                  <c:v>11.7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4m</c:v>
                </c:pt>
              </c:strCache>
            </c:strRef>
          </c:tx>
          <c:spPr>
            <a:solidFill>
              <a:srgbClr val="95b3d7"/>
            </a:solidFill>
            <a:ln w="0">
              <a:solidFill>
                <a:srgbClr val="000000"/>
              </a:solidFill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8"/>
                <c:pt idx="0">
                  <c:v>1.8</c:v>
                </c:pt>
                <c:pt idx="1">
                  <c:v>6</c:v>
                </c:pt>
                <c:pt idx="2">
                  <c:v>7.8</c:v>
                </c:pt>
                <c:pt idx="3">
                  <c:v>9.2</c:v>
                </c:pt>
                <c:pt idx="4">
                  <c:v>9.9</c:v>
                </c:pt>
                <c:pt idx="5">
                  <c:v>10.9</c:v>
                </c:pt>
                <c:pt idx="6">
                  <c:v>11.3</c:v>
                </c:pt>
                <c:pt idx="7">
                  <c:v>11.8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8m</c:v>
                </c:pt>
              </c:strCache>
            </c:strRef>
          </c:tx>
          <c:spPr>
            <a:solidFill>
              <a:srgbClr val="262626"/>
            </a:solidFill>
            <a:ln w="0">
              <a:solidFill>
                <a:srgbClr val="000000"/>
              </a:solidFill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8"/>
                <c:pt idx="0">
                  <c:v>3.9</c:v>
                </c:pt>
                <c:pt idx="1">
                  <c:v>6.1</c:v>
                </c:pt>
                <c:pt idx="2">
                  <c:v>7.9</c:v>
                </c:pt>
                <c:pt idx="3">
                  <c:v>9.2</c:v>
                </c:pt>
                <c:pt idx="4">
                  <c:v>10</c:v>
                </c:pt>
                <c:pt idx="5">
                  <c:v>11</c:v>
                </c:pt>
                <c:pt idx="6">
                  <c:v>11.4</c:v>
                </c:pt>
                <c:pt idx="7">
                  <c:v>11.9</c:v>
                </c:pt>
              </c:numCache>
            </c:numRef>
          </c:val>
        </c:ser>
        <c:gapWidth val="199"/>
        <c:overlap val="0"/>
        <c:axId val="50874576"/>
        <c:axId val="10044030"/>
      </c:barChart>
      <c:catAx>
        <c:axId val="50874576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lang="en-US" sz="2400" spc="-1" strike="noStrike">
                    <a:solidFill>
                      <a:srgbClr val="595959"/>
                    </a:solidFill>
                    <a:latin typeface="Calibri"/>
                  </a:defRPr>
                </a:pPr>
                <a:r>
                  <a:rPr b="0" lang="en-US" sz="2400" spc="-1" strike="noStrike">
                    <a:solidFill>
                      <a:srgbClr val="595959"/>
                    </a:solidFill>
                    <a:latin typeface="Calibri"/>
                  </a:rPr>
                  <a:t>Number of bits for each column value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10044030"/>
        <c:crosses val="autoZero"/>
        <c:auto val="1"/>
        <c:lblAlgn val="ctr"/>
        <c:lblOffset val="100"/>
        <c:noMultiLvlLbl val="0"/>
      </c:catAx>
      <c:valAx>
        <c:axId val="1004403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en-US" sz="2400" spc="-1" strike="noStrike">
                    <a:solidFill>
                      <a:srgbClr val="595959"/>
                    </a:solidFill>
                    <a:latin typeface="Calibri"/>
                  </a:defRPr>
                </a:pPr>
                <a:r>
                  <a:rPr b="0" lang="en-US" sz="2400" spc="-1" strike="noStrike">
                    <a:solidFill>
                      <a:srgbClr val="595959"/>
                    </a:solidFill>
                    <a:latin typeface="Calibri"/>
                  </a:rPr>
                  <a:t>Speedup offered by Ambit</a:t>
                </a:r>
              </a:p>
            </c:rich>
          </c:tx>
          <c:layout>
            <c:manualLayout>
              <c:xMode val="edge"/>
              <c:yMode val="edge"/>
              <c:x val="0.008555011704618"/>
              <c:y val="0.077191452245966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24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50874576"/>
        <c:crosses val="autoZero"/>
        <c:crossBetween val="between"/>
      </c:valAx>
      <c:spPr>
        <a:noFill/>
        <a:ln w="0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1596127984002"/>
          <c:y val="0.0825743965102954"/>
          <c:w val="0.790298087739033"/>
          <c:h val="0.10795469213889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28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scatterChart>
        <c:scatterStyle val="lineMarker"/>
        <c:varyColors val="0"/>
        <c:ser>
          <c:idx val="0"/>
          <c:order val="0"/>
          <c:spPr>
            <a:solidFill>
              <a:srgbClr val="262626"/>
            </a:solidFill>
            <a:ln w="63360">
              <a:solidFill>
                <a:srgbClr val="262626"/>
              </a:solidFill>
              <a:round/>
            </a:ln>
          </c:spPr>
          <c:marker>
            <c:symbol val="diamond"/>
            <c:size val="20"/>
            <c:spPr>
              <a:solidFill>
                <a:srgbClr val="262626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262626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1</c:f>
              <c:numCache>
                <c:formatCode>General</c:formatCode>
                <c:ptCount val="5"/>
                <c:pt idx="0">
                  <c:v>23.1072502113279</c:v>
                </c:pt>
                <c:pt idx="1">
                  <c:v>24.6177643500447</c:v>
                </c:pt>
                <c:pt idx="2">
                  <c:v>27.8311755605512</c:v>
                </c:pt>
                <c:pt idx="3">
                  <c:v>35.4615993637859</c:v>
                </c:pt>
                <c:pt idx="4">
                  <c:v>52.5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5"/>
                <c:pt idx="0">
                  <c:v>3.75510204081633</c:v>
                </c:pt>
                <c:pt idx="1">
                  <c:v>2.28571428571429</c:v>
                </c:pt>
                <c:pt idx="2">
                  <c:v>1.55102040816327</c:v>
                </c:pt>
                <c:pt idx="3">
                  <c:v>1.18367346938776</c:v>
                </c:pt>
                <c:pt idx="4">
                  <c:v>1</c:v>
                </c:pt>
              </c:numCache>
            </c:numRef>
          </c:yVal>
          <c:smooth val="1"/>
        </c:ser>
        <c:axId val="6678049"/>
        <c:axId val="62336784"/>
      </c:scatterChart>
      <c:valAx>
        <c:axId val="6678049"/>
        <c:scaling>
          <c:orientation val="minMax"/>
          <c:max val="60"/>
        </c:scaling>
        <c:delete val="0"/>
        <c:axPos val="b"/>
        <c:title>
          <c:tx>
            <c:rich>
              <a:bodyPr rot="0"/>
              <a:lstStyle/>
              <a:p>
                <a:pPr>
                  <a:defRPr b="1" lang="en-US" sz="2800" spc="-1" strike="noStrike">
                    <a:solidFill>
                      <a:srgbClr val="262626"/>
                    </a:solidFill>
                    <a:latin typeface="Calibri"/>
                  </a:defRPr>
                </a:pPr>
                <a:r>
                  <a:rPr b="1" lang="en-US" sz="2800" spc="-1" strike="noStrike">
                    <a:solidFill>
                      <a:srgbClr val="262626"/>
                    </a:solidFill>
                    <a:latin typeface="Calibri"/>
                  </a:rPr>
                  <a:t>Access Latency (ns)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9360">
            <a:solidFill>
              <a:srgbClr val="898989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262626"/>
                </a:solidFill>
                <a:latin typeface="Calibri"/>
              </a:defRPr>
            </a:pPr>
          </a:p>
        </c:txPr>
        <c:crossAx val="62336784"/>
        <c:crosses val="autoZero"/>
        <c:crossBetween val="midCat"/>
        <c:majorUnit val="10"/>
      </c:valAx>
      <c:valAx>
        <c:axId val="62336784"/>
        <c:scaling>
          <c:orientation val="minMax"/>
        </c:scaling>
        <c:delete val="0"/>
        <c:axPos val="l"/>
        <c:majorGridlines>
          <c:spPr>
            <a:ln w="9360">
              <a:solidFill>
                <a:srgbClr val="89898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lang="en-US" sz="2800" spc="-1" strike="noStrike">
                    <a:solidFill>
                      <a:srgbClr val="262626"/>
                    </a:solidFill>
                    <a:latin typeface="Calibri"/>
                  </a:defRPr>
                </a:pPr>
                <a:r>
                  <a:rPr b="1" lang="en-US" sz="2800" spc="-1" strike="noStrike">
                    <a:solidFill>
                      <a:srgbClr val="262626"/>
                    </a:solidFill>
                    <a:latin typeface="Calibri"/>
                  </a:rPr>
                  <a:t>Normalized Chip Area</a:t>
                </a:r>
              </a:p>
            </c:rich>
          </c:tx>
          <c:layout>
            <c:manualLayout>
              <c:xMode val="edge"/>
              <c:yMode val="edge"/>
              <c:x val="0.0158146011537696"/>
              <c:y val="0.0280978035640282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98989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262626"/>
                </a:solidFill>
                <a:latin typeface="Calibri"/>
              </a:defRPr>
            </a:pPr>
          </a:p>
        </c:txPr>
        <c:crossAx val="6678049"/>
        <c:crosses val="autoZero"/>
        <c:crossBetween val="midCat"/>
        <c:majorUnit val="1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Commodity DRAM</c:v>
                </c:pt>
              </c:strCache>
            </c:strRef>
          </c:tx>
          <c:spPr>
            <a:solidFill>
              <a:srgbClr val="4f81bd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TL-DRAM</c:v>
                </c:pt>
              </c:strCache>
            </c:strRef>
          </c:tx>
          <c:spPr>
            <a:solidFill>
              <a:srgbClr val="c0504d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1.12</c:v>
                </c:pt>
              </c:numCache>
            </c:numRef>
          </c:val>
        </c:ser>
        <c:gapWidth val="150"/>
        <c:overlap val="0"/>
        <c:axId val="22843223"/>
        <c:axId val="58719513"/>
      </c:barChart>
      <c:catAx>
        <c:axId val="2284322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2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8719513"/>
        <c:crosses val="autoZero"/>
        <c:auto val="1"/>
        <c:lblAlgn val="ctr"/>
        <c:lblOffset val="100"/>
        <c:noMultiLvlLbl val="0"/>
      </c:catAx>
      <c:valAx>
        <c:axId val="58719513"/>
        <c:scaling>
          <c:orientation val="minMax"/>
          <c:max val="1.2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284322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Commodity DRAM</c:v>
                </c:pt>
              </c:strCache>
            </c:strRef>
          </c:tx>
          <c:spPr>
            <a:solidFill>
              <a:srgbClr val="4f81bd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TL-DRAM</c:v>
                </c:pt>
              </c:strCache>
            </c:strRef>
          </c:tx>
          <c:spPr>
            <a:solidFill>
              <a:srgbClr val="c0504d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0.73</c:v>
                </c:pt>
              </c:numCache>
            </c:numRef>
          </c:val>
        </c:ser>
        <c:gapWidth val="150"/>
        <c:overlap val="0"/>
        <c:axId val="98290375"/>
        <c:axId val="73152949"/>
      </c:barChart>
      <c:catAx>
        <c:axId val="9829037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2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3152949"/>
        <c:crosses val="autoZero"/>
        <c:auto val="1"/>
        <c:lblAlgn val="ctr"/>
        <c:lblOffset val="100"/>
        <c:noMultiLvlLbl val="0"/>
      </c:catAx>
      <c:valAx>
        <c:axId val="73152949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829037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712066397105767"/>
          <c:y val="0.112545347169493"/>
          <c:w val="0.910789529687168"/>
          <c:h val="0.429005315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9">
                  <c:v/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0.066390041</c:v>
                </c:pt>
                <c:pt idx="1">
                  <c:v>0.104821803</c:v>
                </c:pt>
                <c:pt idx="2">
                  <c:v>0.0945758</c:v>
                </c:pt>
                <c:pt idx="3">
                  <c:v>0.131578947</c:v>
                </c:pt>
                <c:pt idx="4">
                  <c:v>0.138345865</c:v>
                </c:pt>
                <c:pt idx="5">
                  <c:v>0.144</c:v>
                </c:pt>
                <c:pt idx="6">
                  <c:v>0.124633431</c:v>
                </c:pt>
                <c:pt idx="7">
                  <c:v>0.018974285</c:v>
                </c:pt>
                <c:pt idx="8">
                  <c:v>0.184003599</c:v>
                </c:pt>
                <c:pt idx="10">
                  <c:v>0.01386388</c:v>
                </c:pt>
                <c:pt idx="11">
                  <c:v>0.066838352</c:v>
                </c:pt>
                <c:pt idx="12">
                  <c:v>0.05008843795423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9">
                  <c:v/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0.13499044</c:v>
                </c:pt>
                <c:pt idx="4">
                  <c:v>0.155806334</c:v>
                </c:pt>
                <c:pt idx="5">
                  <c:v>0.157229247</c:v>
                </c:pt>
                <c:pt idx="6">
                  <c:v>0.20029401</c:v>
                </c:pt>
                <c:pt idx="7">
                  <c:v>0.140451633</c:v>
                </c:pt>
                <c:pt idx="8">
                  <c:v>0.185781059</c:v>
                </c:pt>
                <c:pt idx="10">
                  <c:v>0.02922521</c:v>
                </c:pt>
                <c:pt idx="11">
                  <c:v>0.140391837</c:v>
                </c:pt>
                <c:pt idx="12">
                  <c:v>0.10517875914618</c:v>
                </c:pt>
              </c:numCache>
            </c:numRef>
          </c:val>
        </c:ser>
        <c:gapWidth val="100"/>
        <c:overlap val="0"/>
        <c:axId val="64077047"/>
        <c:axId val="45513771"/>
      </c:barChart>
      <c:catAx>
        <c:axId val="6407704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5560">
            <a:solidFill>
              <a:srgbClr val="000000"/>
            </a:solidFill>
            <a:round/>
          </a:ln>
        </c:spPr>
        <c:txPr>
          <a:bodyPr rot="-5400000"/>
          <a:lstStyle/>
          <a:p>
            <a:pPr>
              <a:defRPr b="0" sz="2400" spc="-1" strike="noStrike">
                <a:solidFill>
                  <a:srgbClr val="000000"/>
                </a:solidFill>
                <a:latin typeface="Calibri Light"/>
              </a:defRPr>
            </a:pPr>
          </a:p>
        </c:txPr>
        <c:crossAx val="45513771"/>
        <c:crosses val="autoZero"/>
        <c:auto val="1"/>
        <c:lblAlgn val="ctr"/>
        <c:lblOffset val="100"/>
        <c:noMultiLvlLbl val="0"/>
      </c:catAx>
      <c:valAx>
        <c:axId val="45513771"/>
        <c:scaling>
          <c:orientation val="minMax"/>
        </c:scaling>
        <c:delete val="0"/>
        <c:axPos val="l"/>
        <c:majorGridlines>
          <c:spPr>
            <a:ln w="6480">
              <a:solidFill>
                <a:srgbClr val="000000"/>
              </a:solidFill>
              <a:prstDash val="lgDash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 Light"/>
              </a:defRPr>
            </a:pPr>
          </a:p>
        </c:txPr>
        <c:crossAx val="64077047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0.0973821853349412"/>
          <c:y val="0.0863036069216758"/>
          <c:w val="0.45108131753801"/>
          <c:h val="0.14619332259873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2400" spc="-1" strike="noStrike">
              <a:solidFill>
                <a:srgbClr val="595959"/>
              </a:solidFill>
              <a:latin typeface="Calibri Light"/>
            </a:defRPr>
          </a:pPr>
        </a:p>
      </c:txPr>
    </c:legend>
    <c:plotVisOnly val="1"/>
    <c:dispBlanksAs val="gap"/>
  </c:chart>
  <c:spPr>
    <a:noFill/>
    <a:ln w="9360">
      <a:noFill/>
    </a:ln>
  </c:spPr>
  <c:userShapes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712066397105767"/>
          <c:y val="0.112545347169493"/>
          <c:w val="0.910789529687168"/>
          <c:h val="0.429005315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9">
                  <c:v/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0.066390041</c:v>
                </c:pt>
                <c:pt idx="1">
                  <c:v>0.104821803</c:v>
                </c:pt>
                <c:pt idx="2">
                  <c:v>0.0945758</c:v>
                </c:pt>
                <c:pt idx="3">
                  <c:v>0.131578947</c:v>
                </c:pt>
                <c:pt idx="4">
                  <c:v>0.138345865</c:v>
                </c:pt>
                <c:pt idx="5">
                  <c:v>0.144</c:v>
                </c:pt>
                <c:pt idx="6">
                  <c:v>0.124633431</c:v>
                </c:pt>
                <c:pt idx="7">
                  <c:v>0.018974285</c:v>
                </c:pt>
                <c:pt idx="8">
                  <c:v>0.184003599</c:v>
                </c:pt>
                <c:pt idx="10">
                  <c:v>0.01386388</c:v>
                </c:pt>
                <c:pt idx="11">
                  <c:v>0.066838352</c:v>
                </c:pt>
                <c:pt idx="12">
                  <c:v>0.05008843795423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 w="0">
              <a:noFill/>
            </a:ln>
          </c:spPr>
          <c:invertIfNegative val="0"/>
          <c:dPt>
            <c:idx val="10"/>
            <c:invertIfNegative val="0"/>
            <c:spPr>
              <a:noFill/>
              <a:ln w="0">
                <a:noFill/>
              </a:ln>
            </c:spPr>
          </c:dPt>
          <c:dPt>
            <c:idx val="11"/>
            <c:invertIfNegative val="0"/>
            <c:spPr>
              <a:noFill/>
              <a:ln w="0">
                <a:noFill/>
              </a:ln>
            </c:spPr>
          </c:dPt>
          <c:dPt>
            <c:idx val="12"/>
            <c:invertIfNegative val="0"/>
            <c:spPr>
              <a:noFill/>
              <a:ln w="0">
                <a:noFill/>
              </a:ln>
            </c:spPr>
          </c:dPt>
          <c:dLbls>
            <c:dLbl>
              <c:idx val="1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9">
                  <c:v/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0.13499044</c:v>
                </c:pt>
                <c:pt idx="4">
                  <c:v>0.155806334</c:v>
                </c:pt>
                <c:pt idx="5">
                  <c:v>0.157229247</c:v>
                </c:pt>
                <c:pt idx="6">
                  <c:v>0.20029401</c:v>
                </c:pt>
                <c:pt idx="7">
                  <c:v>0.140451633</c:v>
                </c:pt>
                <c:pt idx="8">
                  <c:v>0.185781059</c:v>
                </c:pt>
                <c:pt idx="10">
                  <c:v>0.02922521</c:v>
                </c:pt>
                <c:pt idx="11">
                  <c:v>0.140391837</c:v>
                </c:pt>
                <c:pt idx="12">
                  <c:v>0.10517875914618</c:v>
                </c:pt>
              </c:numCache>
            </c:numRef>
          </c:val>
        </c:ser>
        <c:gapWidth val="100"/>
        <c:overlap val="0"/>
        <c:axId val="9038518"/>
        <c:axId val="83769967"/>
      </c:barChart>
      <c:catAx>
        <c:axId val="903851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5560">
            <a:solidFill>
              <a:srgbClr val="000000"/>
            </a:solidFill>
            <a:round/>
          </a:ln>
        </c:spPr>
        <c:txPr>
          <a:bodyPr rot="-5400000"/>
          <a:lstStyle/>
          <a:p>
            <a:pPr>
              <a:defRPr b="0" sz="2400" spc="-1" strike="noStrike">
                <a:solidFill>
                  <a:srgbClr val="000000"/>
                </a:solidFill>
                <a:latin typeface="Calibri Light"/>
              </a:defRPr>
            </a:pPr>
          </a:p>
        </c:txPr>
        <c:crossAx val="83769967"/>
        <c:crosses val="autoZero"/>
        <c:auto val="1"/>
        <c:lblAlgn val="ctr"/>
        <c:lblOffset val="100"/>
        <c:noMultiLvlLbl val="0"/>
      </c:catAx>
      <c:valAx>
        <c:axId val="83769967"/>
        <c:scaling>
          <c:orientation val="minMax"/>
        </c:scaling>
        <c:delete val="0"/>
        <c:axPos val="l"/>
        <c:majorGridlines>
          <c:spPr>
            <a:ln w="6480">
              <a:solidFill>
                <a:srgbClr val="000000"/>
              </a:solidFill>
              <a:prstDash val="lgDash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 Light"/>
              </a:defRPr>
            </a:pPr>
          </a:p>
        </c:txPr>
        <c:crossAx val="9038518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0.0973821853349412"/>
          <c:y val="0.0863036069216758"/>
          <c:w val="0.45108131753801"/>
          <c:h val="0.14619332259873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2400" spc="-1" strike="noStrike">
              <a:solidFill>
                <a:srgbClr val="595959"/>
              </a:solidFill>
              <a:latin typeface="Calibri Light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712066397105767"/>
          <c:y val="0.112545347169493"/>
          <c:w val="0.910789529687168"/>
          <c:h val="0.429005315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9">
                  <c:v/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0.066390041</c:v>
                </c:pt>
                <c:pt idx="1">
                  <c:v>0.104821803</c:v>
                </c:pt>
                <c:pt idx="2">
                  <c:v>0.0945758</c:v>
                </c:pt>
                <c:pt idx="3">
                  <c:v>0.131578947</c:v>
                </c:pt>
                <c:pt idx="4">
                  <c:v>0.138345865</c:v>
                </c:pt>
                <c:pt idx="5">
                  <c:v>0.144</c:v>
                </c:pt>
                <c:pt idx="6">
                  <c:v>0.124633431</c:v>
                </c:pt>
                <c:pt idx="7">
                  <c:v>0.018974285</c:v>
                </c:pt>
                <c:pt idx="8">
                  <c:v>0.184003599</c:v>
                </c:pt>
                <c:pt idx="10">
                  <c:v>0.01386388</c:v>
                </c:pt>
                <c:pt idx="11">
                  <c:v>0.066838352</c:v>
                </c:pt>
                <c:pt idx="12">
                  <c:v>0.05008843795423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 w="0">
              <a:noFill/>
            </a:ln>
          </c:spPr>
          <c:invertIfNegative val="0"/>
          <c:dPt>
            <c:idx val="12"/>
            <c:invertIfNegative val="0"/>
            <c:spPr>
              <a:noFill/>
              <a:ln w="0">
                <a:noFill/>
              </a:ln>
            </c:spPr>
          </c:dPt>
          <c:dLbls>
            <c:dLbl>
              <c:idx val="12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9">
                  <c:v/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0.13499044</c:v>
                </c:pt>
                <c:pt idx="4">
                  <c:v>0.155806334</c:v>
                </c:pt>
                <c:pt idx="5">
                  <c:v>0.157229247</c:v>
                </c:pt>
                <c:pt idx="6">
                  <c:v>0.20029401</c:v>
                </c:pt>
                <c:pt idx="7">
                  <c:v>0.140451633</c:v>
                </c:pt>
                <c:pt idx="8">
                  <c:v>0.185781059</c:v>
                </c:pt>
                <c:pt idx="10">
                  <c:v>0.02922521</c:v>
                </c:pt>
                <c:pt idx="11">
                  <c:v>0.140391837</c:v>
                </c:pt>
                <c:pt idx="12">
                  <c:v>0.10517875914618</c:v>
                </c:pt>
              </c:numCache>
            </c:numRef>
          </c:val>
        </c:ser>
        <c:gapWidth val="100"/>
        <c:overlap val="0"/>
        <c:axId val="56701108"/>
        <c:axId val="80673975"/>
      </c:barChart>
      <c:catAx>
        <c:axId val="567011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5560">
            <a:solidFill>
              <a:srgbClr val="000000"/>
            </a:solidFill>
            <a:round/>
          </a:ln>
        </c:spPr>
        <c:txPr>
          <a:bodyPr rot="-5400000"/>
          <a:lstStyle/>
          <a:p>
            <a:pPr>
              <a:defRPr b="0" sz="2400" spc="-1" strike="noStrike">
                <a:solidFill>
                  <a:srgbClr val="000000"/>
                </a:solidFill>
                <a:latin typeface="Calibri Light"/>
              </a:defRPr>
            </a:pPr>
          </a:p>
        </c:txPr>
        <c:crossAx val="80673975"/>
        <c:crosses val="autoZero"/>
        <c:auto val="1"/>
        <c:lblAlgn val="ctr"/>
        <c:lblOffset val="100"/>
        <c:noMultiLvlLbl val="0"/>
      </c:catAx>
      <c:valAx>
        <c:axId val="80673975"/>
        <c:scaling>
          <c:orientation val="minMax"/>
        </c:scaling>
        <c:delete val="0"/>
        <c:axPos val="l"/>
        <c:majorGridlines>
          <c:spPr>
            <a:ln w="6480">
              <a:solidFill>
                <a:srgbClr val="000000"/>
              </a:solidFill>
              <a:prstDash val="lgDash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 Light"/>
              </a:defRPr>
            </a:pPr>
          </a:p>
        </c:txPr>
        <c:crossAx val="56701108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0.0973821853349412"/>
          <c:y val="0.0863036069216758"/>
          <c:w val="0.45108131753801"/>
          <c:h val="0.14619332259873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2400" spc="-1" strike="noStrike">
              <a:solidFill>
                <a:srgbClr val="595959"/>
              </a:solidFill>
              <a:latin typeface="Calibri Light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712066397105767"/>
          <c:y val="0.112545347169493"/>
          <c:w val="0.910789529687168"/>
          <c:h val="0.429005315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9">
                  <c:v/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0.066390041</c:v>
                </c:pt>
                <c:pt idx="1">
                  <c:v>0.104821803</c:v>
                </c:pt>
                <c:pt idx="2">
                  <c:v>0.0945758</c:v>
                </c:pt>
                <c:pt idx="3">
                  <c:v>0.131578947</c:v>
                </c:pt>
                <c:pt idx="4">
                  <c:v>0.138345865</c:v>
                </c:pt>
                <c:pt idx="5">
                  <c:v>0.144</c:v>
                </c:pt>
                <c:pt idx="6">
                  <c:v>0.124633431</c:v>
                </c:pt>
                <c:pt idx="7">
                  <c:v>0.018974285</c:v>
                </c:pt>
                <c:pt idx="8">
                  <c:v>0.184003599</c:v>
                </c:pt>
                <c:pt idx="10">
                  <c:v>0.01386388</c:v>
                </c:pt>
                <c:pt idx="11">
                  <c:v>0.066838352</c:v>
                </c:pt>
                <c:pt idx="12">
                  <c:v>0.05008843795423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Multi-Core</c:v>
                </c:pt>
              </c:strCache>
            </c:strRef>
          </c:tx>
          <c:spPr>
            <a:solidFill>
              <a:srgbClr val="a50021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9">
                  <c:v/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0.13499044</c:v>
                </c:pt>
                <c:pt idx="4">
                  <c:v>0.155806334</c:v>
                </c:pt>
                <c:pt idx="5">
                  <c:v>0.157229247</c:v>
                </c:pt>
                <c:pt idx="6">
                  <c:v>0.20029401</c:v>
                </c:pt>
                <c:pt idx="7">
                  <c:v>0.140451633</c:v>
                </c:pt>
                <c:pt idx="8">
                  <c:v>0.185781059</c:v>
                </c:pt>
                <c:pt idx="10">
                  <c:v>0.02922521</c:v>
                </c:pt>
                <c:pt idx="11">
                  <c:v>0.140391837</c:v>
                </c:pt>
                <c:pt idx="12">
                  <c:v>0.10517875914618</c:v>
                </c:pt>
              </c:numCache>
            </c:numRef>
          </c:val>
        </c:ser>
        <c:gapWidth val="100"/>
        <c:overlap val="0"/>
        <c:axId val="74839285"/>
        <c:axId val="27479142"/>
      </c:barChart>
      <c:catAx>
        <c:axId val="7483928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5560">
            <a:solidFill>
              <a:srgbClr val="000000"/>
            </a:solidFill>
            <a:round/>
          </a:ln>
        </c:spPr>
        <c:txPr>
          <a:bodyPr rot="-5400000"/>
          <a:lstStyle/>
          <a:p>
            <a:pPr>
              <a:defRPr b="0" sz="2400" spc="-1" strike="noStrike">
                <a:solidFill>
                  <a:srgbClr val="000000"/>
                </a:solidFill>
                <a:latin typeface="Calibri Light"/>
              </a:defRPr>
            </a:pPr>
          </a:p>
        </c:txPr>
        <c:crossAx val="27479142"/>
        <c:crosses val="autoZero"/>
        <c:auto val="1"/>
        <c:lblAlgn val="ctr"/>
        <c:lblOffset val="100"/>
        <c:noMultiLvlLbl val="0"/>
      </c:catAx>
      <c:valAx>
        <c:axId val="27479142"/>
        <c:scaling>
          <c:orientation val="minMax"/>
        </c:scaling>
        <c:delete val="0"/>
        <c:axPos val="l"/>
        <c:majorGridlines>
          <c:spPr>
            <a:ln w="6480">
              <a:solidFill>
                <a:srgbClr val="000000"/>
              </a:solidFill>
              <a:prstDash val="lgDash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 Light"/>
              </a:defRPr>
            </a:pPr>
          </a:p>
        </c:txPr>
        <c:crossAx val="74839285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0.0973821853349412"/>
          <c:y val="0.0863036069216758"/>
          <c:w val="0.45108131753801"/>
          <c:h val="0.14619332259873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2400" spc="-1" strike="noStrike">
              <a:solidFill>
                <a:srgbClr val="595959"/>
              </a:solidFill>
              <a:latin typeface="Calibri Light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Commodity DRAM</c:v>
                </c:pt>
              </c:strCache>
            </c:strRef>
          </c:tx>
          <c:spPr>
            <a:solidFill>
              <a:srgbClr val="4f81bd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SALP</c:v>
                </c:pt>
              </c:strCache>
            </c:strRef>
          </c:tx>
          <c:spPr>
            <a:solidFill>
              <a:srgbClr val="c0504d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1.17</c:v>
                </c:pt>
              </c:numCache>
            </c:numRef>
          </c:val>
        </c:ser>
        <c:gapWidth val="150"/>
        <c:overlap val="0"/>
        <c:axId val="59106638"/>
        <c:axId val="46008099"/>
      </c:barChart>
      <c:catAx>
        <c:axId val="5910663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2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6008099"/>
        <c:crosses val="autoZero"/>
        <c:auto val="1"/>
        <c:lblAlgn val="ctr"/>
        <c:lblOffset val="100"/>
        <c:noMultiLvlLbl val="0"/>
      </c:catAx>
      <c:valAx>
        <c:axId val="46008099"/>
        <c:scaling>
          <c:orientation val="minMax"/>
          <c:max val="1.2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2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910663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>
  <cdr:relSizeAnchor>
    <cdr:from>
      <cdr:x>0.360331985528836</cdr:x>
      <cdr:y>0.125031637560111</cdr:y>
    </cdr:from>
    <cdr:to>
      <cdr:x>0.540455416045967</cdr:x>
      <cdr:y>0.186281953935712</cdr:y>
    </cdr:to>
    <cdr:sp>
      <cdr:nvSpPr>
        <cdr:cNvPr id="2387" name="TextBox 54"/>
        <cdr:cNvSpPr/>
      </cdr:nvSpPr>
      <cdr:spPr>
        <a:xfrm>
          <a:off x="3047760" y="533520"/>
          <a:ext cx="1523520" cy="261360"/>
        </a:xfrm>
        <a:prstGeom prst="rect">
          <a:avLst/>
        </a:prstGeom>
        <a:solidFill>
          <a:schemeClr val="bg1"/>
        </a:solidFill>
        <a:ln w="0">
          <a:noFill/>
        </a:ln>
      </cdr:spPr>
      <cdr:style>
        <a:lnRef idx="0"/>
        <a:fillRef idx="0"/>
        <a:effectRef idx="0"/>
        <a:fontRef idx="minor"/>
      </cdr:style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D09F7E71-F115-47E7-9F00-D8BB2C0A3B1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_rels/notesSlide77.xml.rels><?xml version="1.0" encoding="UTF-8"?>
<Relationships xmlns="http://schemas.openxmlformats.org/package/2006/relationships"><Relationship Id="rId1" Type="http://schemas.openxmlformats.org/officeDocument/2006/relationships/slide" Target="../slides/slide77.xml"/><Relationship Id="rId2" Type="http://schemas.openxmlformats.org/officeDocument/2006/relationships/notesMaster" Target="../notesMasters/notesMaster1.xml"/>
</Relationships>
</file>

<file path=ppt/notesSlides/_rels/notesSlide78.xml.rels><?xml version="1.0" encoding="UTF-8"?>
<Relationships xmlns="http://schemas.openxmlformats.org/package/2006/relationships"><Relationship Id="rId1" Type="http://schemas.openxmlformats.org/officeDocument/2006/relationships/slide" Target="../slides/slide78.xml"/><Relationship Id="rId2" Type="http://schemas.openxmlformats.org/officeDocument/2006/relationships/notesMaster" Target="../notesMasters/notesMaster1.xml"/>
</Relationships>
</file>

<file path=ppt/notesSlides/_rels/notesSlide79.xml.rels><?xml version="1.0" encoding="UTF-8"?>
<Relationships xmlns="http://schemas.openxmlformats.org/package/2006/relationships"><Relationship Id="rId1" Type="http://schemas.openxmlformats.org/officeDocument/2006/relationships/slide" Target="../slides/slide79.xml"/><Relationship Id="rId2" Type="http://schemas.openxmlformats.org/officeDocument/2006/relationships/notesMaster" Target="../notesMasters/notesMaster1.xml"/>
</Relationships>
</file>

<file path=ppt/notesSlides/_rels/notesSlide80.xml.rels><?xml version="1.0" encoding="UTF-8"?>
<Relationships xmlns="http://schemas.openxmlformats.org/package/2006/relationships"><Relationship Id="rId1" Type="http://schemas.openxmlformats.org/officeDocument/2006/relationships/slide" Target="../slides/slide80.xml"/><Relationship Id="rId2" Type="http://schemas.openxmlformats.org/officeDocument/2006/relationships/notesMaster" Target="../notesMasters/notesMaster1.xml"/>
</Relationships>
</file>

<file path=ppt/notesSlides/_rels/notesSlide81.xml.rels><?xml version="1.0" encoding="UTF-8"?>
<Relationships xmlns="http://schemas.openxmlformats.org/package/2006/relationships"><Relationship Id="rId1" Type="http://schemas.openxmlformats.org/officeDocument/2006/relationships/slide" Target="../slides/slide81.xml"/><Relationship Id="rId2" Type="http://schemas.openxmlformats.org/officeDocument/2006/relationships/notesMaster" Target="../notesMasters/notesMaster1.xml"/>
</Relationships>
</file>

<file path=ppt/notesSlides/_rels/notesSlide82.xml.rels><?xml version="1.0" encoding="UTF-8"?>
<Relationships xmlns="http://schemas.openxmlformats.org/package/2006/relationships"><Relationship Id="rId1" Type="http://schemas.openxmlformats.org/officeDocument/2006/relationships/slide" Target="../slides/slide82.xml"/><Relationship Id="rId2" Type="http://schemas.openxmlformats.org/officeDocument/2006/relationships/notesMaster" Target="../notesMasters/notesMaster1.xml"/>
</Relationships>
</file>

<file path=ppt/notesSlides/_rels/notesSlide83.xml.rels><?xml version="1.0" encoding="UTF-8"?>
<Relationships xmlns="http://schemas.openxmlformats.org/package/2006/relationships"><Relationship Id="rId1" Type="http://schemas.openxmlformats.org/officeDocument/2006/relationships/slide" Target="../slides/slide83.xml"/><Relationship Id="rId2" Type="http://schemas.openxmlformats.org/officeDocument/2006/relationships/notesMaster" Target="../notesMasters/notesMaster1.xml"/>
</Relationships>
</file>

<file path=ppt/notesSlides/_rels/notesSlide84.xml.rels><?xml version="1.0" encoding="UTF-8"?>
<Relationships xmlns="http://schemas.openxmlformats.org/package/2006/relationships"><Relationship Id="rId1" Type="http://schemas.openxmlformats.org/officeDocument/2006/relationships/slide" Target="../slides/slide84.xml"/><Relationship Id="rId2" Type="http://schemas.openxmlformats.org/officeDocument/2006/relationships/notesMaster" Target="../notesMasters/notesMaster1.xml"/>
</Relationships>
</file>

<file path=ppt/notesSlides/_rels/notesSlide86.xml.rels><?xml version="1.0" encoding="UTF-8"?>
<Relationships xmlns="http://schemas.openxmlformats.org/package/2006/relationships"><Relationship Id="rId1" Type="http://schemas.openxmlformats.org/officeDocument/2006/relationships/slide" Target="../slides/slide86.xml"/><Relationship Id="rId2" Type="http://schemas.openxmlformats.org/officeDocument/2006/relationships/notesMaster" Target="../notesMasters/notesMaster1.xml"/>
</Relationships>
</file>

<file path=ppt/notesSlides/_rels/notesSlide87.xml.rels><?xml version="1.0" encoding="UTF-8"?>
<Relationships xmlns="http://schemas.openxmlformats.org/package/2006/relationships"><Relationship Id="rId1" Type="http://schemas.openxmlformats.org/officeDocument/2006/relationships/slide" Target="../slides/slide87.xml"/><Relationship Id="rId2" Type="http://schemas.openxmlformats.org/officeDocument/2006/relationships/notesMaster" Target="../notesMasters/notesMaster1.xml"/>
</Relationships>
</file>

<file path=ppt/notesSlides/_rels/notesSlide88.xml.rels><?xml version="1.0" encoding="UTF-8"?>
<Relationships xmlns="http://schemas.openxmlformats.org/package/2006/relationships"><Relationship Id="rId1" Type="http://schemas.openxmlformats.org/officeDocument/2006/relationships/slide" Target="../slides/slide88.xml"/><Relationship Id="rId2" Type="http://schemas.openxmlformats.org/officeDocument/2006/relationships/notesMaster" Target="../notesMasters/notesMaster1.xml"/>
</Relationships>
</file>

<file path=ppt/notesSlides/_rels/notesSlide89.xml.rels><?xml version="1.0" encoding="UTF-8"?>
<Relationships xmlns="http://schemas.openxmlformats.org/package/2006/relationships"><Relationship Id="rId1" Type="http://schemas.openxmlformats.org/officeDocument/2006/relationships/slide" Target="../slides/slide89.xml"/><Relationship Id="rId2" Type="http://schemas.openxmlformats.org/officeDocument/2006/relationships/notesMaster" Target="../notesMasters/notesMaster1.xml"/>
</Relationships>
</file>

<file path=ppt/notesSlides/_rels/notesSlide91.xml.rels><?xml version="1.0" encoding="UTF-8"?>
<Relationships xmlns="http://schemas.openxmlformats.org/package/2006/relationships"><Relationship Id="rId1" Type="http://schemas.openxmlformats.org/officeDocument/2006/relationships/slide" Target="../slides/slide9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04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05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C2A9DDC5-EF5C-42C2-A541-2E25A11F11D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07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08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AA21E222-BD45-40C8-86D8-A276A5BB104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10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11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87D206BA-BDD0-4EE5-906A-EA7E1E14979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13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The right figure shows DRAM organization which is consists of DRAM cells and sense-amplifiers.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There are three steps for accessing DRAM.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First, when DRAM selects one of rows in its cell array, the selected cells drive their charge to sense-amplifiers.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Then, sense-amplifiers detect the charge, recognizing data of cells.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We call this operation as sensing.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Second, after sensing data from DRAM cells, sense-amplifiers drive charge to the cells for reconstructing original data.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We call this operation as restore.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Third, after restoring the cell data, DRAM deselects the accessed row and puts the sense-amplifiers to original state for next access.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We call this operation as precharge.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As shown in these three steps, DRAM operation is charge movement between cell and sense-amplifier.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14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9AA3BB02-39BB-4BE3-A1E5-6950454F782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16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Timing parameters exist to ensure sufficient movement of charge.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The figure shows the timeline for accessing DRAM in X-axis and Y-axis shows the charge amount in DRAM cell and sense-amplifier.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When selecting a row of cells, each cell drives their charge toward to the corresponding sense-amplifier.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If driven charge is more than enough to detect the data, the sense-amplifier starts to restore data by driving charge toward the cell.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This restore operation finishes when the cell is fully charged.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Ideally, DRAM timing parameters are just enough for the sufficient movement of charge.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However, in practice, there are large margin in DRAM timing parameters.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Why are these margin required?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4117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FFF2D977-F37D-4A57-9B95-DD97256F138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19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There are two reasons for the margin in DRAM timing parameters.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First is process variation and second is temperature dependence.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Let me introduce the first factor, process variation.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4120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B4CB4627-D6A6-4239-A55E-9A13003147A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22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Ideally, DRAM would have uniform cells which have same size, thereby having same access latency.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Unfortunately, due to process variation, each cell has different size, thereby having different access latency.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Therefore, DRAM shows large variation in both charge amount in its cell and access latency to its cell.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23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12AABEEE-1340-4677-BE50-A14148DC3A9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25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There are two reasons for the margin in DRAM timing parameters.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First is process variation and second is temperature dependence.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Let me introduce the first factor, process variation.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4126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EF91AB33-FDA3-405B-98FA-C21CEA52FD0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7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28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DRAM leakage increases the variation.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DRAM loses their charge over time and loses more charge at higher temperature.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Therefore, DRAM cell has smallest charge when operating at hot temperature, for example 85C which is the highest temperature guaranteed by DRAM standard.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This temperature dependence increases the variation in DRAM cell charge.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4129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4EFF609C-E1F6-40B5-ABE3-FC570360256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31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This is the photo of our infrastructure, that we built mostly from scratch.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For higher throughput, we employ eight FPGAs, all of which are enclosed in thermally-regulated environment.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32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10937AF9-B840-4F5D-92B5-B897D0B31C0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34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First step in DRAM operation is sensing.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In typical case, there are more charge in DRAM cell compared to the worst case. 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The excessive charge enables stronger charge drive to sense-amplifier. 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Then, sense-amplifier can detect data of DRAM cell fast, thereby complete sensing operation fast.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In our DRAM latency profiling results of 115 DRAM modules, 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we observe that 17% potential reduction for the corresponding timing parameters of sensing.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As a result, more charge in typical cases lead to fast sensing.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135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96C2DCF7-E9AD-4017-86E1-FEBEF31359D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37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Second step in DRAM operation is restore.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Due to larger size and less leakage, typical DRAM cells have more charge than the worst cell.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Even though typical DRAM does not restore the excessive charge during restore operation, 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eventually the typical cell has more charge than the worst case cell, guaranteeing reliable operations.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By reducing this restore time in DRAM read/write, our DRAM latency characterization shows significant potential to reduce corresponding timing parameters. For example, 37% for read and 54% for write.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As a result, more charge in typical cases enables restore time reduction.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4138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AE3431A5-9031-48B5-B766-9CD344B2067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9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40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Third step is precharge. Previously we explained the precharge simply as going back to original state. 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Let me introduce more details about precharge. 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To detect data in DRAM cell, DRAM has sense-amplifier and wire connection to the bitline. 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DRAM preserve their a bit of data in two charge state, empty and fully charged. 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During sensing and restore, the bitline moves to either of these two states. 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After finishing the access, the bitline should be go back to the half of these two state.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We call this precharge. Unfortunately, bitline is usually long by connecting hundred of cells such that it takes long time for precharge.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4141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FE814894-6BE8-44FA-8322-A38BFC2239D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2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43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Let us observe the impact of reducing precharge with a simple example.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The sense-amplifier first accesses an empty cell then not fully precharged by reducing corresponding timing parameter.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Then DRAM next access a fully charged cell. 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Due to the bias in the bitline, it takes longer time to access the fully charged cell.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However, if the cell has much excessive charge, the strong charge flow overcomes the bias in the bitline, leading to reliable access.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Our DRAM latency evaluation shows that in typical case, we can reduce corresponding timing parameter by 35% without errors.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Therefore, more charge in typical cases enables precharge time reduction.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4144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39C6B8D2-DEF0-453F-BFCB-EC0874861A3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46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47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CE3EA058-03E4-4779-9C08-882B3ABC2D3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8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49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Let me summarize.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DRAM timing parameters are dictated by the worst case cell.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We propose Adaptive-Latency DRAM that optimizes DRAM timing parameters for common cases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Our characterization shows the significant potential to lower DRAM timing parameters.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Our real system evaluation shows that our mechanism provides significant performance improvement without introducing errors.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4150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B6DE0635-4F59-4CAA-B32B-9DD3F818F57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1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52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53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30E6B9E5-20BF-4318-B0B3-4B8CDDA91EF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4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55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56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</a:pPr>
            <a:fld id="{0F6407F6-D8E0-47E1-9A08-7180126FC93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58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59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769E4E4-9F6C-4976-B253-61C4F6FA19CD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0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  <a:ln w="0">
            <a:noFill/>
          </a:ln>
        </p:spPr>
      </p:sp>
      <p:sp>
        <p:nvSpPr>
          <p:cNvPr id="4161" name="PlaceHolder 2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3100" spc="-1" strike="noStrike">
                <a:latin typeface="Lucida Grande"/>
              </a:rPr>
              <a:t>copy</a:t>
            </a:r>
            <a:endParaRPr b="0" lang="en-US" sz="3100" spc="-1" strike="noStrike">
              <a:latin typeface="Arial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2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63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64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92E392D-4886-4B7C-83A3-43A7B6FBC73C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5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66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Talk about energy more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Explicitly state the performance improvement numbers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Range for throughput and energy?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Color more? Bulk AND/OR or NOT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Mechanism for NOT – fix the description. (use inverters already in sense amplifiers}?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Cost not coming out – mention the area cost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67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8545EBD-1ED8-4F1B-B321-216A5BD32FFA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69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Add … (signify more applications)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</a:rPr>
              <a:t>Add references to some works (bitweaving, bitfunnel)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70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E82C294-C252-40D4-BD87-77C11C704AE9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1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72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73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1E63F56-10D5-4160-BD8E-316B190B4CB2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4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75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76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A2A477C-0718-43EB-B97E-B1A14646B903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78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79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39B85844-03F5-4267-B17C-3E9E0B057655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81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82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A533ADB-A2A9-4074-94AF-320D0E74B5EC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3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84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85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76E30A3-844A-4929-8D7A-38FF50C133D0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87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* each copy operation takes only 80ns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88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53CE458-497D-43D9-AD93-D00953F9F808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90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Replace copies with rowclone once it is mentioned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Tie back to the concerns. 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Reiterate speedup numbers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strike copy and make it rowclone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91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B5F2D4A-4892-4C0D-BC8C-C108F0A4EFF2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2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93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Mark the enable signal to the sense amplifier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Before introducing the dual contact cell, state the key idea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94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9F4C395-7546-4C75-B285-9205D1197CA0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5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96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Mark the enable signal to the sense amplifier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Before introducing the dual contact cell, state the key idea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97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5F96517C-7469-4B60-95EA-53E33AA6F1B6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199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Provide the result for NOT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Present all the results after this slide?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00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5597D3D-4205-4DAA-901C-4BC7110EFF49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202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Make it simpler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Two approaches.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03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1E9A5AC-7CD7-4D69-A362-A07F3E70061E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205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Add color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Fix workloads – add set operation workload as well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06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1CD9535-CE32-4BD6-B423-52324338BC9D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208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Add color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Remove “week” and “users”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09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08B54AF-A2AA-4BBA-A5CA-64C0261DE7AC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211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Reference bitweaving again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Add color</a:t>
            </a:r>
            <a:endParaRPr b="0" lang="en-US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latin typeface="Arial"/>
              </a:rPr>
              <a:t>Fix the tag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12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1E8C4681-37EB-4E5A-9B2F-A12782EDCCBD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" name="PlaceHolder 1"/>
          <p:cNvSpPr>
            <a:spLocks noGrp="1"/>
          </p:cNvSpPr>
          <p:nvPr>
            <p:ph type="sldImg"/>
          </p:nvPr>
        </p:nvSpPr>
        <p:spPr>
          <a:xfrm>
            <a:off x="2895480" y="523800"/>
            <a:ext cx="3492000" cy="2619000"/>
          </a:xfrm>
          <a:prstGeom prst="rect">
            <a:avLst/>
          </a:prstGeom>
          <a:ln w="0">
            <a:noFill/>
          </a:ln>
        </p:spPr>
      </p:sp>
      <p:sp>
        <p:nvSpPr>
          <p:cNvPr id="4214" name="PlaceHolder 2"/>
          <p:cNvSpPr>
            <a:spLocks noGrp="1"/>
          </p:cNvSpPr>
          <p:nvPr>
            <p:ph type="body"/>
          </p:nvPr>
        </p:nvSpPr>
        <p:spPr>
          <a:xfrm>
            <a:off x="928440" y="3317760"/>
            <a:ext cx="7426440" cy="314280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215" name="PlaceHolder 3"/>
          <p:cNvSpPr>
            <a:spLocks noGrp="1"/>
          </p:cNvSpPr>
          <p:nvPr>
            <p:ph type="sldNum"/>
          </p:nvPr>
        </p:nvSpPr>
        <p:spPr>
          <a:xfrm>
            <a:off x="5258520" y="6634440"/>
            <a:ext cx="4022640" cy="3488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978B782-D0FC-4C83-8489-7E8204D3EF6A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D9A7A7EF-AF9C-4681-8E50-A36A69FCAB6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EDA701E2-C907-426C-8151-62A67AA73765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10/13/22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9DCC30C6-26CF-4EA3-824F-49E1A8C96CF4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chart" Target="../charts/chart4.xm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chart" Target="../charts/chart10.xml"/><Relationship Id="rId3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hyperlink" Target="https://users.ece.cmu.edu/~yoonguk/papers/kim-isca14.pdf" TargetMode="External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chart" Target="../charts/chart11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hyperlink" Target="http://users.ece.cmu.edu/~omutlu/pub/rowclone_micro13.pdf" TargetMode="External"/><Relationship Id="rId2" Type="http://schemas.openxmlformats.org/officeDocument/2006/relationships/hyperlink" Target="http://users.ece.cmu.edu/~omutlu/pub/in-DRAM-bulk-AND-OR-ieee_cal15.pdf" TargetMode="External"/><Relationship Id="rId3" Type="http://schemas.openxmlformats.org/officeDocument/2006/relationships/hyperlink" Target="https://people.inf.ethz.ch/omutlu/pub/GSDRAM-gather-scatter-dram_micro15.pdf" TargetMode="External"/><Relationship Id="rId4" Type="http://schemas.openxmlformats.org/officeDocument/2006/relationships/hyperlink" Target="http://users.ece.cmu.edu/~omutlu/pub/pim-enabled-instructons-for-low-overhead-pim_isca15.pdf" TargetMode="External"/><Relationship Id="rId5" Type="http://schemas.openxmlformats.org/officeDocument/2006/relationships/hyperlink" Target="http://users.ece.cmu.edu/~omutlu/pub/tesseract-pim-architecture-for-graph-processing_isca15.pdf" TargetMode="External"/><Relationship Id="rId6" Type="http://schemas.openxmlformats.org/officeDocument/2006/relationships/hyperlink" Target="https://people.inf.ethz.ch/omutlu/pub/in-memory-pointer-chasing-accelerator_iccd16.pdf" TargetMode="External"/><Relationship Id="rId7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hyperlink" Target="http://users.ece.cmu.edu/~omutlu/pub/rowclone_micro13.pdf" TargetMode="External"/><Relationship Id="rId2" Type="http://schemas.openxmlformats.org/officeDocument/2006/relationships/hyperlink" Target="http://users.ece.cmu.edu/~omutlu/pub/in-DRAM-bulk-AND-OR-ieee_cal15.pdf" TargetMode="External"/><Relationship Id="rId3" Type="http://schemas.openxmlformats.org/officeDocument/2006/relationships/hyperlink" Target="https://users.ece.cmu.edu/~omutlu/pub/GSDRAM-gather-scatter-dram_micro15.pdf" TargetMode="External"/><Relationship Id="rId4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chart" Target="../charts/chart12.xml"/><Relationship Id="rId2" Type="http://schemas.openxmlformats.org/officeDocument/2006/relationships/chart" Target="../charts/chart13.xml"/><Relationship Id="rId3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chart" Target="../charts/chart14.xml"/><Relationship Id="rId2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chart" Target="../charts/chart15.xml"/><Relationship Id="rId2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0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chart" Target="../charts/chart16.xml"/><Relationship Id="rId2" Type="http://schemas.openxmlformats.org/officeDocument/2006/relationships/slideLayout" Target="../slideLayouts/slideLayout1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chart" Target="../charts/chart17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8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chart" Target="../charts/chart18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hyperlink" Target="https://users.ece.cmu.edu/~yoonguk/papers/kim-isca14.pdf" TargetMode="External"/><Relationship Id="rId2" Type="http://schemas.openxmlformats.org/officeDocument/2006/relationships/slideLayout" Target="../slideLayouts/slideLayout13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0160" y="609480"/>
            <a:ext cx="9091440" cy="281916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CSC 2224: Parallel Computer Architecture and Programming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Main Memory. DRAM.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Subtitle 2"/>
          <p:cNvSpPr/>
          <p:nvPr/>
        </p:nvSpPr>
        <p:spPr>
          <a:xfrm>
            <a:off x="5905440" y="5414400"/>
            <a:ext cx="571320" cy="4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3875400"/>
            <a:ext cx="815292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ff"/>
                </a:solidFill>
                <a:latin typeface="Calibri"/>
              </a:rPr>
              <a:t>Prof. Gennady Pekhimenko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University of Toronto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Fall 2022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1" name="Rectangle 2"/>
          <p:cNvSpPr/>
          <p:nvPr/>
        </p:nvSpPr>
        <p:spPr>
          <a:xfrm>
            <a:off x="1371600" y="5947200"/>
            <a:ext cx="65527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1f497d"/>
                </a:solidFill>
                <a:latin typeface="Calibri"/>
              </a:rPr>
              <a:t>The content of this lecture is adapted from the slides of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1f497d"/>
                </a:solidFill>
                <a:latin typeface="Calibri"/>
              </a:rPr>
              <a:t>Vivek Seshadri, Donghyuk Lee, Yoongu Kim,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1f497d"/>
                </a:solidFill>
                <a:latin typeface="Calibri"/>
              </a:rPr>
              <a:t>and lectures of Onur Mutlu @ ETH and CMU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Chip Hierarchy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1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58E8B71F-5B1C-4BA0-8C6D-2C539D4D967D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8</a:t>
            </a:fld>
            <a:endParaRPr b="0" lang="en-US" sz="2000" spc="-1" strike="noStrike">
              <a:latin typeface="Times New Roman"/>
            </a:endParaRPr>
          </a:p>
        </p:txBody>
      </p:sp>
      <p:grpSp>
        <p:nvGrpSpPr>
          <p:cNvPr id="922" name="Group 202"/>
          <p:cNvGrpSpPr/>
          <p:nvPr/>
        </p:nvGrpSpPr>
        <p:grpSpPr>
          <a:xfrm>
            <a:off x="4209840" y="1403280"/>
            <a:ext cx="4019760" cy="4584240"/>
            <a:chOff x="4209840" y="1403280"/>
            <a:chExt cx="4019760" cy="4584240"/>
          </a:xfrm>
        </p:grpSpPr>
        <p:grpSp>
          <p:nvGrpSpPr>
            <p:cNvPr id="923" name="Group 222"/>
            <p:cNvGrpSpPr/>
            <p:nvPr/>
          </p:nvGrpSpPr>
          <p:grpSpPr>
            <a:xfrm>
              <a:off x="5282280" y="1474200"/>
              <a:ext cx="2947320" cy="4089960"/>
              <a:chOff x="5282280" y="1474200"/>
              <a:chExt cx="2947320" cy="4089960"/>
            </a:xfrm>
          </p:grpSpPr>
          <p:sp>
            <p:nvSpPr>
              <p:cNvPr id="924" name="Straight Connector 5"/>
              <p:cNvSpPr/>
              <p:nvPr/>
            </p:nvSpPr>
            <p:spPr>
              <a:xfrm>
                <a:off x="5462280" y="406044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25" name="Straight Connector 8"/>
              <p:cNvSpPr/>
              <p:nvPr/>
            </p:nvSpPr>
            <p:spPr>
              <a:xfrm>
                <a:off x="5462280" y="430128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26" name="Straight Connector 9"/>
              <p:cNvSpPr/>
              <p:nvPr/>
            </p:nvSpPr>
            <p:spPr>
              <a:xfrm>
                <a:off x="5462280" y="454176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27" name="Straight Connector 10"/>
              <p:cNvSpPr/>
              <p:nvPr/>
            </p:nvSpPr>
            <p:spPr>
              <a:xfrm>
                <a:off x="5462280" y="478224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28" name="Straight Connector 11"/>
              <p:cNvSpPr/>
              <p:nvPr/>
            </p:nvSpPr>
            <p:spPr>
              <a:xfrm>
                <a:off x="5462280" y="231624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29" name="Straight Connector 12"/>
              <p:cNvSpPr/>
              <p:nvPr/>
            </p:nvSpPr>
            <p:spPr>
              <a:xfrm>
                <a:off x="5462280" y="183492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30" name="Straight Connector 13"/>
              <p:cNvSpPr/>
              <p:nvPr/>
            </p:nvSpPr>
            <p:spPr>
              <a:xfrm>
                <a:off x="5462280" y="207540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31" name="Straight Connector 14"/>
              <p:cNvSpPr/>
              <p:nvPr/>
            </p:nvSpPr>
            <p:spPr>
              <a:xfrm>
                <a:off x="5462280" y="255672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932" name="Group 170"/>
              <p:cNvGrpSpPr/>
              <p:nvPr/>
            </p:nvGrpSpPr>
            <p:grpSpPr>
              <a:xfrm>
                <a:off x="5823360" y="1474200"/>
                <a:ext cx="2165760" cy="3488760"/>
                <a:chOff x="5823360" y="1474200"/>
                <a:chExt cx="2165760" cy="3488760"/>
              </a:xfrm>
            </p:grpSpPr>
            <p:sp>
              <p:nvSpPr>
                <p:cNvPr id="933" name="Straight Connector 16"/>
                <p:cNvSpPr/>
                <p:nvPr/>
              </p:nvSpPr>
              <p:spPr>
                <a:xfrm>
                  <a:off x="58233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34" name="Straight Connector 17"/>
                <p:cNvSpPr/>
                <p:nvPr/>
              </p:nvSpPr>
              <p:spPr>
                <a:xfrm>
                  <a:off x="606384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35" name="Straight Connector 18"/>
                <p:cNvSpPr/>
                <p:nvPr/>
              </p:nvSpPr>
              <p:spPr>
                <a:xfrm>
                  <a:off x="630468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36" name="Straight Connector 19"/>
                <p:cNvSpPr/>
                <p:nvPr/>
              </p:nvSpPr>
              <p:spPr>
                <a:xfrm>
                  <a:off x="65451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37" name="Straight Connector 20"/>
                <p:cNvSpPr/>
                <p:nvPr/>
              </p:nvSpPr>
              <p:spPr>
                <a:xfrm>
                  <a:off x="678564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38" name="Straight Connector 21"/>
                <p:cNvSpPr/>
                <p:nvPr/>
              </p:nvSpPr>
              <p:spPr>
                <a:xfrm>
                  <a:off x="702648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39" name="Straight Connector 22"/>
                <p:cNvSpPr/>
                <p:nvPr/>
              </p:nvSpPr>
              <p:spPr>
                <a:xfrm>
                  <a:off x="72669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40" name="Straight Connector 23"/>
                <p:cNvSpPr/>
                <p:nvPr/>
              </p:nvSpPr>
              <p:spPr>
                <a:xfrm>
                  <a:off x="750744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41" name="Straight Connector 24"/>
                <p:cNvSpPr/>
                <p:nvPr/>
              </p:nvSpPr>
              <p:spPr>
                <a:xfrm>
                  <a:off x="774828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42" name="Straight Connector 25"/>
                <p:cNvSpPr/>
                <p:nvPr/>
              </p:nvSpPr>
              <p:spPr>
                <a:xfrm>
                  <a:off x="79887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943" name="Oval 28"/>
              <p:cNvSpPr/>
              <p:nvPr/>
            </p:nvSpPr>
            <p:spPr>
              <a:xfrm>
                <a:off x="57031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44" name="Oval 29"/>
              <p:cNvSpPr/>
              <p:nvPr/>
            </p:nvSpPr>
            <p:spPr>
              <a:xfrm>
                <a:off x="57031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45" name="Oval 30"/>
              <p:cNvSpPr/>
              <p:nvPr/>
            </p:nvSpPr>
            <p:spPr>
              <a:xfrm>
                <a:off x="57031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46" name="Oval 33"/>
              <p:cNvSpPr/>
              <p:nvPr/>
            </p:nvSpPr>
            <p:spPr>
              <a:xfrm>
                <a:off x="594396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47" name="Oval 34"/>
              <p:cNvSpPr/>
              <p:nvPr/>
            </p:nvSpPr>
            <p:spPr>
              <a:xfrm>
                <a:off x="594396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48" name="Oval 35"/>
              <p:cNvSpPr/>
              <p:nvPr/>
            </p:nvSpPr>
            <p:spPr>
              <a:xfrm>
                <a:off x="594396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49" name="Oval 38"/>
              <p:cNvSpPr/>
              <p:nvPr/>
            </p:nvSpPr>
            <p:spPr>
              <a:xfrm>
                <a:off x="618444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50" name="Oval 39"/>
              <p:cNvSpPr/>
              <p:nvPr/>
            </p:nvSpPr>
            <p:spPr>
              <a:xfrm>
                <a:off x="618444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51" name="Oval 40"/>
              <p:cNvSpPr/>
              <p:nvPr/>
            </p:nvSpPr>
            <p:spPr>
              <a:xfrm>
                <a:off x="618444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52" name="Oval 43"/>
              <p:cNvSpPr/>
              <p:nvPr/>
            </p:nvSpPr>
            <p:spPr>
              <a:xfrm>
                <a:off x="64249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53" name="Oval 44"/>
              <p:cNvSpPr/>
              <p:nvPr/>
            </p:nvSpPr>
            <p:spPr>
              <a:xfrm>
                <a:off x="64249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54" name="Oval 45"/>
              <p:cNvSpPr/>
              <p:nvPr/>
            </p:nvSpPr>
            <p:spPr>
              <a:xfrm>
                <a:off x="64249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55" name="Oval 48"/>
              <p:cNvSpPr/>
              <p:nvPr/>
            </p:nvSpPr>
            <p:spPr>
              <a:xfrm>
                <a:off x="666576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56" name="Oval 49"/>
              <p:cNvSpPr/>
              <p:nvPr/>
            </p:nvSpPr>
            <p:spPr>
              <a:xfrm>
                <a:off x="666576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57" name="Oval 50"/>
              <p:cNvSpPr/>
              <p:nvPr/>
            </p:nvSpPr>
            <p:spPr>
              <a:xfrm>
                <a:off x="666576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58" name="Oval 53"/>
              <p:cNvSpPr/>
              <p:nvPr/>
            </p:nvSpPr>
            <p:spPr>
              <a:xfrm>
                <a:off x="6906240" y="39405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59" name="Oval 54"/>
              <p:cNvSpPr/>
              <p:nvPr/>
            </p:nvSpPr>
            <p:spPr>
              <a:xfrm>
                <a:off x="690624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60" name="Oval 55"/>
              <p:cNvSpPr/>
              <p:nvPr/>
            </p:nvSpPr>
            <p:spPr>
              <a:xfrm>
                <a:off x="690624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61" name="Oval 56"/>
              <p:cNvSpPr/>
              <p:nvPr/>
            </p:nvSpPr>
            <p:spPr>
              <a:xfrm>
                <a:off x="690624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62" name="Oval 59"/>
              <p:cNvSpPr/>
              <p:nvPr/>
            </p:nvSpPr>
            <p:spPr>
              <a:xfrm>
                <a:off x="7146720" y="39405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63" name="Oval 60"/>
              <p:cNvSpPr/>
              <p:nvPr/>
            </p:nvSpPr>
            <p:spPr>
              <a:xfrm>
                <a:off x="71467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64" name="Oval 61"/>
              <p:cNvSpPr/>
              <p:nvPr/>
            </p:nvSpPr>
            <p:spPr>
              <a:xfrm>
                <a:off x="71467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65" name="Oval 62"/>
              <p:cNvSpPr/>
              <p:nvPr/>
            </p:nvSpPr>
            <p:spPr>
              <a:xfrm>
                <a:off x="71467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66" name="Oval 65"/>
              <p:cNvSpPr/>
              <p:nvPr/>
            </p:nvSpPr>
            <p:spPr>
              <a:xfrm>
                <a:off x="738756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67" name="Oval 66"/>
              <p:cNvSpPr/>
              <p:nvPr/>
            </p:nvSpPr>
            <p:spPr>
              <a:xfrm>
                <a:off x="738756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68" name="Oval 67"/>
              <p:cNvSpPr/>
              <p:nvPr/>
            </p:nvSpPr>
            <p:spPr>
              <a:xfrm>
                <a:off x="738756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69" name="Oval 70"/>
              <p:cNvSpPr/>
              <p:nvPr/>
            </p:nvSpPr>
            <p:spPr>
              <a:xfrm>
                <a:off x="762804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70" name="Oval 71"/>
              <p:cNvSpPr/>
              <p:nvPr/>
            </p:nvSpPr>
            <p:spPr>
              <a:xfrm>
                <a:off x="762804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71" name="Oval 72"/>
              <p:cNvSpPr/>
              <p:nvPr/>
            </p:nvSpPr>
            <p:spPr>
              <a:xfrm>
                <a:off x="762804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72" name="Oval 75"/>
              <p:cNvSpPr/>
              <p:nvPr/>
            </p:nvSpPr>
            <p:spPr>
              <a:xfrm>
                <a:off x="78685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73" name="Oval 76"/>
              <p:cNvSpPr/>
              <p:nvPr/>
            </p:nvSpPr>
            <p:spPr>
              <a:xfrm>
                <a:off x="78685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74" name="Oval 77"/>
              <p:cNvSpPr/>
              <p:nvPr/>
            </p:nvSpPr>
            <p:spPr>
              <a:xfrm>
                <a:off x="78685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grpSp>
            <p:nvGrpSpPr>
              <p:cNvPr id="975" name="Group 78"/>
              <p:cNvGrpSpPr/>
              <p:nvPr/>
            </p:nvGrpSpPr>
            <p:grpSpPr>
              <a:xfrm>
                <a:off x="5703120" y="4962960"/>
                <a:ext cx="2405520" cy="601200"/>
                <a:chOff x="5703120" y="4962960"/>
                <a:chExt cx="2405520" cy="601200"/>
              </a:xfrm>
            </p:grpSpPr>
            <p:sp>
              <p:nvSpPr>
                <p:cNvPr id="976" name="Oval 79"/>
                <p:cNvSpPr/>
                <p:nvPr/>
              </p:nvSpPr>
              <p:spPr>
                <a:xfrm>
                  <a:off x="57031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77" name="Oval 80"/>
                <p:cNvSpPr/>
                <p:nvPr/>
              </p:nvSpPr>
              <p:spPr>
                <a:xfrm>
                  <a:off x="594396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78" name="Oval 81"/>
                <p:cNvSpPr/>
                <p:nvPr/>
              </p:nvSpPr>
              <p:spPr>
                <a:xfrm>
                  <a:off x="618444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79" name="Oval 82"/>
                <p:cNvSpPr/>
                <p:nvPr/>
              </p:nvSpPr>
              <p:spPr>
                <a:xfrm>
                  <a:off x="64249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80" name="Oval 83"/>
                <p:cNvSpPr/>
                <p:nvPr/>
              </p:nvSpPr>
              <p:spPr>
                <a:xfrm>
                  <a:off x="666576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81" name="Oval 84"/>
                <p:cNvSpPr/>
                <p:nvPr/>
              </p:nvSpPr>
              <p:spPr>
                <a:xfrm>
                  <a:off x="690624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82" name="Oval 85"/>
                <p:cNvSpPr/>
                <p:nvPr/>
              </p:nvSpPr>
              <p:spPr>
                <a:xfrm>
                  <a:off x="71467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83" name="Oval 86"/>
                <p:cNvSpPr/>
                <p:nvPr/>
              </p:nvSpPr>
              <p:spPr>
                <a:xfrm>
                  <a:off x="738756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84" name="Oval 87"/>
                <p:cNvSpPr/>
                <p:nvPr/>
              </p:nvSpPr>
              <p:spPr>
                <a:xfrm>
                  <a:off x="762804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85" name="Oval 88"/>
                <p:cNvSpPr/>
                <p:nvPr/>
              </p:nvSpPr>
              <p:spPr>
                <a:xfrm>
                  <a:off x="78685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986" name="Rectangle 89"/>
              <p:cNvSpPr/>
              <p:nvPr/>
            </p:nvSpPr>
            <p:spPr>
              <a:xfrm>
                <a:off x="5282280" y="3820320"/>
                <a:ext cx="300240" cy="1262880"/>
              </a:xfrm>
              <a:prstGeom prst="rect">
                <a:avLst/>
              </a:prstGeom>
              <a:solidFill>
                <a:srgbClr val="c0504d"/>
              </a:solidFill>
              <a:ln>
                <a:solidFill>
                  <a:srgbClr val="8e3b38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  <p:txBody>
              <a:bodyPr lIns="90000" rIns="90000" tIns="45000" bIns="45000" anchor="ctr" vert="vert270" rot="16200000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600" spc="-1" strike="noStrike">
                    <a:solidFill>
                      <a:srgbClr val="ffffff"/>
                    </a:solidFill>
                    <a:latin typeface="Calibri"/>
                  </a:rPr>
                  <a:t>Row Decoder</a:t>
                </a:r>
                <a:endParaRPr b="0" lang="en-US" sz="1600" spc="-1" strike="noStrike">
                  <a:latin typeface="Arial"/>
                </a:endParaRPr>
              </a:p>
            </p:txBody>
          </p:sp>
          <p:grpSp>
            <p:nvGrpSpPr>
              <p:cNvPr id="987" name="Group 90"/>
              <p:cNvGrpSpPr/>
              <p:nvPr/>
            </p:nvGrpSpPr>
            <p:grpSpPr>
              <a:xfrm>
                <a:off x="5703120" y="3940560"/>
                <a:ext cx="2405520" cy="240120"/>
                <a:chOff x="5703120" y="3940560"/>
                <a:chExt cx="2405520" cy="240120"/>
              </a:xfrm>
            </p:grpSpPr>
            <p:sp>
              <p:nvSpPr>
                <p:cNvPr id="988" name="Oval 91"/>
                <p:cNvSpPr/>
                <p:nvPr/>
              </p:nvSpPr>
              <p:spPr>
                <a:xfrm>
                  <a:off x="570312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989" name="Oval 92"/>
                <p:cNvSpPr/>
                <p:nvPr/>
              </p:nvSpPr>
              <p:spPr>
                <a:xfrm>
                  <a:off x="594396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990" name="Oval 93"/>
                <p:cNvSpPr/>
                <p:nvPr/>
              </p:nvSpPr>
              <p:spPr>
                <a:xfrm>
                  <a:off x="618444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991" name="Oval 94"/>
                <p:cNvSpPr/>
                <p:nvPr/>
              </p:nvSpPr>
              <p:spPr>
                <a:xfrm>
                  <a:off x="642492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992" name="Oval 95"/>
                <p:cNvSpPr/>
                <p:nvPr/>
              </p:nvSpPr>
              <p:spPr>
                <a:xfrm>
                  <a:off x="666576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993" name="Oval 96"/>
                <p:cNvSpPr/>
                <p:nvPr/>
              </p:nvSpPr>
              <p:spPr>
                <a:xfrm>
                  <a:off x="738756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994" name="Oval 97"/>
                <p:cNvSpPr/>
                <p:nvPr/>
              </p:nvSpPr>
              <p:spPr>
                <a:xfrm>
                  <a:off x="762804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995" name="Oval 98"/>
                <p:cNvSpPr/>
                <p:nvPr/>
              </p:nvSpPr>
              <p:spPr>
                <a:xfrm>
                  <a:off x="786852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</p:grpSp>
          <p:sp>
            <p:nvSpPr>
              <p:cNvPr id="996" name="Oval 99"/>
              <p:cNvSpPr/>
              <p:nvPr/>
            </p:nvSpPr>
            <p:spPr>
              <a:xfrm>
                <a:off x="57031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97" name="Oval 100"/>
              <p:cNvSpPr/>
              <p:nvPr/>
            </p:nvSpPr>
            <p:spPr>
              <a:xfrm>
                <a:off x="57031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998" name="Oval 101"/>
              <p:cNvSpPr/>
              <p:nvPr/>
            </p:nvSpPr>
            <p:spPr>
              <a:xfrm>
                <a:off x="57031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999" name="Oval 102"/>
              <p:cNvSpPr/>
              <p:nvPr/>
            </p:nvSpPr>
            <p:spPr>
              <a:xfrm>
                <a:off x="57031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00" name="Oval 103"/>
              <p:cNvSpPr/>
              <p:nvPr/>
            </p:nvSpPr>
            <p:spPr>
              <a:xfrm>
                <a:off x="594396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01" name="Oval 104"/>
              <p:cNvSpPr/>
              <p:nvPr/>
            </p:nvSpPr>
            <p:spPr>
              <a:xfrm>
                <a:off x="594396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02" name="Oval 105"/>
              <p:cNvSpPr/>
              <p:nvPr/>
            </p:nvSpPr>
            <p:spPr>
              <a:xfrm>
                <a:off x="594396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003" name="Oval 106"/>
              <p:cNvSpPr/>
              <p:nvPr/>
            </p:nvSpPr>
            <p:spPr>
              <a:xfrm>
                <a:off x="594396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04" name="Oval 107"/>
              <p:cNvSpPr/>
              <p:nvPr/>
            </p:nvSpPr>
            <p:spPr>
              <a:xfrm>
                <a:off x="618444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05" name="Oval 108"/>
              <p:cNvSpPr/>
              <p:nvPr/>
            </p:nvSpPr>
            <p:spPr>
              <a:xfrm>
                <a:off x="618444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06" name="Oval 109"/>
              <p:cNvSpPr/>
              <p:nvPr/>
            </p:nvSpPr>
            <p:spPr>
              <a:xfrm>
                <a:off x="618444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007" name="Oval 110"/>
              <p:cNvSpPr/>
              <p:nvPr/>
            </p:nvSpPr>
            <p:spPr>
              <a:xfrm>
                <a:off x="618444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08" name="Oval 111"/>
              <p:cNvSpPr/>
              <p:nvPr/>
            </p:nvSpPr>
            <p:spPr>
              <a:xfrm>
                <a:off x="64249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09" name="Oval 112"/>
              <p:cNvSpPr/>
              <p:nvPr/>
            </p:nvSpPr>
            <p:spPr>
              <a:xfrm>
                <a:off x="64249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10" name="Oval 113"/>
              <p:cNvSpPr/>
              <p:nvPr/>
            </p:nvSpPr>
            <p:spPr>
              <a:xfrm>
                <a:off x="64249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011" name="Oval 114"/>
              <p:cNvSpPr/>
              <p:nvPr/>
            </p:nvSpPr>
            <p:spPr>
              <a:xfrm>
                <a:off x="64249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12" name="Oval 115"/>
              <p:cNvSpPr/>
              <p:nvPr/>
            </p:nvSpPr>
            <p:spPr>
              <a:xfrm>
                <a:off x="666576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13" name="Oval 116"/>
              <p:cNvSpPr/>
              <p:nvPr/>
            </p:nvSpPr>
            <p:spPr>
              <a:xfrm>
                <a:off x="666576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14" name="Oval 117"/>
              <p:cNvSpPr/>
              <p:nvPr/>
            </p:nvSpPr>
            <p:spPr>
              <a:xfrm>
                <a:off x="666576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015" name="Oval 118"/>
              <p:cNvSpPr/>
              <p:nvPr/>
            </p:nvSpPr>
            <p:spPr>
              <a:xfrm>
                <a:off x="666576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16" name="Oval 119"/>
              <p:cNvSpPr/>
              <p:nvPr/>
            </p:nvSpPr>
            <p:spPr>
              <a:xfrm>
                <a:off x="690624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17" name="Oval 120"/>
              <p:cNvSpPr/>
              <p:nvPr/>
            </p:nvSpPr>
            <p:spPr>
              <a:xfrm>
                <a:off x="690624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18" name="Oval 121"/>
              <p:cNvSpPr/>
              <p:nvPr/>
            </p:nvSpPr>
            <p:spPr>
              <a:xfrm>
                <a:off x="690624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19" name="Oval 122"/>
              <p:cNvSpPr/>
              <p:nvPr/>
            </p:nvSpPr>
            <p:spPr>
              <a:xfrm>
                <a:off x="690624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20" name="Oval 123"/>
              <p:cNvSpPr/>
              <p:nvPr/>
            </p:nvSpPr>
            <p:spPr>
              <a:xfrm>
                <a:off x="71467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21" name="Oval 124"/>
              <p:cNvSpPr/>
              <p:nvPr/>
            </p:nvSpPr>
            <p:spPr>
              <a:xfrm>
                <a:off x="71467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22" name="Oval 125"/>
              <p:cNvSpPr/>
              <p:nvPr/>
            </p:nvSpPr>
            <p:spPr>
              <a:xfrm>
                <a:off x="71467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23" name="Oval 126"/>
              <p:cNvSpPr/>
              <p:nvPr/>
            </p:nvSpPr>
            <p:spPr>
              <a:xfrm>
                <a:off x="71467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24" name="Oval 127"/>
              <p:cNvSpPr/>
              <p:nvPr/>
            </p:nvSpPr>
            <p:spPr>
              <a:xfrm>
                <a:off x="738756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25" name="Oval 128"/>
              <p:cNvSpPr/>
              <p:nvPr/>
            </p:nvSpPr>
            <p:spPr>
              <a:xfrm>
                <a:off x="738756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26" name="Oval 129"/>
              <p:cNvSpPr/>
              <p:nvPr/>
            </p:nvSpPr>
            <p:spPr>
              <a:xfrm>
                <a:off x="738756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027" name="Oval 130"/>
              <p:cNvSpPr/>
              <p:nvPr/>
            </p:nvSpPr>
            <p:spPr>
              <a:xfrm>
                <a:off x="738756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28" name="Oval 131"/>
              <p:cNvSpPr/>
              <p:nvPr/>
            </p:nvSpPr>
            <p:spPr>
              <a:xfrm>
                <a:off x="762804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29" name="Oval 132"/>
              <p:cNvSpPr/>
              <p:nvPr/>
            </p:nvSpPr>
            <p:spPr>
              <a:xfrm>
                <a:off x="762804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30" name="Oval 133"/>
              <p:cNvSpPr/>
              <p:nvPr/>
            </p:nvSpPr>
            <p:spPr>
              <a:xfrm>
                <a:off x="762804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031" name="Oval 134"/>
              <p:cNvSpPr/>
              <p:nvPr/>
            </p:nvSpPr>
            <p:spPr>
              <a:xfrm>
                <a:off x="762804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32" name="Oval 135"/>
              <p:cNvSpPr/>
              <p:nvPr/>
            </p:nvSpPr>
            <p:spPr>
              <a:xfrm>
                <a:off x="78685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33" name="Oval 136"/>
              <p:cNvSpPr/>
              <p:nvPr/>
            </p:nvSpPr>
            <p:spPr>
              <a:xfrm>
                <a:off x="78685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1034" name="Oval 137"/>
              <p:cNvSpPr/>
              <p:nvPr/>
            </p:nvSpPr>
            <p:spPr>
              <a:xfrm>
                <a:off x="78685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035" name="Oval 138"/>
              <p:cNvSpPr/>
              <p:nvPr/>
            </p:nvSpPr>
            <p:spPr>
              <a:xfrm>
                <a:off x="78685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grpSp>
            <p:nvGrpSpPr>
              <p:cNvPr id="1036" name="Group 139"/>
              <p:cNvGrpSpPr/>
              <p:nvPr/>
            </p:nvGrpSpPr>
            <p:grpSpPr>
              <a:xfrm>
                <a:off x="5703120" y="2196000"/>
                <a:ext cx="2405520" cy="240120"/>
                <a:chOff x="5703120" y="2196000"/>
                <a:chExt cx="2405520" cy="240120"/>
              </a:xfrm>
            </p:grpSpPr>
            <p:sp>
              <p:nvSpPr>
                <p:cNvPr id="1037" name="Oval 140"/>
                <p:cNvSpPr/>
                <p:nvPr/>
              </p:nvSpPr>
              <p:spPr>
                <a:xfrm>
                  <a:off x="570312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1038" name="Oval 141"/>
                <p:cNvSpPr/>
                <p:nvPr/>
              </p:nvSpPr>
              <p:spPr>
                <a:xfrm>
                  <a:off x="594396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1039" name="Oval 142"/>
                <p:cNvSpPr/>
                <p:nvPr/>
              </p:nvSpPr>
              <p:spPr>
                <a:xfrm>
                  <a:off x="618444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1040" name="Oval 143"/>
                <p:cNvSpPr/>
                <p:nvPr/>
              </p:nvSpPr>
              <p:spPr>
                <a:xfrm>
                  <a:off x="642492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1041" name="Oval 144"/>
                <p:cNvSpPr/>
                <p:nvPr/>
              </p:nvSpPr>
              <p:spPr>
                <a:xfrm>
                  <a:off x="666576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1042" name="Oval 145"/>
                <p:cNvSpPr/>
                <p:nvPr/>
              </p:nvSpPr>
              <p:spPr>
                <a:xfrm>
                  <a:off x="738756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1043" name="Oval 146"/>
                <p:cNvSpPr/>
                <p:nvPr/>
              </p:nvSpPr>
              <p:spPr>
                <a:xfrm>
                  <a:off x="762804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1044" name="Oval 147"/>
                <p:cNvSpPr/>
                <p:nvPr/>
              </p:nvSpPr>
              <p:spPr>
                <a:xfrm>
                  <a:off x="786852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</p:grpSp>
          <p:grpSp>
            <p:nvGrpSpPr>
              <p:cNvPr id="1045" name="Group 159"/>
              <p:cNvGrpSpPr/>
              <p:nvPr/>
            </p:nvGrpSpPr>
            <p:grpSpPr>
              <a:xfrm>
                <a:off x="5703120" y="2737440"/>
                <a:ext cx="2405520" cy="601200"/>
                <a:chOff x="5703120" y="2737440"/>
                <a:chExt cx="2405520" cy="601200"/>
              </a:xfrm>
            </p:grpSpPr>
            <p:sp>
              <p:nvSpPr>
                <p:cNvPr id="1046" name="Oval 160"/>
                <p:cNvSpPr/>
                <p:nvPr/>
              </p:nvSpPr>
              <p:spPr>
                <a:xfrm>
                  <a:off x="57031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047" name="Oval 161"/>
                <p:cNvSpPr/>
                <p:nvPr/>
              </p:nvSpPr>
              <p:spPr>
                <a:xfrm>
                  <a:off x="594396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048" name="Oval 162"/>
                <p:cNvSpPr/>
                <p:nvPr/>
              </p:nvSpPr>
              <p:spPr>
                <a:xfrm>
                  <a:off x="618444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049" name="Oval 163"/>
                <p:cNvSpPr/>
                <p:nvPr/>
              </p:nvSpPr>
              <p:spPr>
                <a:xfrm>
                  <a:off x="64249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050" name="Oval 164"/>
                <p:cNvSpPr/>
                <p:nvPr/>
              </p:nvSpPr>
              <p:spPr>
                <a:xfrm>
                  <a:off x="666576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051" name="Oval 165"/>
                <p:cNvSpPr/>
                <p:nvPr/>
              </p:nvSpPr>
              <p:spPr>
                <a:xfrm>
                  <a:off x="690624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052" name="Oval 166"/>
                <p:cNvSpPr/>
                <p:nvPr/>
              </p:nvSpPr>
              <p:spPr>
                <a:xfrm>
                  <a:off x="71467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053" name="Oval 167"/>
                <p:cNvSpPr/>
                <p:nvPr/>
              </p:nvSpPr>
              <p:spPr>
                <a:xfrm>
                  <a:off x="738756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054" name="Oval 168"/>
                <p:cNvSpPr/>
                <p:nvPr/>
              </p:nvSpPr>
              <p:spPr>
                <a:xfrm>
                  <a:off x="762804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055" name="Oval 169"/>
                <p:cNvSpPr/>
                <p:nvPr/>
              </p:nvSpPr>
              <p:spPr>
                <a:xfrm>
                  <a:off x="78685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1056" name="Rectangle 171"/>
              <p:cNvSpPr/>
              <p:nvPr/>
            </p:nvSpPr>
            <p:spPr>
              <a:xfrm>
                <a:off x="5282280" y="1594440"/>
                <a:ext cx="300240" cy="1262880"/>
              </a:xfrm>
              <a:prstGeom prst="rect">
                <a:avLst/>
              </a:prstGeom>
              <a:solidFill>
                <a:srgbClr val="c0504d"/>
              </a:solidFill>
              <a:ln>
                <a:solidFill>
                  <a:srgbClr val="8e3b38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  <p:txBody>
              <a:bodyPr lIns="90000" rIns="90000" tIns="45000" bIns="45000" anchor="ctr" vert="vert270" rot="16200000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600" spc="-1" strike="noStrike">
                    <a:solidFill>
                      <a:srgbClr val="ffffff"/>
                    </a:solidFill>
                    <a:latin typeface="Calibri"/>
                  </a:rPr>
                  <a:t>Row Decoder</a:t>
                </a:r>
                <a:endParaRPr b="0" lang="en-US" sz="1600" spc="-1" strike="noStrike">
                  <a:latin typeface="Arial"/>
                </a:endParaRPr>
              </a:p>
            </p:txBody>
          </p:sp>
          <p:grpSp>
            <p:nvGrpSpPr>
              <p:cNvPr id="1057" name="Group 221"/>
              <p:cNvGrpSpPr/>
              <p:nvPr/>
            </p:nvGrpSpPr>
            <p:grpSpPr>
              <a:xfrm>
                <a:off x="5792400" y="3459240"/>
                <a:ext cx="2228760" cy="300240"/>
                <a:chOff x="5792400" y="3459240"/>
                <a:chExt cx="2228760" cy="300240"/>
              </a:xfrm>
            </p:grpSpPr>
            <p:sp>
              <p:nvSpPr>
                <p:cNvPr id="1058" name="Oval 172"/>
                <p:cNvSpPr/>
                <p:nvPr/>
              </p:nvSpPr>
              <p:spPr>
                <a:xfrm>
                  <a:off x="57945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59" name="Oval 173"/>
                <p:cNvSpPr/>
                <p:nvPr/>
              </p:nvSpPr>
              <p:spPr>
                <a:xfrm>
                  <a:off x="57924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60" name="Oval 174"/>
                <p:cNvSpPr/>
                <p:nvPr/>
              </p:nvSpPr>
              <p:spPr>
                <a:xfrm>
                  <a:off x="57924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61" name="Oval 175"/>
                <p:cNvSpPr/>
                <p:nvPr/>
              </p:nvSpPr>
              <p:spPr>
                <a:xfrm>
                  <a:off x="603540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62" name="Oval 176"/>
                <p:cNvSpPr/>
                <p:nvPr/>
              </p:nvSpPr>
              <p:spPr>
                <a:xfrm>
                  <a:off x="603288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63" name="Oval 177"/>
                <p:cNvSpPr/>
                <p:nvPr/>
              </p:nvSpPr>
              <p:spPr>
                <a:xfrm>
                  <a:off x="603288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64" name="Oval 178"/>
                <p:cNvSpPr/>
                <p:nvPr/>
              </p:nvSpPr>
              <p:spPr>
                <a:xfrm>
                  <a:off x="627588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65" name="Oval 179"/>
                <p:cNvSpPr/>
                <p:nvPr/>
              </p:nvSpPr>
              <p:spPr>
                <a:xfrm>
                  <a:off x="627336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66" name="Oval 180"/>
                <p:cNvSpPr/>
                <p:nvPr/>
              </p:nvSpPr>
              <p:spPr>
                <a:xfrm>
                  <a:off x="627336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67" name="Oval 181"/>
                <p:cNvSpPr/>
                <p:nvPr/>
              </p:nvSpPr>
              <p:spPr>
                <a:xfrm>
                  <a:off x="65163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68" name="Oval 182"/>
                <p:cNvSpPr/>
                <p:nvPr/>
              </p:nvSpPr>
              <p:spPr>
                <a:xfrm>
                  <a:off x="65142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69" name="Oval 183"/>
                <p:cNvSpPr/>
                <p:nvPr/>
              </p:nvSpPr>
              <p:spPr>
                <a:xfrm>
                  <a:off x="65142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70" name="Oval 184"/>
                <p:cNvSpPr/>
                <p:nvPr/>
              </p:nvSpPr>
              <p:spPr>
                <a:xfrm>
                  <a:off x="675828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71" name="Oval 185"/>
                <p:cNvSpPr/>
                <p:nvPr/>
              </p:nvSpPr>
              <p:spPr>
                <a:xfrm>
                  <a:off x="675576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72" name="Oval 186"/>
                <p:cNvSpPr/>
                <p:nvPr/>
              </p:nvSpPr>
              <p:spPr>
                <a:xfrm>
                  <a:off x="675576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73" name="Oval 187"/>
                <p:cNvSpPr/>
                <p:nvPr/>
              </p:nvSpPr>
              <p:spPr>
                <a:xfrm>
                  <a:off x="69951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74" name="Oval 188"/>
                <p:cNvSpPr/>
                <p:nvPr/>
              </p:nvSpPr>
              <p:spPr>
                <a:xfrm>
                  <a:off x="69930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75" name="Oval 189"/>
                <p:cNvSpPr/>
                <p:nvPr/>
              </p:nvSpPr>
              <p:spPr>
                <a:xfrm>
                  <a:off x="69930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76" name="Oval 190"/>
                <p:cNvSpPr/>
                <p:nvPr/>
              </p:nvSpPr>
              <p:spPr>
                <a:xfrm>
                  <a:off x="723960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77" name="Oval 191"/>
                <p:cNvSpPr/>
                <p:nvPr/>
              </p:nvSpPr>
              <p:spPr>
                <a:xfrm>
                  <a:off x="723708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78" name="Oval 192"/>
                <p:cNvSpPr/>
                <p:nvPr/>
              </p:nvSpPr>
              <p:spPr>
                <a:xfrm>
                  <a:off x="723708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79" name="Oval 193"/>
                <p:cNvSpPr/>
                <p:nvPr/>
              </p:nvSpPr>
              <p:spPr>
                <a:xfrm>
                  <a:off x="747648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80" name="Oval 194"/>
                <p:cNvSpPr/>
                <p:nvPr/>
              </p:nvSpPr>
              <p:spPr>
                <a:xfrm>
                  <a:off x="747396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81" name="Oval 195"/>
                <p:cNvSpPr/>
                <p:nvPr/>
              </p:nvSpPr>
              <p:spPr>
                <a:xfrm>
                  <a:off x="747396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82" name="Oval 196"/>
                <p:cNvSpPr/>
                <p:nvPr/>
              </p:nvSpPr>
              <p:spPr>
                <a:xfrm>
                  <a:off x="77169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83" name="Oval 197"/>
                <p:cNvSpPr/>
                <p:nvPr/>
              </p:nvSpPr>
              <p:spPr>
                <a:xfrm>
                  <a:off x="77148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84" name="Oval 198"/>
                <p:cNvSpPr/>
                <p:nvPr/>
              </p:nvSpPr>
              <p:spPr>
                <a:xfrm>
                  <a:off x="77148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85" name="Oval 199"/>
                <p:cNvSpPr/>
                <p:nvPr/>
              </p:nvSpPr>
              <p:spPr>
                <a:xfrm>
                  <a:off x="796140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86" name="Oval 200"/>
                <p:cNvSpPr/>
                <p:nvPr/>
              </p:nvSpPr>
              <p:spPr>
                <a:xfrm>
                  <a:off x="795888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1087" name="Oval 201"/>
                <p:cNvSpPr/>
                <p:nvPr/>
              </p:nvSpPr>
              <p:spPr>
                <a:xfrm>
                  <a:off x="795888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</p:grpSp>
        </p:grpSp>
        <p:grpSp>
          <p:nvGrpSpPr>
            <p:cNvPr id="1088" name="Group 230"/>
            <p:cNvGrpSpPr/>
            <p:nvPr/>
          </p:nvGrpSpPr>
          <p:grpSpPr>
            <a:xfrm>
              <a:off x="4209840" y="1403280"/>
              <a:ext cx="1339560" cy="4584240"/>
              <a:chOff x="4209840" y="1403280"/>
              <a:chExt cx="1339560" cy="4584240"/>
            </a:xfrm>
          </p:grpSpPr>
          <p:sp>
            <p:nvSpPr>
              <p:cNvPr id="1089" name="Rectangle 223"/>
              <p:cNvSpPr/>
              <p:nvPr/>
            </p:nvSpPr>
            <p:spPr>
              <a:xfrm>
                <a:off x="4209840" y="5705640"/>
                <a:ext cx="1339560" cy="281880"/>
              </a:xfrm>
              <a:prstGeom prst="rect">
                <a:avLst/>
              </a:prstGeom>
              <a:solidFill>
                <a:srgbClr val="4bacc6"/>
              </a:solidFill>
              <a:ln>
                <a:solidFill>
                  <a:srgbClr val="377f92"/>
                </a:solidFill>
                <a:rou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600" spc="-1" strike="noStrike">
                    <a:solidFill>
                      <a:srgbClr val="ffffff"/>
                    </a:solidFill>
                    <a:latin typeface="Calibri"/>
                  </a:rPr>
                  <a:t>Row Address</a:t>
                </a:r>
                <a:endParaRPr b="0" lang="en-US" sz="1600" spc="-1" strike="noStrike">
                  <a:latin typeface="Arial"/>
                </a:endParaRPr>
              </a:p>
            </p:txBody>
          </p:sp>
          <p:sp>
            <p:nvSpPr>
              <p:cNvPr id="1090" name="Straight Arrow Connector 225"/>
              <p:cNvSpPr/>
              <p:nvPr/>
            </p:nvSpPr>
            <p:spPr>
              <a:xfrm flipH="1" flipV="1" rot="5400000">
                <a:off x="2745720" y="3536280"/>
                <a:ext cx="4301640" cy="3492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  <a:tailEnd len="med" type="arrow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91" name="Straight Arrow Connector 227"/>
              <p:cNvSpPr/>
              <p:nvPr/>
            </p:nvSpPr>
            <p:spPr>
              <a:xfrm>
                <a:off x="4915080" y="2179440"/>
                <a:ext cx="352080" cy="10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  <a:tailEnd len="med" type="arrow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92" name="Straight Arrow Connector 229"/>
              <p:cNvSpPr/>
              <p:nvPr/>
            </p:nvSpPr>
            <p:spPr>
              <a:xfrm>
                <a:off x="4894560" y="4434840"/>
                <a:ext cx="352080" cy="10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  <a:tailEnd len="med" type="arrow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093" name="Rectangle 231"/>
            <p:cNvSpPr/>
            <p:nvPr/>
          </p:nvSpPr>
          <p:spPr>
            <a:xfrm>
              <a:off x="5690880" y="5705640"/>
              <a:ext cx="2467800" cy="281880"/>
            </a:xfrm>
            <a:prstGeom prst="rect">
              <a:avLst/>
            </a:prstGeom>
            <a:solidFill>
              <a:srgbClr val="4bacc6"/>
            </a:solidFill>
            <a:ln>
              <a:solidFill>
                <a:srgbClr val="377f92"/>
              </a:solidFill>
              <a:rou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600" spc="-1" strike="noStrike">
                  <a:solidFill>
                    <a:srgbClr val="ffffff"/>
                  </a:solidFill>
                  <a:latin typeface="Calibri"/>
                </a:rPr>
                <a:t>Column Read/Write</a:t>
              </a:r>
              <a:endParaRPr b="0" lang="en-US" sz="1600" spc="-1" strike="noStrike">
                <a:latin typeface="Arial"/>
              </a:endParaRPr>
            </a:p>
          </p:txBody>
        </p:sp>
      </p:grpSp>
      <p:grpSp>
        <p:nvGrpSpPr>
          <p:cNvPr id="1094" name="Group 203"/>
          <p:cNvGrpSpPr/>
          <p:nvPr/>
        </p:nvGrpSpPr>
        <p:grpSpPr>
          <a:xfrm>
            <a:off x="762480" y="2653920"/>
            <a:ext cx="1658160" cy="1994040"/>
            <a:chOff x="762480" y="2653920"/>
            <a:chExt cx="1658160" cy="1994040"/>
          </a:xfrm>
        </p:grpSpPr>
        <p:pic>
          <p:nvPicPr>
            <p:cNvPr id="1095" name="Picture 205" descr="chip.jpg"/>
            <p:cNvPicPr/>
            <p:nvPr/>
          </p:nvPicPr>
          <p:blipFill>
            <a:blip r:embed="rId1"/>
            <a:stretch/>
          </p:blipFill>
          <p:spPr>
            <a:xfrm rot="5400000">
              <a:off x="595800" y="2820240"/>
              <a:ext cx="1991160" cy="16581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096" name="Group 237"/>
            <p:cNvGrpSpPr/>
            <p:nvPr/>
          </p:nvGrpSpPr>
          <p:grpSpPr>
            <a:xfrm>
              <a:off x="789120" y="2690280"/>
              <a:ext cx="1594800" cy="1957680"/>
              <a:chOff x="789120" y="2690280"/>
              <a:chExt cx="1594800" cy="1957680"/>
            </a:xfrm>
          </p:grpSpPr>
          <p:sp>
            <p:nvSpPr>
              <p:cNvPr id="1097" name="Rectangle 217"/>
              <p:cNvSpPr/>
              <p:nvPr/>
            </p:nvSpPr>
            <p:spPr>
              <a:xfrm>
                <a:off x="789120" y="269028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98" name="Rectangle 218"/>
              <p:cNvSpPr/>
              <p:nvPr/>
            </p:nvSpPr>
            <p:spPr>
              <a:xfrm>
                <a:off x="1700640" y="269028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99" name="Rectangle 219"/>
              <p:cNvSpPr/>
              <p:nvPr/>
            </p:nvSpPr>
            <p:spPr>
              <a:xfrm>
                <a:off x="1700640" y="319680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00" name="Rectangle 220"/>
              <p:cNvSpPr/>
              <p:nvPr/>
            </p:nvSpPr>
            <p:spPr>
              <a:xfrm>
                <a:off x="1700640" y="366912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01" name="Rectangle 221"/>
              <p:cNvSpPr/>
              <p:nvPr/>
            </p:nvSpPr>
            <p:spPr>
              <a:xfrm>
                <a:off x="1700640" y="417564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02" name="Rectangle 222"/>
              <p:cNvSpPr/>
              <p:nvPr/>
            </p:nvSpPr>
            <p:spPr>
              <a:xfrm>
                <a:off x="789120" y="417564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03" name="Rectangle 230"/>
              <p:cNvSpPr/>
              <p:nvPr/>
            </p:nvSpPr>
            <p:spPr>
              <a:xfrm>
                <a:off x="789120" y="366912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04" name="Rectangle 232"/>
              <p:cNvSpPr/>
              <p:nvPr/>
            </p:nvSpPr>
            <p:spPr>
              <a:xfrm>
                <a:off x="789120" y="319680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1105" name="Straight Arrow Connector 234"/>
          <p:cNvSpPr/>
          <p:nvPr/>
        </p:nvSpPr>
        <p:spPr>
          <a:xfrm flipV="1">
            <a:off x="2438280" y="1523520"/>
            <a:ext cx="213336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6" name="Straight Arrow Connector 235"/>
          <p:cNvSpPr/>
          <p:nvPr/>
        </p:nvSpPr>
        <p:spPr>
          <a:xfrm flipH="1" rot="16200000">
            <a:off x="1714320" y="4000680"/>
            <a:ext cx="2742840" cy="129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7" name="TextBox 204"/>
          <p:cNvSpPr/>
          <p:nvPr/>
        </p:nvSpPr>
        <p:spPr>
          <a:xfrm>
            <a:off x="412200" y="1295280"/>
            <a:ext cx="29228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Collection of Banks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08" name="Curved Connector 212"/>
          <p:cNvSpPr/>
          <p:nvPr/>
        </p:nvSpPr>
        <p:spPr>
          <a:xfrm rot="5400000">
            <a:off x="1373760" y="2198520"/>
            <a:ext cx="672480" cy="23724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9" name="TextBox 213"/>
          <p:cNvSpPr/>
          <p:nvPr/>
        </p:nvSpPr>
        <p:spPr>
          <a:xfrm>
            <a:off x="478440" y="6106320"/>
            <a:ext cx="34790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Collection of Subarrays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10" name="Shape 215"/>
          <p:cNvSpPr/>
          <p:nvPr/>
        </p:nvSpPr>
        <p:spPr>
          <a:xfrm flipH="1" flipV="1" rot="5400000">
            <a:off x="2352240" y="4428720"/>
            <a:ext cx="1152720" cy="2200680"/>
          </a:xfrm>
          <a:prstGeom prst="curvedConnector2">
            <a:avLst/>
          </a:prstGeom>
          <a:noFill/>
          <a:ln w="28575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1" name="Oval 202"/>
          <p:cNvSpPr/>
          <p:nvPr/>
        </p:nvSpPr>
        <p:spPr>
          <a:xfrm>
            <a:off x="762120" y="5486400"/>
            <a:ext cx="2377080" cy="6091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Latency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12" name="Oval 203"/>
          <p:cNvSpPr/>
          <p:nvPr/>
        </p:nvSpPr>
        <p:spPr>
          <a:xfrm>
            <a:off x="304920" y="1828800"/>
            <a:ext cx="2514240" cy="6444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Parallelism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7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2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Outline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4578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514440" indent="-514440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What is DRAM?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DRAM Internal Organization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Problems and Solutions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Latency (Tiered-Latency DRAM, HPCA 2013; Adaptive-Latency DRAM, HPCA 2015)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Parallelism (Subarray-level Parallelism, ISCA 2012)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999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5" name="Rectangle 4"/>
          <p:cNvSpPr/>
          <p:nvPr/>
        </p:nvSpPr>
        <p:spPr>
          <a:xfrm>
            <a:off x="380880" y="3429000"/>
            <a:ext cx="8229240" cy="6854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6" name="Rectangle 5"/>
          <p:cNvSpPr/>
          <p:nvPr/>
        </p:nvSpPr>
        <p:spPr>
          <a:xfrm>
            <a:off x="380880" y="4114800"/>
            <a:ext cx="8229240" cy="9140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7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AA3FB6AC-D035-4039-97FC-996955CF35E6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11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3" dur="indefinite" restart="never" nodeType="tmRoot">
          <p:childTnLst>
            <p:seq>
              <p:cTn id="204" dur="indefinite" nodeType="mainSeq"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08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Subarray Size: Rows/Subarray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9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BAEAF340-FE14-4FDC-B372-731319D4B273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12</a:t>
            </a:fld>
            <a:endParaRPr b="0" lang="en-US" sz="2000" spc="-1" strike="noStrike">
              <a:latin typeface="Times New Roman"/>
            </a:endParaRPr>
          </a:p>
        </p:txBody>
      </p:sp>
      <p:grpSp>
        <p:nvGrpSpPr>
          <p:cNvPr id="1120" name="Group 4"/>
          <p:cNvGrpSpPr/>
          <p:nvPr/>
        </p:nvGrpSpPr>
        <p:grpSpPr>
          <a:xfrm>
            <a:off x="990720" y="2207160"/>
            <a:ext cx="1980720" cy="3004560"/>
            <a:chOff x="990720" y="2207160"/>
            <a:chExt cx="1980720" cy="3004560"/>
          </a:xfrm>
        </p:grpSpPr>
        <p:sp>
          <p:nvSpPr>
            <p:cNvPr id="1121" name="Straight Connector 5"/>
            <p:cNvSpPr/>
            <p:nvPr/>
          </p:nvSpPr>
          <p:spPr>
            <a:xfrm>
              <a:off x="1155600" y="2207160"/>
              <a:ext cx="360" cy="21790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2" name="Oval 6"/>
            <p:cNvSpPr/>
            <p:nvPr/>
          </p:nvSpPr>
          <p:spPr>
            <a:xfrm>
              <a:off x="990720" y="23227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23" name="Oval 7"/>
            <p:cNvSpPr/>
            <p:nvPr/>
          </p:nvSpPr>
          <p:spPr>
            <a:xfrm>
              <a:off x="990720" y="26532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24" name="Oval 8"/>
            <p:cNvSpPr/>
            <p:nvPr/>
          </p:nvSpPr>
          <p:spPr>
            <a:xfrm>
              <a:off x="990720" y="29833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25" name="Oval 9"/>
            <p:cNvSpPr/>
            <p:nvPr/>
          </p:nvSpPr>
          <p:spPr>
            <a:xfrm>
              <a:off x="990720" y="3313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26" name="Oval 10"/>
            <p:cNvSpPr/>
            <p:nvPr/>
          </p:nvSpPr>
          <p:spPr>
            <a:xfrm>
              <a:off x="990720" y="3643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27" name="Oval 11"/>
            <p:cNvSpPr/>
            <p:nvPr/>
          </p:nvSpPr>
          <p:spPr>
            <a:xfrm>
              <a:off x="990720" y="3973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28" name="Straight Connector 12"/>
            <p:cNvSpPr/>
            <p:nvPr/>
          </p:nvSpPr>
          <p:spPr>
            <a:xfrm>
              <a:off x="1485720" y="2207160"/>
              <a:ext cx="360" cy="21790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9" name="Oval 13"/>
            <p:cNvSpPr/>
            <p:nvPr/>
          </p:nvSpPr>
          <p:spPr>
            <a:xfrm>
              <a:off x="1320840" y="23227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30" name="Oval 14"/>
            <p:cNvSpPr/>
            <p:nvPr/>
          </p:nvSpPr>
          <p:spPr>
            <a:xfrm>
              <a:off x="1320840" y="26532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31" name="Oval 15"/>
            <p:cNvSpPr/>
            <p:nvPr/>
          </p:nvSpPr>
          <p:spPr>
            <a:xfrm>
              <a:off x="1320840" y="29833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32" name="Oval 16"/>
            <p:cNvSpPr/>
            <p:nvPr/>
          </p:nvSpPr>
          <p:spPr>
            <a:xfrm>
              <a:off x="1320840" y="3313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33" name="Oval 17"/>
            <p:cNvSpPr/>
            <p:nvPr/>
          </p:nvSpPr>
          <p:spPr>
            <a:xfrm>
              <a:off x="1320840" y="3643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34" name="Oval 18"/>
            <p:cNvSpPr/>
            <p:nvPr/>
          </p:nvSpPr>
          <p:spPr>
            <a:xfrm>
              <a:off x="1320840" y="3973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35" name="Straight Connector 19"/>
            <p:cNvSpPr/>
            <p:nvPr/>
          </p:nvSpPr>
          <p:spPr>
            <a:xfrm>
              <a:off x="1815840" y="2207160"/>
              <a:ext cx="360" cy="21790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6" name="Oval 20"/>
            <p:cNvSpPr/>
            <p:nvPr/>
          </p:nvSpPr>
          <p:spPr>
            <a:xfrm>
              <a:off x="1650960" y="23227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37" name="Oval 21"/>
            <p:cNvSpPr/>
            <p:nvPr/>
          </p:nvSpPr>
          <p:spPr>
            <a:xfrm>
              <a:off x="1650960" y="26532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38" name="Oval 22"/>
            <p:cNvSpPr/>
            <p:nvPr/>
          </p:nvSpPr>
          <p:spPr>
            <a:xfrm>
              <a:off x="1650960" y="29833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39" name="Oval 23"/>
            <p:cNvSpPr/>
            <p:nvPr/>
          </p:nvSpPr>
          <p:spPr>
            <a:xfrm>
              <a:off x="1650960" y="3313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40" name="Oval 24"/>
            <p:cNvSpPr/>
            <p:nvPr/>
          </p:nvSpPr>
          <p:spPr>
            <a:xfrm>
              <a:off x="1650960" y="3643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41" name="Oval 25"/>
            <p:cNvSpPr/>
            <p:nvPr/>
          </p:nvSpPr>
          <p:spPr>
            <a:xfrm>
              <a:off x="1650960" y="3973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42" name="Straight Connector 26"/>
            <p:cNvSpPr/>
            <p:nvPr/>
          </p:nvSpPr>
          <p:spPr>
            <a:xfrm>
              <a:off x="2145960" y="2207160"/>
              <a:ext cx="360" cy="21790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43" name="Oval 27"/>
            <p:cNvSpPr/>
            <p:nvPr/>
          </p:nvSpPr>
          <p:spPr>
            <a:xfrm>
              <a:off x="1981080" y="23227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44" name="Oval 28"/>
            <p:cNvSpPr/>
            <p:nvPr/>
          </p:nvSpPr>
          <p:spPr>
            <a:xfrm>
              <a:off x="1981080" y="26532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45" name="Oval 29"/>
            <p:cNvSpPr/>
            <p:nvPr/>
          </p:nvSpPr>
          <p:spPr>
            <a:xfrm>
              <a:off x="1981080" y="29833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46" name="Oval 30"/>
            <p:cNvSpPr/>
            <p:nvPr/>
          </p:nvSpPr>
          <p:spPr>
            <a:xfrm>
              <a:off x="1981080" y="3313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47" name="Oval 31"/>
            <p:cNvSpPr/>
            <p:nvPr/>
          </p:nvSpPr>
          <p:spPr>
            <a:xfrm>
              <a:off x="1981080" y="3643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48" name="Oval 32"/>
            <p:cNvSpPr/>
            <p:nvPr/>
          </p:nvSpPr>
          <p:spPr>
            <a:xfrm>
              <a:off x="1981080" y="3973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49" name="Straight Connector 33"/>
            <p:cNvSpPr/>
            <p:nvPr/>
          </p:nvSpPr>
          <p:spPr>
            <a:xfrm>
              <a:off x="2476440" y="2207160"/>
              <a:ext cx="360" cy="21790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0" name="Oval 34"/>
            <p:cNvSpPr/>
            <p:nvPr/>
          </p:nvSpPr>
          <p:spPr>
            <a:xfrm>
              <a:off x="2311560" y="23227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51" name="Oval 35"/>
            <p:cNvSpPr/>
            <p:nvPr/>
          </p:nvSpPr>
          <p:spPr>
            <a:xfrm>
              <a:off x="2311560" y="26532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52" name="Oval 36"/>
            <p:cNvSpPr/>
            <p:nvPr/>
          </p:nvSpPr>
          <p:spPr>
            <a:xfrm>
              <a:off x="2311560" y="29833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53" name="Oval 37"/>
            <p:cNvSpPr/>
            <p:nvPr/>
          </p:nvSpPr>
          <p:spPr>
            <a:xfrm>
              <a:off x="2311560" y="3313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54" name="Oval 38"/>
            <p:cNvSpPr/>
            <p:nvPr/>
          </p:nvSpPr>
          <p:spPr>
            <a:xfrm>
              <a:off x="2311560" y="3643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55" name="Oval 39"/>
            <p:cNvSpPr/>
            <p:nvPr/>
          </p:nvSpPr>
          <p:spPr>
            <a:xfrm>
              <a:off x="2311560" y="3973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56" name="Straight Connector 40"/>
            <p:cNvSpPr/>
            <p:nvPr/>
          </p:nvSpPr>
          <p:spPr>
            <a:xfrm>
              <a:off x="2806560" y="2207160"/>
              <a:ext cx="360" cy="21790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7" name="Oval 41"/>
            <p:cNvSpPr/>
            <p:nvPr/>
          </p:nvSpPr>
          <p:spPr>
            <a:xfrm>
              <a:off x="2641680" y="23227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58" name="Oval 42"/>
            <p:cNvSpPr/>
            <p:nvPr/>
          </p:nvSpPr>
          <p:spPr>
            <a:xfrm>
              <a:off x="2641680" y="26532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59" name="Oval 43"/>
            <p:cNvSpPr/>
            <p:nvPr/>
          </p:nvSpPr>
          <p:spPr>
            <a:xfrm>
              <a:off x="2641680" y="29833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60" name="Oval 44"/>
            <p:cNvSpPr/>
            <p:nvPr/>
          </p:nvSpPr>
          <p:spPr>
            <a:xfrm>
              <a:off x="2641680" y="3313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61" name="Oval 45"/>
            <p:cNvSpPr/>
            <p:nvPr/>
          </p:nvSpPr>
          <p:spPr>
            <a:xfrm>
              <a:off x="2641680" y="3643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62" name="Oval 46"/>
            <p:cNvSpPr/>
            <p:nvPr/>
          </p:nvSpPr>
          <p:spPr>
            <a:xfrm>
              <a:off x="2641680" y="3973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63" name="Oval 47"/>
            <p:cNvSpPr/>
            <p:nvPr/>
          </p:nvSpPr>
          <p:spPr>
            <a:xfrm>
              <a:off x="990720" y="43866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4" name="Oval 48"/>
            <p:cNvSpPr/>
            <p:nvPr/>
          </p:nvSpPr>
          <p:spPr>
            <a:xfrm>
              <a:off x="1320840" y="43866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5" name="Oval 49"/>
            <p:cNvSpPr/>
            <p:nvPr/>
          </p:nvSpPr>
          <p:spPr>
            <a:xfrm>
              <a:off x="1650960" y="43866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6" name="Oval 50"/>
            <p:cNvSpPr/>
            <p:nvPr/>
          </p:nvSpPr>
          <p:spPr>
            <a:xfrm>
              <a:off x="1981080" y="43866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7" name="Oval 51"/>
            <p:cNvSpPr/>
            <p:nvPr/>
          </p:nvSpPr>
          <p:spPr>
            <a:xfrm>
              <a:off x="2311560" y="43866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8" name="Oval 52"/>
            <p:cNvSpPr/>
            <p:nvPr/>
          </p:nvSpPr>
          <p:spPr>
            <a:xfrm>
              <a:off x="2641680" y="43866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69" name="Straight Arrow Connector 128"/>
          <p:cNvSpPr/>
          <p:nvPr/>
        </p:nvSpPr>
        <p:spPr>
          <a:xfrm rot="5400000">
            <a:off x="2248920" y="3314520"/>
            <a:ext cx="20570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>
                <a:lumMod val="90000"/>
                <a:lumOff val="10000"/>
              </a:srgbClr>
            </a:solidFill>
            <a:round/>
            <a:headEnd len="med" type="arrow" w="med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0" name="TextBox 129"/>
          <p:cNvSpPr/>
          <p:nvPr/>
        </p:nvSpPr>
        <p:spPr>
          <a:xfrm>
            <a:off x="3456720" y="2905920"/>
            <a:ext cx="41875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Number of rows in subarray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71" name="Oval 130"/>
          <p:cNvSpPr/>
          <p:nvPr/>
        </p:nvSpPr>
        <p:spPr>
          <a:xfrm>
            <a:off x="3657600" y="4419720"/>
            <a:ext cx="2057040" cy="68544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Latency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72" name="Oval 131"/>
          <p:cNvSpPr/>
          <p:nvPr/>
        </p:nvSpPr>
        <p:spPr>
          <a:xfrm>
            <a:off x="5867280" y="4419720"/>
            <a:ext cx="2361960" cy="68544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Chip Area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73" name="Straight Arrow Connector 133"/>
          <p:cNvSpPr/>
          <p:nvPr/>
        </p:nvSpPr>
        <p:spPr>
          <a:xfrm rot="5400000">
            <a:off x="4623120" y="3492000"/>
            <a:ext cx="990360" cy="86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>
                <a:lumMod val="90000"/>
                <a:lumOff val="1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4" name="Straight Arrow Connector 135"/>
          <p:cNvSpPr/>
          <p:nvPr/>
        </p:nvSpPr>
        <p:spPr>
          <a:xfrm flipH="1" rot="16200000">
            <a:off x="5804280" y="3175200"/>
            <a:ext cx="990360" cy="149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>
                <a:lumMod val="90000"/>
                <a:lumOff val="1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Subarray Size vs. Access Latency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6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33DA0F2E-E53C-41D4-9D2A-FF23F952657C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12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1177" name="Rectangle 59"/>
          <p:cNvSpPr/>
          <p:nvPr/>
        </p:nvSpPr>
        <p:spPr>
          <a:xfrm>
            <a:off x="685800" y="5638680"/>
            <a:ext cx="7695720" cy="533160"/>
          </a:xfrm>
          <a:prstGeom prst="rect">
            <a:avLst/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Smaller subarrays =&gt; lower access latency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1178" name="Group 37"/>
          <p:cNvGrpSpPr/>
          <p:nvPr/>
        </p:nvGrpSpPr>
        <p:grpSpPr>
          <a:xfrm>
            <a:off x="1447920" y="1904760"/>
            <a:ext cx="1980720" cy="3004560"/>
            <a:chOff x="1447920" y="1904760"/>
            <a:chExt cx="1980720" cy="3004560"/>
          </a:xfrm>
        </p:grpSpPr>
        <p:sp>
          <p:nvSpPr>
            <p:cNvPr id="1179" name="Straight Connector 46"/>
            <p:cNvSpPr/>
            <p:nvPr/>
          </p:nvSpPr>
          <p:spPr>
            <a:xfrm>
              <a:off x="1612800" y="1904760"/>
              <a:ext cx="360" cy="2179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0" name="Oval 48"/>
            <p:cNvSpPr/>
            <p:nvPr/>
          </p:nvSpPr>
          <p:spPr>
            <a:xfrm>
              <a:off x="1447920" y="2020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81" name="Oval 52"/>
            <p:cNvSpPr/>
            <p:nvPr/>
          </p:nvSpPr>
          <p:spPr>
            <a:xfrm>
              <a:off x="1447920" y="23508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82" name="Oval 53"/>
            <p:cNvSpPr/>
            <p:nvPr/>
          </p:nvSpPr>
          <p:spPr>
            <a:xfrm>
              <a:off x="1447920" y="26809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83" name="Oval 54"/>
            <p:cNvSpPr/>
            <p:nvPr/>
          </p:nvSpPr>
          <p:spPr>
            <a:xfrm>
              <a:off x="1447920" y="30110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84" name="Oval 55"/>
            <p:cNvSpPr/>
            <p:nvPr/>
          </p:nvSpPr>
          <p:spPr>
            <a:xfrm>
              <a:off x="1447920" y="33415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85" name="Oval 56"/>
            <p:cNvSpPr/>
            <p:nvPr/>
          </p:nvSpPr>
          <p:spPr>
            <a:xfrm>
              <a:off x="1447920" y="36716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86" name="Straight Connector 57"/>
            <p:cNvSpPr/>
            <p:nvPr/>
          </p:nvSpPr>
          <p:spPr>
            <a:xfrm>
              <a:off x="1942920" y="1904760"/>
              <a:ext cx="360" cy="2179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7" name="Oval 58"/>
            <p:cNvSpPr/>
            <p:nvPr/>
          </p:nvSpPr>
          <p:spPr>
            <a:xfrm>
              <a:off x="1778040" y="2020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88" name="Oval 60"/>
            <p:cNvSpPr/>
            <p:nvPr/>
          </p:nvSpPr>
          <p:spPr>
            <a:xfrm>
              <a:off x="1778040" y="23508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89" name="Oval 61"/>
            <p:cNvSpPr/>
            <p:nvPr/>
          </p:nvSpPr>
          <p:spPr>
            <a:xfrm>
              <a:off x="1778040" y="26809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90" name="Oval 62"/>
            <p:cNvSpPr/>
            <p:nvPr/>
          </p:nvSpPr>
          <p:spPr>
            <a:xfrm>
              <a:off x="1778040" y="30110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91" name="Oval 63"/>
            <p:cNvSpPr/>
            <p:nvPr/>
          </p:nvSpPr>
          <p:spPr>
            <a:xfrm>
              <a:off x="1778040" y="33415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92" name="Oval 64"/>
            <p:cNvSpPr/>
            <p:nvPr/>
          </p:nvSpPr>
          <p:spPr>
            <a:xfrm>
              <a:off x="1778040" y="36716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93" name="Straight Connector 65"/>
            <p:cNvSpPr/>
            <p:nvPr/>
          </p:nvSpPr>
          <p:spPr>
            <a:xfrm>
              <a:off x="2273040" y="1904760"/>
              <a:ext cx="360" cy="2179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4" name="Oval 66"/>
            <p:cNvSpPr/>
            <p:nvPr/>
          </p:nvSpPr>
          <p:spPr>
            <a:xfrm>
              <a:off x="2108160" y="2020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95" name="Oval 67"/>
            <p:cNvSpPr/>
            <p:nvPr/>
          </p:nvSpPr>
          <p:spPr>
            <a:xfrm>
              <a:off x="2108160" y="23508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96" name="Oval 68"/>
            <p:cNvSpPr/>
            <p:nvPr/>
          </p:nvSpPr>
          <p:spPr>
            <a:xfrm>
              <a:off x="2108160" y="26809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97" name="Oval 69"/>
            <p:cNvSpPr/>
            <p:nvPr/>
          </p:nvSpPr>
          <p:spPr>
            <a:xfrm>
              <a:off x="2108160" y="30110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98" name="Oval 70"/>
            <p:cNvSpPr/>
            <p:nvPr/>
          </p:nvSpPr>
          <p:spPr>
            <a:xfrm>
              <a:off x="2108160" y="33415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99" name="Oval 71"/>
            <p:cNvSpPr/>
            <p:nvPr/>
          </p:nvSpPr>
          <p:spPr>
            <a:xfrm>
              <a:off x="2108160" y="36716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00" name="Straight Connector 72"/>
            <p:cNvSpPr/>
            <p:nvPr/>
          </p:nvSpPr>
          <p:spPr>
            <a:xfrm>
              <a:off x="2603160" y="1904760"/>
              <a:ext cx="360" cy="2179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1" name="Oval 73"/>
            <p:cNvSpPr/>
            <p:nvPr/>
          </p:nvSpPr>
          <p:spPr>
            <a:xfrm>
              <a:off x="2438280" y="2020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02" name="Oval 74"/>
            <p:cNvSpPr/>
            <p:nvPr/>
          </p:nvSpPr>
          <p:spPr>
            <a:xfrm>
              <a:off x="2438280" y="23508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03" name="Oval 75"/>
            <p:cNvSpPr/>
            <p:nvPr/>
          </p:nvSpPr>
          <p:spPr>
            <a:xfrm>
              <a:off x="2438280" y="26809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04" name="Oval 76"/>
            <p:cNvSpPr/>
            <p:nvPr/>
          </p:nvSpPr>
          <p:spPr>
            <a:xfrm>
              <a:off x="2438280" y="30110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05" name="Oval 77"/>
            <p:cNvSpPr/>
            <p:nvPr/>
          </p:nvSpPr>
          <p:spPr>
            <a:xfrm>
              <a:off x="2438280" y="33415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06" name="Oval 78"/>
            <p:cNvSpPr/>
            <p:nvPr/>
          </p:nvSpPr>
          <p:spPr>
            <a:xfrm>
              <a:off x="2438280" y="36716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07" name="Straight Connector 79"/>
            <p:cNvSpPr/>
            <p:nvPr/>
          </p:nvSpPr>
          <p:spPr>
            <a:xfrm>
              <a:off x="2933640" y="1904760"/>
              <a:ext cx="360" cy="2179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8" name="Oval 80"/>
            <p:cNvSpPr/>
            <p:nvPr/>
          </p:nvSpPr>
          <p:spPr>
            <a:xfrm>
              <a:off x="2768760" y="2020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09" name="Oval 81"/>
            <p:cNvSpPr/>
            <p:nvPr/>
          </p:nvSpPr>
          <p:spPr>
            <a:xfrm>
              <a:off x="2768760" y="23508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10" name="Oval 82"/>
            <p:cNvSpPr/>
            <p:nvPr/>
          </p:nvSpPr>
          <p:spPr>
            <a:xfrm>
              <a:off x="2768760" y="26809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11" name="Oval 83"/>
            <p:cNvSpPr/>
            <p:nvPr/>
          </p:nvSpPr>
          <p:spPr>
            <a:xfrm>
              <a:off x="2768760" y="30110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12" name="Oval 84"/>
            <p:cNvSpPr/>
            <p:nvPr/>
          </p:nvSpPr>
          <p:spPr>
            <a:xfrm>
              <a:off x="2768760" y="33415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13" name="Oval 85"/>
            <p:cNvSpPr/>
            <p:nvPr/>
          </p:nvSpPr>
          <p:spPr>
            <a:xfrm>
              <a:off x="2768760" y="36716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14" name="Straight Connector 86"/>
            <p:cNvSpPr/>
            <p:nvPr/>
          </p:nvSpPr>
          <p:spPr>
            <a:xfrm>
              <a:off x="3263760" y="1904760"/>
              <a:ext cx="360" cy="2179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5" name="Oval 87"/>
            <p:cNvSpPr/>
            <p:nvPr/>
          </p:nvSpPr>
          <p:spPr>
            <a:xfrm>
              <a:off x="3098880" y="202068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16" name="Oval 88"/>
            <p:cNvSpPr/>
            <p:nvPr/>
          </p:nvSpPr>
          <p:spPr>
            <a:xfrm>
              <a:off x="3098880" y="235080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17" name="Oval 89"/>
            <p:cNvSpPr/>
            <p:nvPr/>
          </p:nvSpPr>
          <p:spPr>
            <a:xfrm>
              <a:off x="3098880" y="26809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18" name="Oval 90"/>
            <p:cNvSpPr/>
            <p:nvPr/>
          </p:nvSpPr>
          <p:spPr>
            <a:xfrm>
              <a:off x="3098880" y="30110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19" name="Oval 91"/>
            <p:cNvSpPr/>
            <p:nvPr/>
          </p:nvSpPr>
          <p:spPr>
            <a:xfrm>
              <a:off x="3098880" y="334152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20" name="Oval 92"/>
            <p:cNvSpPr/>
            <p:nvPr/>
          </p:nvSpPr>
          <p:spPr>
            <a:xfrm>
              <a:off x="3098880" y="36716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21" name="Oval 93"/>
            <p:cNvSpPr/>
            <p:nvPr/>
          </p:nvSpPr>
          <p:spPr>
            <a:xfrm>
              <a:off x="1447920" y="40842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2" name="Oval 94"/>
            <p:cNvSpPr/>
            <p:nvPr/>
          </p:nvSpPr>
          <p:spPr>
            <a:xfrm>
              <a:off x="1778040" y="40842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3" name="Oval 95"/>
            <p:cNvSpPr/>
            <p:nvPr/>
          </p:nvSpPr>
          <p:spPr>
            <a:xfrm>
              <a:off x="2108160" y="40842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4" name="Oval 96"/>
            <p:cNvSpPr/>
            <p:nvPr/>
          </p:nvSpPr>
          <p:spPr>
            <a:xfrm>
              <a:off x="2438280" y="40842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5" name="Oval 97"/>
            <p:cNvSpPr/>
            <p:nvPr/>
          </p:nvSpPr>
          <p:spPr>
            <a:xfrm>
              <a:off x="2768760" y="40842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6" name="Oval 98"/>
            <p:cNvSpPr/>
            <p:nvPr/>
          </p:nvSpPr>
          <p:spPr>
            <a:xfrm>
              <a:off x="3098880" y="408420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227" name="Group 99"/>
          <p:cNvGrpSpPr/>
          <p:nvPr/>
        </p:nvGrpSpPr>
        <p:grpSpPr>
          <a:xfrm>
            <a:off x="4724280" y="3276360"/>
            <a:ext cx="1980720" cy="1632240"/>
            <a:chOff x="4724280" y="3276360"/>
            <a:chExt cx="1980720" cy="1632240"/>
          </a:xfrm>
        </p:grpSpPr>
        <p:sp>
          <p:nvSpPr>
            <p:cNvPr id="1228" name="Straight Connector 100"/>
            <p:cNvSpPr/>
            <p:nvPr/>
          </p:nvSpPr>
          <p:spPr>
            <a:xfrm>
              <a:off x="4889160" y="3276360"/>
              <a:ext cx="360" cy="8420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9" name="Oval 101"/>
            <p:cNvSpPr/>
            <p:nvPr/>
          </p:nvSpPr>
          <p:spPr>
            <a:xfrm>
              <a:off x="4724280" y="3340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30" name="Oval 102"/>
            <p:cNvSpPr/>
            <p:nvPr/>
          </p:nvSpPr>
          <p:spPr>
            <a:xfrm>
              <a:off x="4724280" y="3670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31" name="Straight Connector 103"/>
            <p:cNvSpPr/>
            <p:nvPr/>
          </p:nvSpPr>
          <p:spPr>
            <a:xfrm>
              <a:off x="5219640" y="3276360"/>
              <a:ext cx="360" cy="8420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2" name="Oval 104"/>
            <p:cNvSpPr/>
            <p:nvPr/>
          </p:nvSpPr>
          <p:spPr>
            <a:xfrm>
              <a:off x="5054760" y="3340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33" name="Oval 105"/>
            <p:cNvSpPr/>
            <p:nvPr/>
          </p:nvSpPr>
          <p:spPr>
            <a:xfrm>
              <a:off x="5054760" y="3670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34" name="Straight Connector 106"/>
            <p:cNvSpPr/>
            <p:nvPr/>
          </p:nvSpPr>
          <p:spPr>
            <a:xfrm>
              <a:off x="5549760" y="3276360"/>
              <a:ext cx="360" cy="8420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5" name="Oval 107"/>
            <p:cNvSpPr/>
            <p:nvPr/>
          </p:nvSpPr>
          <p:spPr>
            <a:xfrm>
              <a:off x="5384880" y="3340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36" name="Oval 108"/>
            <p:cNvSpPr/>
            <p:nvPr/>
          </p:nvSpPr>
          <p:spPr>
            <a:xfrm>
              <a:off x="5384880" y="3670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37" name="Straight Connector 109"/>
            <p:cNvSpPr/>
            <p:nvPr/>
          </p:nvSpPr>
          <p:spPr>
            <a:xfrm>
              <a:off x="5879880" y="3276360"/>
              <a:ext cx="360" cy="8420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8" name="Oval 110"/>
            <p:cNvSpPr/>
            <p:nvPr/>
          </p:nvSpPr>
          <p:spPr>
            <a:xfrm>
              <a:off x="5715000" y="3340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39" name="Oval 111"/>
            <p:cNvSpPr/>
            <p:nvPr/>
          </p:nvSpPr>
          <p:spPr>
            <a:xfrm>
              <a:off x="5715000" y="3670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40" name="Straight Connector 112"/>
            <p:cNvSpPr/>
            <p:nvPr/>
          </p:nvSpPr>
          <p:spPr>
            <a:xfrm>
              <a:off x="6210000" y="3276360"/>
              <a:ext cx="360" cy="8420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1" name="Oval 113"/>
            <p:cNvSpPr/>
            <p:nvPr/>
          </p:nvSpPr>
          <p:spPr>
            <a:xfrm>
              <a:off x="6045120" y="3340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42" name="Oval 114"/>
            <p:cNvSpPr/>
            <p:nvPr/>
          </p:nvSpPr>
          <p:spPr>
            <a:xfrm>
              <a:off x="6045120" y="3670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43" name="Straight Connector 115"/>
            <p:cNvSpPr/>
            <p:nvPr/>
          </p:nvSpPr>
          <p:spPr>
            <a:xfrm>
              <a:off x="6540480" y="3276360"/>
              <a:ext cx="360" cy="8420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4" name="Oval 116"/>
            <p:cNvSpPr/>
            <p:nvPr/>
          </p:nvSpPr>
          <p:spPr>
            <a:xfrm>
              <a:off x="6375240" y="334044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45" name="Oval 117"/>
            <p:cNvSpPr/>
            <p:nvPr/>
          </p:nvSpPr>
          <p:spPr>
            <a:xfrm>
              <a:off x="6375240" y="3670560"/>
              <a:ext cx="329760" cy="329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46" name="Oval 118"/>
            <p:cNvSpPr/>
            <p:nvPr/>
          </p:nvSpPr>
          <p:spPr>
            <a:xfrm>
              <a:off x="4724280" y="408348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7" name="Oval 119"/>
            <p:cNvSpPr/>
            <p:nvPr/>
          </p:nvSpPr>
          <p:spPr>
            <a:xfrm>
              <a:off x="5054760" y="408348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8" name="Oval 120"/>
            <p:cNvSpPr/>
            <p:nvPr/>
          </p:nvSpPr>
          <p:spPr>
            <a:xfrm>
              <a:off x="5384880" y="408348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9" name="Oval 121"/>
            <p:cNvSpPr/>
            <p:nvPr/>
          </p:nvSpPr>
          <p:spPr>
            <a:xfrm>
              <a:off x="5715000" y="408348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0" name="Oval 122"/>
            <p:cNvSpPr/>
            <p:nvPr/>
          </p:nvSpPr>
          <p:spPr>
            <a:xfrm>
              <a:off x="6045120" y="408348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1" name="Oval 123"/>
            <p:cNvSpPr/>
            <p:nvPr/>
          </p:nvSpPr>
          <p:spPr>
            <a:xfrm>
              <a:off x="6375240" y="4083480"/>
              <a:ext cx="329760" cy="8251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52" name="TextBox 124"/>
          <p:cNvSpPr/>
          <p:nvPr/>
        </p:nvSpPr>
        <p:spPr>
          <a:xfrm>
            <a:off x="4141800" y="1905120"/>
            <a:ext cx="47926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Shorter Bitlines =&gt; Faster access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53" name="Straight Arrow Connector 126"/>
          <p:cNvSpPr/>
          <p:nvPr/>
        </p:nvSpPr>
        <p:spPr>
          <a:xfrm rot="5400000">
            <a:off x="5740920" y="2402640"/>
            <a:ext cx="771840" cy="82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>
                <a:lumMod val="90000"/>
                <a:lumOff val="1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3" dur="indefinite" restart="never" nodeType="tmRoot">
          <p:childTnLst>
            <p:seq>
              <p:cTn id="214" dur="indefinite" nodeType="mainSeq">
                <p:childTnLst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9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2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7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Subarray Size vs. Chip Area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5" name="TextBox 61"/>
          <p:cNvSpPr/>
          <p:nvPr/>
        </p:nvSpPr>
        <p:spPr>
          <a:xfrm>
            <a:off x="2052360" y="1519560"/>
            <a:ext cx="2052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Large Subarray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56" name="TextBox 62"/>
          <p:cNvSpPr/>
          <p:nvPr/>
        </p:nvSpPr>
        <p:spPr>
          <a:xfrm>
            <a:off x="5098680" y="1519560"/>
            <a:ext cx="24458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Smaller Subarrays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57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7326D85C-0DF1-4A95-A2A9-EB6E3D772C41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12</a:t>
            </a:fld>
            <a:endParaRPr b="0" lang="en-US" sz="2000" spc="-1" strike="noStrike">
              <a:latin typeface="Times New Roman"/>
            </a:endParaRPr>
          </a:p>
        </p:txBody>
      </p:sp>
      <p:grpSp>
        <p:nvGrpSpPr>
          <p:cNvPr id="1258" name="Group 356"/>
          <p:cNvGrpSpPr/>
          <p:nvPr/>
        </p:nvGrpSpPr>
        <p:grpSpPr>
          <a:xfrm>
            <a:off x="5715000" y="2085480"/>
            <a:ext cx="1295280" cy="3247920"/>
            <a:chOff x="5715000" y="2085480"/>
            <a:chExt cx="1295280" cy="3247920"/>
          </a:xfrm>
        </p:grpSpPr>
        <p:sp>
          <p:nvSpPr>
            <p:cNvPr id="1259" name="Straight Connector 284"/>
            <p:cNvSpPr/>
            <p:nvPr/>
          </p:nvSpPr>
          <p:spPr>
            <a:xfrm>
              <a:off x="5822640" y="426672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0" name="Oval 285"/>
            <p:cNvSpPr/>
            <p:nvPr/>
          </p:nvSpPr>
          <p:spPr>
            <a:xfrm>
              <a:off x="571500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61" name="Oval 286"/>
            <p:cNvSpPr/>
            <p:nvPr/>
          </p:nvSpPr>
          <p:spPr>
            <a:xfrm>
              <a:off x="571500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62" name="Straight Connector 287"/>
            <p:cNvSpPr/>
            <p:nvPr/>
          </p:nvSpPr>
          <p:spPr>
            <a:xfrm>
              <a:off x="6038640" y="426672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3" name="Oval 288"/>
            <p:cNvSpPr/>
            <p:nvPr/>
          </p:nvSpPr>
          <p:spPr>
            <a:xfrm>
              <a:off x="593100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64" name="Oval 289"/>
            <p:cNvSpPr/>
            <p:nvPr/>
          </p:nvSpPr>
          <p:spPr>
            <a:xfrm>
              <a:off x="593100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65" name="Straight Connector 290"/>
            <p:cNvSpPr/>
            <p:nvPr/>
          </p:nvSpPr>
          <p:spPr>
            <a:xfrm>
              <a:off x="6254640" y="426672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6" name="Oval 291"/>
            <p:cNvSpPr/>
            <p:nvPr/>
          </p:nvSpPr>
          <p:spPr>
            <a:xfrm>
              <a:off x="614664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67" name="Oval 292"/>
            <p:cNvSpPr/>
            <p:nvPr/>
          </p:nvSpPr>
          <p:spPr>
            <a:xfrm>
              <a:off x="614664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68" name="Straight Connector 293"/>
            <p:cNvSpPr/>
            <p:nvPr/>
          </p:nvSpPr>
          <p:spPr>
            <a:xfrm>
              <a:off x="6470640" y="426672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9" name="Oval 294"/>
            <p:cNvSpPr/>
            <p:nvPr/>
          </p:nvSpPr>
          <p:spPr>
            <a:xfrm>
              <a:off x="636264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70" name="Oval 295"/>
            <p:cNvSpPr/>
            <p:nvPr/>
          </p:nvSpPr>
          <p:spPr>
            <a:xfrm>
              <a:off x="636264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71" name="Straight Connector 296"/>
            <p:cNvSpPr/>
            <p:nvPr/>
          </p:nvSpPr>
          <p:spPr>
            <a:xfrm>
              <a:off x="6686280" y="426672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2" name="Oval 297"/>
            <p:cNvSpPr/>
            <p:nvPr/>
          </p:nvSpPr>
          <p:spPr>
            <a:xfrm>
              <a:off x="657864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73" name="Oval 298"/>
            <p:cNvSpPr/>
            <p:nvPr/>
          </p:nvSpPr>
          <p:spPr>
            <a:xfrm>
              <a:off x="657864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74" name="Straight Connector 299"/>
            <p:cNvSpPr/>
            <p:nvPr/>
          </p:nvSpPr>
          <p:spPr>
            <a:xfrm>
              <a:off x="6902280" y="426672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5" name="Oval 300"/>
            <p:cNvSpPr/>
            <p:nvPr/>
          </p:nvSpPr>
          <p:spPr>
            <a:xfrm>
              <a:off x="679464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76" name="Oval 301"/>
            <p:cNvSpPr/>
            <p:nvPr/>
          </p:nvSpPr>
          <p:spPr>
            <a:xfrm>
              <a:off x="679464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77" name="Oval 302"/>
            <p:cNvSpPr/>
            <p:nvPr/>
          </p:nvSpPr>
          <p:spPr>
            <a:xfrm>
              <a:off x="571500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8" name="Oval 303"/>
            <p:cNvSpPr/>
            <p:nvPr/>
          </p:nvSpPr>
          <p:spPr>
            <a:xfrm>
              <a:off x="593100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9" name="Oval 304"/>
            <p:cNvSpPr/>
            <p:nvPr/>
          </p:nvSpPr>
          <p:spPr>
            <a:xfrm>
              <a:off x="614664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0" name="Oval 305"/>
            <p:cNvSpPr/>
            <p:nvPr/>
          </p:nvSpPr>
          <p:spPr>
            <a:xfrm>
              <a:off x="636264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1" name="Oval 306"/>
            <p:cNvSpPr/>
            <p:nvPr/>
          </p:nvSpPr>
          <p:spPr>
            <a:xfrm>
              <a:off x="657864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2" name="Oval 307"/>
            <p:cNvSpPr/>
            <p:nvPr/>
          </p:nvSpPr>
          <p:spPr>
            <a:xfrm>
              <a:off x="679464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3" name="Straight Connector 308"/>
            <p:cNvSpPr/>
            <p:nvPr/>
          </p:nvSpPr>
          <p:spPr>
            <a:xfrm>
              <a:off x="5822640" y="317736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4" name="Oval 309"/>
            <p:cNvSpPr/>
            <p:nvPr/>
          </p:nvSpPr>
          <p:spPr>
            <a:xfrm>
              <a:off x="5715000" y="3219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85" name="Oval 310"/>
            <p:cNvSpPr/>
            <p:nvPr/>
          </p:nvSpPr>
          <p:spPr>
            <a:xfrm>
              <a:off x="5715000" y="3435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86" name="Straight Connector 311"/>
            <p:cNvSpPr/>
            <p:nvPr/>
          </p:nvSpPr>
          <p:spPr>
            <a:xfrm>
              <a:off x="6038640" y="317736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7" name="Oval 312"/>
            <p:cNvSpPr/>
            <p:nvPr/>
          </p:nvSpPr>
          <p:spPr>
            <a:xfrm>
              <a:off x="5931000" y="3219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88" name="Oval 313"/>
            <p:cNvSpPr/>
            <p:nvPr/>
          </p:nvSpPr>
          <p:spPr>
            <a:xfrm>
              <a:off x="5931000" y="3435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89" name="Straight Connector 314"/>
            <p:cNvSpPr/>
            <p:nvPr/>
          </p:nvSpPr>
          <p:spPr>
            <a:xfrm>
              <a:off x="6254640" y="317736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0" name="Oval 315"/>
            <p:cNvSpPr/>
            <p:nvPr/>
          </p:nvSpPr>
          <p:spPr>
            <a:xfrm>
              <a:off x="6146640" y="3219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91" name="Oval 316"/>
            <p:cNvSpPr/>
            <p:nvPr/>
          </p:nvSpPr>
          <p:spPr>
            <a:xfrm>
              <a:off x="6146640" y="3435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92" name="Straight Connector 317"/>
            <p:cNvSpPr/>
            <p:nvPr/>
          </p:nvSpPr>
          <p:spPr>
            <a:xfrm>
              <a:off x="6470640" y="317736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3" name="Oval 318"/>
            <p:cNvSpPr/>
            <p:nvPr/>
          </p:nvSpPr>
          <p:spPr>
            <a:xfrm>
              <a:off x="6362640" y="3219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94" name="Oval 319"/>
            <p:cNvSpPr/>
            <p:nvPr/>
          </p:nvSpPr>
          <p:spPr>
            <a:xfrm>
              <a:off x="6362640" y="3435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95" name="Straight Connector 320"/>
            <p:cNvSpPr/>
            <p:nvPr/>
          </p:nvSpPr>
          <p:spPr>
            <a:xfrm>
              <a:off x="6686280" y="317736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6" name="Oval 321"/>
            <p:cNvSpPr/>
            <p:nvPr/>
          </p:nvSpPr>
          <p:spPr>
            <a:xfrm>
              <a:off x="6578640" y="3219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97" name="Oval 322"/>
            <p:cNvSpPr/>
            <p:nvPr/>
          </p:nvSpPr>
          <p:spPr>
            <a:xfrm>
              <a:off x="6578640" y="3435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298" name="Straight Connector 323"/>
            <p:cNvSpPr/>
            <p:nvPr/>
          </p:nvSpPr>
          <p:spPr>
            <a:xfrm>
              <a:off x="6902280" y="3177360"/>
              <a:ext cx="360" cy="5504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9" name="Oval 324"/>
            <p:cNvSpPr/>
            <p:nvPr/>
          </p:nvSpPr>
          <p:spPr>
            <a:xfrm>
              <a:off x="6794640" y="3219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00" name="Oval 325"/>
            <p:cNvSpPr/>
            <p:nvPr/>
          </p:nvSpPr>
          <p:spPr>
            <a:xfrm>
              <a:off x="6794640" y="343512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01" name="Oval 326"/>
            <p:cNvSpPr/>
            <p:nvPr/>
          </p:nvSpPr>
          <p:spPr>
            <a:xfrm>
              <a:off x="5715000" y="3705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2" name="Oval 327"/>
            <p:cNvSpPr/>
            <p:nvPr/>
          </p:nvSpPr>
          <p:spPr>
            <a:xfrm>
              <a:off x="5931000" y="3705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3" name="Oval 328"/>
            <p:cNvSpPr/>
            <p:nvPr/>
          </p:nvSpPr>
          <p:spPr>
            <a:xfrm>
              <a:off x="6146640" y="3705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4" name="Oval 329"/>
            <p:cNvSpPr/>
            <p:nvPr/>
          </p:nvSpPr>
          <p:spPr>
            <a:xfrm>
              <a:off x="6362640" y="3705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5" name="Oval 330"/>
            <p:cNvSpPr/>
            <p:nvPr/>
          </p:nvSpPr>
          <p:spPr>
            <a:xfrm>
              <a:off x="6578640" y="3705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6" name="Oval 331"/>
            <p:cNvSpPr/>
            <p:nvPr/>
          </p:nvSpPr>
          <p:spPr>
            <a:xfrm>
              <a:off x="6794640" y="3705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7" name="Straight Connector 332"/>
            <p:cNvSpPr/>
            <p:nvPr/>
          </p:nvSpPr>
          <p:spPr>
            <a:xfrm>
              <a:off x="5822640" y="2085480"/>
              <a:ext cx="360" cy="5508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8" name="Oval 333"/>
            <p:cNvSpPr/>
            <p:nvPr/>
          </p:nvSpPr>
          <p:spPr>
            <a:xfrm>
              <a:off x="5715000" y="212760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09" name="Oval 334"/>
            <p:cNvSpPr/>
            <p:nvPr/>
          </p:nvSpPr>
          <p:spPr>
            <a:xfrm>
              <a:off x="5715000" y="23432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10" name="Straight Connector 335"/>
            <p:cNvSpPr/>
            <p:nvPr/>
          </p:nvSpPr>
          <p:spPr>
            <a:xfrm>
              <a:off x="6038640" y="2085480"/>
              <a:ext cx="360" cy="5508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1" name="Oval 336"/>
            <p:cNvSpPr/>
            <p:nvPr/>
          </p:nvSpPr>
          <p:spPr>
            <a:xfrm>
              <a:off x="5931000" y="212760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12" name="Oval 337"/>
            <p:cNvSpPr/>
            <p:nvPr/>
          </p:nvSpPr>
          <p:spPr>
            <a:xfrm>
              <a:off x="5931000" y="23432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13" name="Straight Connector 338"/>
            <p:cNvSpPr/>
            <p:nvPr/>
          </p:nvSpPr>
          <p:spPr>
            <a:xfrm>
              <a:off x="6254640" y="2085480"/>
              <a:ext cx="360" cy="5508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4" name="Oval 339"/>
            <p:cNvSpPr/>
            <p:nvPr/>
          </p:nvSpPr>
          <p:spPr>
            <a:xfrm>
              <a:off x="6146640" y="212760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15" name="Oval 340"/>
            <p:cNvSpPr/>
            <p:nvPr/>
          </p:nvSpPr>
          <p:spPr>
            <a:xfrm>
              <a:off x="6146640" y="23432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16" name="Straight Connector 341"/>
            <p:cNvSpPr/>
            <p:nvPr/>
          </p:nvSpPr>
          <p:spPr>
            <a:xfrm>
              <a:off x="6470640" y="2085480"/>
              <a:ext cx="360" cy="5508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7" name="Oval 342"/>
            <p:cNvSpPr/>
            <p:nvPr/>
          </p:nvSpPr>
          <p:spPr>
            <a:xfrm>
              <a:off x="6362640" y="212760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18" name="Oval 343"/>
            <p:cNvSpPr/>
            <p:nvPr/>
          </p:nvSpPr>
          <p:spPr>
            <a:xfrm>
              <a:off x="6362640" y="23432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19" name="Straight Connector 344"/>
            <p:cNvSpPr/>
            <p:nvPr/>
          </p:nvSpPr>
          <p:spPr>
            <a:xfrm>
              <a:off x="6686280" y="2085480"/>
              <a:ext cx="360" cy="5508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0" name="Oval 345"/>
            <p:cNvSpPr/>
            <p:nvPr/>
          </p:nvSpPr>
          <p:spPr>
            <a:xfrm>
              <a:off x="6578640" y="212760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21" name="Oval 346"/>
            <p:cNvSpPr/>
            <p:nvPr/>
          </p:nvSpPr>
          <p:spPr>
            <a:xfrm>
              <a:off x="6578640" y="23432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22" name="Straight Connector 347"/>
            <p:cNvSpPr/>
            <p:nvPr/>
          </p:nvSpPr>
          <p:spPr>
            <a:xfrm>
              <a:off x="6902280" y="2085480"/>
              <a:ext cx="360" cy="5508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3" name="Oval 348"/>
            <p:cNvSpPr/>
            <p:nvPr/>
          </p:nvSpPr>
          <p:spPr>
            <a:xfrm>
              <a:off x="6794640" y="212760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24" name="Oval 349"/>
            <p:cNvSpPr/>
            <p:nvPr/>
          </p:nvSpPr>
          <p:spPr>
            <a:xfrm>
              <a:off x="6794640" y="23432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25" name="Oval 350"/>
            <p:cNvSpPr/>
            <p:nvPr/>
          </p:nvSpPr>
          <p:spPr>
            <a:xfrm>
              <a:off x="5715000" y="261324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6" name="Oval 351"/>
            <p:cNvSpPr/>
            <p:nvPr/>
          </p:nvSpPr>
          <p:spPr>
            <a:xfrm>
              <a:off x="5931000" y="261324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7" name="Oval 352"/>
            <p:cNvSpPr/>
            <p:nvPr/>
          </p:nvSpPr>
          <p:spPr>
            <a:xfrm>
              <a:off x="6146640" y="261324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8" name="Oval 353"/>
            <p:cNvSpPr/>
            <p:nvPr/>
          </p:nvSpPr>
          <p:spPr>
            <a:xfrm>
              <a:off x="6362640" y="261324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9" name="Oval 354"/>
            <p:cNvSpPr/>
            <p:nvPr/>
          </p:nvSpPr>
          <p:spPr>
            <a:xfrm>
              <a:off x="6578640" y="261324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0" name="Oval 355"/>
            <p:cNvSpPr/>
            <p:nvPr/>
          </p:nvSpPr>
          <p:spPr>
            <a:xfrm>
              <a:off x="6794640" y="261324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331" name="Group 478"/>
          <p:cNvGrpSpPr/>
          <p:nvPr/>
        </p:nvGrpSpPr>
        <p:grpSpPr>
          <a:xfrm>
            <a:off x="2438280" y="3369240"/>
            <a:ext cx="1295280" cy="1964160"/>
            <a:chOff x="2438280" y="3369240"/>
            <a:chExt cx="1295280" cy="1964160"/>
          </a:xfrm>
        </p:grpSpPr>
        <p:sp>
          <p:nvSpPr>
            <p:cNvPr id="1332" name="Straight Connector 430"/>
            <p:cNvSpPr/>
            <p:nvPr/>
          </p:nvSpPr>
          <p:spPr>
            <a:xfrm>
              <a:off x="2546280" y="3369240"/>
              <a:ext cx="360" cy="14248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3" name="Oval 431"/>
            <p:cNvSpPr/>
            <p:nvPr/>
          </p:nvSpPr>
          <p:spPr>
            <a:xfrm>
              <a:off x="2438280" y="3444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34" name="Oval 432"/>
            <p:cNvSpPr/>
            <p:nvPr/>
          </p:nvSpPr>
          <p:spPr>
            <a:xfrm>
              <a:off x="2438280" y="3660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35" name="Oval 433"/>
            <p:cNvSpPr/>
            <p:nvPr/>
          </p:nvSpPr>
          <p:spPr>
            <a:xfrm>
              <a:off x="2438280" y="3876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36" name="Oval 434"/>
            <p:cNvSpPr/>
            <p:nvPr/>
          </p:nvSpPr>
          <p:spPr>
            <a:xfrm>
              <a:off x="2438280" y="4092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37" name="Oval 435"/>
            <p:cNvSpPr/>
            <p:nvPr/>
          </p:nvSpPr>
          <p:spPr>
            <a:xfrm>
              <a:off x="243828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38" name="Oval 436"/>
            <p:cNvSpPr/>
            <p:nvPr/>
          </p:nvSpPr>
          <p:spPr>
            <a:xfrm>
              <a:off x="243828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39" name="Straight Connector 437"/>
            <p:cNvSpPr/>
            <p:nvPr/>
          </p:nvSpPr>
          <p:spPr>
            <a:xfrm>
              <a:off x="2761920" y="3369240"/>
              <a:ext cx="360" cy="14248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0" name="Oval 438"/>
            <p:cNvSpPr/>
            <p:nvPr/>
          </p:nvSpPr>
          <p:spPr>
            <a:xfrm>
              <a:off x="2654280" y="3444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41" name="Oval 439"/>
            <p:cNvSpPr/>
            <p:nvPr/>
          </p:nvSpPr>
          <p:spPr>
            <a:xfrm>
              <a:off x="2654280" y="3660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42" name="Oval 440"/>
            <p:cNvSpPr/>
            <p:nvPr/>
          </p:nvSpPr>
          <p:spPr>
            <a:xfrm>
              <a:off x="2654280" y="3876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43" name="Oval 441"/>
            <p:cNvSpPr/>
            <p:nvPr/>
          </p:nvSpPr>
          <p:spPr>
            <a:xfrm>
              <a:off x="2654280" y="4092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44" name="Oval 442"/>
            <p:cNvSpPr/>
            <p:nvPr/>
          </p:nvSpPr>
          <p:spPr>
            <a:xfrm>
              <a:off x="265428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45" name="Oval 443"/>
            <p:cNvSpPr/>
            <p:nvPr/>
          </p:nvSpPr>
          <p:spPr>
            <a:xfrm>
              <a:off x="265428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46" name="Straight Connector 444"/>
            <p:cNvSpPr/>
            <p:nvPr/>
          </p:nvSpPr>
          <p:spPr>
            <a:xfrm>
              <a:off x="2977920" y="3369240"/>
              <a:ext cx="360" cy="14248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7" name="Oval 445"/>
            <p:cNvSpPr/>
            <p:nvPr/>
          </p:nvSpPr>
          <p:spPr>
            <a:xfrm>
              <a:off x="2870280" y="3444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48" name="Oval 446"/>
            <p:cNvSpPr/>
            <p:nvPr/>
          </p:nvSpPr>
          <p:spPr>
            <a:xfrm>
              <a:off x="2870280" y="3660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49" name="Oval 447"/>
            <p:cNvSpPr/>
            <p:nvPr/>
          </p:nvSpPr>
          <p:spPr>
            <a:xfrm>
              <a:off x="2870280" y="3876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50" name="Oval 448"/>
            <p:cNvSpPr/>
            <p:nvPr/>
          </p:nvSpPr>
          <p:spPr>
            <a:xfrm>
              <a:off x="2870280" y="4092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51" name="Oval 449"/>
            <p:cNvSpPr/>
            <p:nvPr/>
          </p:nvSpPr>
          <p:spPr>
            <a:xfrm>
              <a:off x="287028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52" name="Oval 450"/>
            <p:cNvSpPr/>
            <p:nvPr/>
          </p:nvSpPr>
          <p:spPr>
            <a:xfrm>
              <a:off x="287028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53" name="Straight Connector 451"/>
            <p:cNvSpPr/>
            <p:nvPr/>
          </p:nvSpPr>
          <p:spPr>
            <a:xfrm>
              <a:off x="3193920" y="3369240"/>
              <a:ext cx="360" cy="14248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4" name="Oval 452"/>
            <p:cNvSpPr/>
            <p:nvPr/>
          </p:nvSpPr>
          <p:spPr>
            <a:xfrm>
              <a:off x="3086280" y="3444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55" name="Oval 453"/>
            <p:cNvSpPr/>
            <p:nvPr/>
          </p:nvSpPr>
          <p:spPr>
            <a:xfrm>
              <a:off x="3086280" y="3660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56" name="Oval 454"/>
            <p:cNvSpPr/>
            <p:nvPr/>
          </p:nvSpPr>
          <p:spPr>
            <a:xfrm>
              <a:off x="3086280" y="3876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57" name="Oval 455"/>
            <p:cNvSpPr/>
            <p:nvPr/>
          </p:nvSpPr>
          <p:spPr>
            <a:xfrm>
              <a:off x="3086280" y="4092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58" name="Oval 456"/>
            <p:cNvSpPr/>
            <p:nvPr/>
          </p:nvSpPr>
          <p:spPr>
            <a:xfrm>
              <a:off x="308628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59" name="Oval 457"/>
            <p:cNvSpPr/>
            <p:nvPr/>
          </p:nvSpPr>
          <p:spPr>
            <a:xfrm>
              <a:off x="308628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60" name="Straight Connector 458"/>
            <p:cNvSpPr/>
            <p:nvPr/>
          </p:nvSpPr>
          <p:spPr>
            <a:xfrm>
              <a:off x="3409920" y="3369240"/>
              <a:ext cx="360" cy="14248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1" name="Oval 459"/>
            <p:cNvSpPr/>
            <p:nvPr/>
          </p:nvSpPr>
          <p:spPr>
            <a:xfrm>
              <a:off x="3301920" y="3444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62" name="Oval 460"/>
            <p:cNvSpPr/>
            <p:nvPr/>
          </p:nvSpPr>
          <p:spPr>
            <a:xfrm>
              <a:off x="3301920" y="3660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63" name="Oval 461"/>
            <p:cNvSpPr/>
            <p:nvPr/>
          </p:nvSpPr>
          <p:spPr>
            <a:xfrm>
              <a:off x="3301920" y="3876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64" name="Oval 462"/>
            <p:cNvSpPr/>
            <p:nvPr/>
          </p:nvSpPr>
          <p:spPr>
            <a:xfrm>
              <a:off x="3301920" y="4092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65" name="Oval 463"/>
            <p:cNvSpPr/>
            <p:nvPr/>
          </p:nvSpPr>
          <p:spPr>
            <a:xfrm>
              <a:off x="330192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66" name="Oval 464"/>
            <p:cNvSpPr/>
            <p:nvPr/>
          </p:nvSpPr>
          <p:spPr>
            <a:xfrm>
              <a:off x="330192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67" name="Straight Connector 465"/>
            <p:cNvSpPr/>
            <p:nvPr/>
          </p:nvSpPr>
          <p:spPr>
            <a:xfrm>
              <a:off x="3625560" y="3369240"/>
              <a:ext cx="360" cy="14248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8" name="Oval 466"/>
            <p:cNvSpPr/>
            <p:nvPr/>
          </p:nvSpPr>
          <p:spPr>
            <a:xfrm>
              <a:off x="3517920" y="3444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69" name="Oval 467"/>
            <p:cNvSpPr/>
            <p:nvPr/>
          </p:nvSpPr>
          <p:spPr>
            <a:xfrm>
              <a:off x="3517920" y="3660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70" name="Oval 468"/>
            <p:cNvSpPr/>
            <p:nvPr/>
          </p:nvSpPr>
          <p:spPr>
            <a:xfrm>
              <a:off x="3517920" y="387684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71" name="Oval 469"/>
            <p:cNvSpPr/>
            <p:nvPr/>
          </p:nvSpPr>
          <p:spPr>
            <a:xfrm>
              <a:off x="3517920" y="4092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72" name="Oval 470"/>
            <p:cNvSpPr/>
            <p:nvPr/>
          </p:nvSpPr>
          <p:spPr>
            <a:xfrm>
              <a:off x="3517920" y="4308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73" name="Oval 471"/>
            <p:cNvSpPr/>
            <p:nvPr/>
          </p:nvSpPr>
          <p:spPr>
            <a:xfrm>
              <a:off x="3517920" y="4524480"/>
              <a:ext cx="215640" cy="215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374" name="Oval 472"/>
            <p:cNvSpPr/>
            <p:nvPr/>
          </p:nvSpPr>
          <p:spPr>
            <a:xfrm>
              <a:off x="243828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5" name="Oval 473"/>
            <p:cNvSpPr/>
            <p:nvPr/>
          </p:nvSpPr>
          <p:spPr>
            <a:xfrm>
              <a:off x="265428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6" name="Oval 474"/>
            <p:cNvSpPr/>
            <p:nvPr/>
          </p:nvSpPr>
          <p:spPr>
            <a:xfrm>
              <a:off x="287028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7" name="Oval 475"/>
            <p:cNvSpPr/>
            <p:nvPr/>
          </p:nvSpPr>
          <p:spPr>
            <a:xfrm>
              <a:off x="308628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8" name="Oval 476"/>
            <p:cNvSpPr/>
            <p:nvPr/>
          </p:nvSpPr>
          <p:spPr>
            <a:xfrm>
              <a:off x="330192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9" name="Oval 477"/>
            <p:cNvSpPr/>
            <p:nvPr/>
          </p:nvSpPr>
          <p:spPr>
            <a:xfrm>
              <a:off x="3517920" y="4794120"/>
              <a:ext cx="215640" cy="5392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80" name="Rectangle 479"/>
          <p:cNvSpPr/>
          <p:nvPr/>
        </p:nvSpPr>
        <p:spPr>
          <a:xfrm>
            <a:off x="2438280" y="2108160"/>
            <a:ext cx="1294920" cy="1218960"/>
          </a:xfrm>
          <a:prstGeom prst="rect">
            <a:avLst/>
          </a:prstGeom>
          <a:solidFill>
            <a:srgbClr val="969696"/>
          </a:solidFill>
          <a:ln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Area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81" name="Rectangle 130"/>
          <p:cNvSpPr/>
          <p:nvPr/>
        </p:nvSpPr>
        <p:spPr>
          <a:xfrm>
            <a:off x="762120" y="5715000"/>
            <a:ext cx="7695720" cy="533160"/>
          </a:xfrm>
          <a:prstGeom prst="rect">
            <a:avLst/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Smaller subarrays =&gt; larger chip area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8" dur="indefinite" restart="never" nodeType="tmRoot">
          <p:childTnLst>
            <p:seq>
              <p:cTn id="229" dur="indefinite" nodeType="mainSeq">
                <p:childTnLst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4"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9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Chip Area vs. Access Latency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83" name="Chart 18"/>
          <p:cNvGraphicFramePr/>
          <p:nvPr/>
        </p:nvGraphicFramePr>
        <p:xfrm>
          <a:off x="914400" y="1447920"/>
          <a:ext cx="7238520" cy="434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84" name="TextBox 19"/>
          <p:cNvSpPr/>
          <p:nvPr/>
        </p:nvSpPr>
        <p:spPr>
          <a:xfrm>
            <a:off x="6184080" y="2286000"/>
            <a:ext cx="2675880" cy="821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Commodity DRAM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(512 rows/subarray)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85" name="Straight Arrow Connector 21"/>
          <p:cNvSpPr/>
          <p:nvPr/>
        </p:nvSpPr>
        <p:spPr>
          <a:xfrm flipH="1" flipV="1" rot="5400000">
            <a:off x="6958440" y="3328920"/>
            <a:ext cx="616320" cy="20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6" name="TextBox 22"/>
          <p:cNvSpPr/>
          <p:nvPr/>
        </p:nvSpPr>
        <p:spPr>
          <a:xfrm>
            <a:off x="5497560" y="1371600"/>
            <a:ext cx="233604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32 rows/subarray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87" name="Straight Arrow Connector 23"/>
          <p:cNvSpPr/>
          <p:nvPr/>
        </p:nvSpPr>
        <p:spPr>
          <a:xfrm flipV="1">
            <a:off x="4343400" y="1602000"/>
            <a:ext cx="1142640" cy="22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8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7697D60F-7C0F-4A7D-8290-F62F46677534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15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1389" name="Rounded Rectangle 12"/>
          <p:cNvSpPr/>
          <p:nvPr/>
        </p:nvSpPr>
        <p:spPr>
          <a:xfrm>
            <a:off x="762120" y="3048120"/>
            <a:ext cx="5257440" cy="91404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Calibri"/>
              </a:rPr>
              <a:t>Why is DRAM so slow?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390" name="Diamond 13"/>
          <p:cNvSpPr/>
          <p:nvPr/>
        </p:nvSpPr>
        <p:spPr>
          <a:xfrm>
            <a:off x="7010280" y="3643920"/>
            <a:ext cx="228240" cy="228240"/>
          </a:xfrm>
          <a:prstGeom prst="diamond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0" dur="indefinite" restart="never" nodeType="tmRoot">
          <p:childTnLst>
            <p:seq>
              <p:cTn id="241" dur="indefinite" nodeType="mainSeq">
                <p:childTnLst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indefinite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6" dur="indefinite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indefinite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9" dur="indefinite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indefinite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2" dur="indefinite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5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Chip Area vs. Access Latency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92" name="Chart 18"/>
          <p:cNvGraphicFramePr/>
          <p:nvPr/>
        </p:nvGraphicFramePr>
        <p:xfrm>
          <a:off x="914400" y="1447920"/>
          <a:ext cx="7238520" cy="434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93" name="TextBox 19"/>
          <p:cNvSpPr/>
          <p:nvPr/>
        </p:nvSpPr>
        <p:spPr>
          <a:xfrm>
            <a:off x="6184080" y="2286000"/>
            <a:ext cx="2675880" cy="821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Commodity DRAM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(512 rows/subarray)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94" name="Straight Arrow Connector 21"/>
          <p:cNvSpPr/>
          <p:nvPr/>
        </p:nvSpPr>
        <p:spPr>
          <a:xfrm flipH="1" flipV="1" rot="5400000">
            <a:off x="6958440" y="3328920"/>
            <a:ext cx="616320" cy="20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5" name="TextBox 22"/>
          <p:cNvSpPr/>
          <p:nvPr/>
        </p:nvSpPr>
        <p:spPr>
          <a:xfrm>
            <a:off x="5497560" y="1371600"/>
            <a:ext cx="233604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32 rows/subarray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96" name="Straight Arrow Connector 23"/>
          <p:cNvSpPr/>
          <p:nvPr/>
        </p:nvSpPr>
        <p:spPr>
          <a:xfrm flipV="1">
            <a:off x="4343400" y="1602000"/>
            <a:ext cx="1142640" cy="22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7" name="Oval 28"/>
          <p:cNvSpPr/>
          <p:nvPr/>
        </p:nvSpPr>
        <p:spPr>
          <a:xfrm>
            <a:off x="3962520" y="3505320"/>
            <a:ext cx="456840" cy="45684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98" name="Rectangle 34"/>
          <p:cNvSpPr/>
          <p:nvPr/>
        </p:nvSpPr>
        <p:spPr>
          <a:xfrm>
            <a:off x="380880" y="5715000"/>
            <a:ext cx="8305560" cy="609120"/>
          </a:xfrm>
          <a:prstGeom prst="rect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How to enable low latency without high area overhead?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99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701EB110-DC48-4E36-B3EF-1560D05B40C9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16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1400" name="Oval 10"/>
          <p:cNvSpPr/>
          <p:nvPr/>
        </p:nvSpPr>
        <p:spPr>
          <a:xfrm>
            <a:off x="6934320" y="3505320"/>
            <a:ext cx="380520" cy="45684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6" dur="indefinite" restart="never" nodeType="tmRoot">
          <p:childTnLst>
            <p:seq>
              <p:cTn id="257" dur="indefinite" nodeType="mainSeq">
                <p:childTnLst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5" dur="5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67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1" name="Group 356"/>
          <p:cNvGrpSpPr/>
          <p:nvPr/>
        </p:nvGrpSpPr>
        <p:grpSpPr>
          <a:xfrm>
            <a:off x="3657600" y="3169800"/>
            <a:ext cx="1828440" cy="2773440"/>
            <a:chOff x="3657600" y="3169800"/>
            <a:chExt cx="1828440" cy="2773440"/>
          </a:xfrm>
        </p:grpSpPr>
        <p:sp>
          <p:nvSpPr>
            <p:cNvPr id="1402" name="Straight Connector 357"/>
            <p:cNvSpPr/>
            <p:nvPr/>
          </p:nvSpPr>
          <p:spPr>
            <a:xfrm>
              <a:off x="3809880" y="316980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3" name="Oval 358"/>
            <p:cNvSpPr/>
            <p:nvPr/>
          </p:nvSpPr>
          <p:spPr>
            <a:xfrm>
              <a:off x="3657600" y="3276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04" name="Oval 359"/>
            <p:cNvSpPr/>
            <p:nvPr/>
          </p:nvSpPr>
          <p:spPr>
            <a:xfrm>
              <a:off x="3657600" y="3581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05" name="Oval 360"/>
            <p:cNvSpPr/>
            <p:nvPr/>
          </p:nvSpPr>
          <p:spPr>
            <a:xfrm>
              <a:off x="3657600" y="3886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06" name="Oval 361"/>
            <p:cNvSpPr/>
            <p:nvPr/>
          </p:nvSpPr>
          <p:spPr>
            <a:xfrm>
              <a:off x="3657600" y="4191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07" name="Oval 362"/>
            <p:cNvSpPr/>
            <p:nvPr/>
          </p:nvSpPr>
          <p:spPr>
            <a:xfrm>
              <a:off x="3657600" y="4495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08" name="Oval 363"/>
            <p:cNvSpPr/>
            <p:nvPr/>
          </p:nvSpPr>
          <p:spPr>
            <a:xfrm>
              <a:off x="3657600" y="48006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09" name="Straight Connector 364"/>
            <p:cNvSpPr/>
            <p:nvPr/>
          </p:nvSpPr>
          <p:spPr>
            <a:xfrm>
              <a:off x="4114800" y="316980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0" name="Oval 365"/>
            <p:cNvSpPr/>
            <p:nvPr/>
          </p:nvSpPr>
          <p:spPr>
            <a:xfrm>
              <a:off x="3962520" y="3276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11" name="Oval 366"/>
            <p:cNvSpPr/>
            <p:nvPr/>
          </p:nvSpPr>
          <p:spPr>
            <a:xfrm>
              <a:off x="3962520" y="3581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12" name="Oval 367"/>
            <p:cNvSpPr/>
            <p:nvPr/>
          </p:nvSpPr>
          <p:spPr>
            <a:xfrm>
              <a:off x="3962520" y="3886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13" name="Oval 368"/>
            <p:cNvSpPr/>
            <p:nvPr/>
          </p:nvSpPr>
          <p:spPr>
            <a:xfrm>
              <a:off x="3962520" y="4191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14" name="Oval 369"/>
            <p:cNvSpPr/>
            <p:nvPr/>
          </p:nvSpPr>
          <p:spPr>
            <a:xfrm>
              <a:off x="3962520" y="4495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15" name="Oval 370"/>
            <p:cNvSpPr/>
            <p:nvPr/>
          </p:nvSpPr>
          <p:spPr>
            <a:xfrm>
              <a:off x="3962520" y="48006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16" name="Straight Connector 371"/>
            <p:cNvSpPr/>
            <p:nvPr/>
          </p:nvSpPr>
          <p:spPr>
            <a:xfrm>
              <a:off x="4419360" y="316980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7" name="Oval 372"/>
            <p:cNvSpPr/>
            <p:nvPr/>
          </p:nvSpPr>
          <p:spPr>
            <a:xfrm>
              <a:off x="4267080" y="3276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18" name="Oval 373"/>
            <p:cNvSpPr/>
            <p:nvPr/>
          </p:nvSpPr>
          <p:spPr>
            <a:xfrm>
              <a:off x="4267080" y="3581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19" name="Oval 374"/>
            <p:cNvSpPr/>
            <p:nvPr/>
          </p:nvSpPr>
          <p:spPr>
            <a:xfrm>
              <a:off x="4267080" y="3886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20" name="Oval 375"/>
            <p:cNvSpPr/>
            <p:nvPr/>
          </p:nvSpPr>
          <p:spPr>
            <a:xfrm>
              <a:off x="4267080" y="4191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21" name="Oval 376"/>
            <p:cNvSpPr/>
            <p:nvPr/>
          </p:nvSpPr>
          <p:spPr>
            <a:xfrm>
              <a:off x="4267080" y="4495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22" name="Oval 377"/>
            <p:cNvSpPr/>
            <p:nvPr/>
          </p:nvSpPr>
          <p:spPr>
            <a:xfrm>
              <a:off x="4267080" y="48006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23" name="Straight Connector 378"/>
            <p:cNvSpPr/>
            <p:nvPr/>
          </p:nvSpPr>
          <p:spPr>
            <a:xfrm>
              <a:off x="4724280" y="316980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4" name="Oval 379"/>
            <p:cNvSpPr/>
            <p:nvPr/>
          </p:nvSpPr>
          <p:spPr>
            <a:xfrm>
              <a:off x="4572000" y="3276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25" name="Oval 380"/>
            <p:cNvSpPr/>
            <p:nvPr/>
          </p:nvSpPr>
          <p:spPr>
            <a:xfrm>
              <a:off x="4572000" y="3581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26" name="Oval 381"/>
            <p:cNvSpPr/>
            <p:nvPr/>
          </p:nvSpPr>
          <p:spPr>
            <a:xfrm>
              <a:off x="4572000" y="3886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27" name="Oval 382"/>
            <p:cNvSpPr/>
            <p:nvPr/>
          </p:nvSpPr>
          <p:spPr>
            <a:xfrm>
              <a:off x="4572000" y="4191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28" name="Oval 383"/>
            <p:cNvSpPr/>
            <p:nvPr/>
          </p:nvSpPr>
          <p:spPr>
            <a:xfrm>
              <a:off x="4572000" y="4495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29" name="Oval 384"/>
            <p:cNvSpPr/>
            <p:nvPr/>
          </p:nvSpPr>
          <p:spPr>
            <a:xfrm>
              <a:off x="4572000" y="48006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30" name="Straight Connector 385"/>
            <p:cNvSpPr/>
            <p:nvPr/>
          </p:nvSpPr>
          <p:spPr>
            <a:xfrm>
              <a:off x="5029200" y="316980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1" name="Oval 386"/>
            <p:cNvSpPr/>
            <p:nvPr/>
          </p:nvSpPr>
          <p:spPr>
            <a:xfrm>
              <a:off x="4876920" y="3276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32" name="Oval 387"/>
            <p:cNvSpPr/>
            <p:nvPr/>
          </p:nvSpPr>
          <p:spPr>
            <a:xfrm>
              <a:off x="4876920" y="3581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33" name="Oval 388"/>
            <p:cNvSpPr/>
            <p:nvPr/>
          </p:nvSpPr>
          <p:spPr>
            <a:xfrm>
              <a:off x="4876920" y="3886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34" name="Oval 389"/>
            <p:cNvSpPr/>
            <p:nvPr/>
          </p:nvSpPr>
          <p:spPr>
            <a:xfrm>
              <a:off x="4876920" y="4191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35" name="Oval 390"/>
            <p:cNvSpPr/>
            <p:nvPr/>
          </p:nvSpPr>
          <p:spPr>
            <a:xfrm>
              <a:off x="4876920" y="4495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36" name="Oval 391"/>
            <p:cNvSpPr/>
            <p:nvPr/>
          </p:nvSpPr>
          <p:spPr>
            <a:xfrm>
              <a:off x="4876920" y="48006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37" name="Straight Connector 392"/>
            <p:cNvSpPr/>
            <p:nvPr/>
          </p:nvSpPr>
          <p:spPr>
            <a:xfrm>
              <a:off x="5333760" y="316980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8" name="Oval 393"/>
            <p:cNvSpPr/>
            <p:nvPr/>
          </p:nvSpPr>
          <p:spPr>
            <a:xfrm>
              <a:off x="5181480" y="3276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39" name="Oval 394"/>
            <p:cNvSpPr/>
            <p:nvPr/>
          </p:nvSpPr>
          <p:spPr>
            <a:xfrm>
              <a:off x="5181480" y="3581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40" name="Oval 395"/>
            <p:cNvSpPr/>
            <p:nvPr/>
          </p:nvSpPr>
          <p:spPr>
            <a:xfrm>
              <a:off x="5181480" y="3886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41" name="Oval 396"/>
            <p:cNvSpPr/>
            <p:nvPr/>
          </p:nvSpPr>
          <p:spPr>
            <a:xfrm>
              <a:off x="5181480" y="4191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42" name="Oval 397"/>
            <p:cNvSpPr/>
            <p:nvPr/>
          </p:nvSpPr>
          <p:spPr>
            <a:xfrm>
              <a:off x="5181480" y="4495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43" name="Oval 398"/>
            <p:cNvSpPr/>
            <p:nvPr/>
          </p:nvSpPr>
          <p:spPr>
            <a:xfrm>
              <a:off x="5181480" y="48006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44" name="Oval 399"/>
            <p:cNvSpPr/>
            <p:nvPr/>
          </p:nvSpPr>
          <p:spPr>
            <a:xfrm>
              <a:off x="3657600" y="51814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5" name="Oval 400"/>
            <p:cNvSpPr/>
            <p:nvPr/>
          </p:nvSpPr>
          <p:spPr>
            <a:xfrm>
              <a:off x="3962520" y="51814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6" name="Oval 401"/>
            <p:cNvSpPr/>
            <p:nvPr/>
          </p:nvSpPr>
          <p:spPr>
            <a:xfrm>
              <a:off x="4267080" y="51814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7" name="Oval 402"/>
            <p:cNvSpPr/>
            <p:nvPr/>
          </p:nvSpPr>
          <p:spPr>
            <a:xfrm>
              <a:off x="4572000" y="51814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8" name="Oval 403"/>
            <p:cNvSpPr/>
            <p:nvPr/>
          </p:nvSpPr>
          <p:spPr>
            <a:xfrm>
              <a:off x="4876920" y="51814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9" name="Oval 404"/>
            <p:cNvSpPr/>
            <p:nvPr/>
          </p:nvSpPr>
          <p:spPr>
            <a:xfrm>
              <a:off x="5181480" y="51814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New Proposal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1" name="Straight Connector 54"/>
          <p:cNvSpPr/>
          <p:nvPr/>
        </p:nvSpPr>
        <p:spPr>
          <a:xfrm>
            <a:off x="6553080" y="442728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2" name="Oval 59"/>
          <p:cNvSpPr/>
          <p:nvPr/>
        </p:nvSpPr>
        <p:spPr>
          <a:xfrm>
            <a:off x="6400800" y="4486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453" name="Oval 60"/>
          <p:cNvSpPr/>
          <p:nvPr/>
        </p:nvSpPr>
        <p:spPr>
          <a:xfrm>
            <a:off x="6400800" y="4791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454" name="Straight Connector 61"/>
          <p:cNvSpPr/>
          <p:nvPr/>
        </p:nvSpPr>
        <p:spPr>
          <a:xfrm>
            <a:off x="6858000" y="442728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5" name="Oval 66"/>
          <p:cNvSpPr/>
          <p:nvPr/>
        </p:nvSpPr>
        <p:spPr>
          <a:xfrm>
            <a:off x="6705720" y="4486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456" name="Oval 67"/>
          <p:cNvSpPr/>
          <p:nvPr/>
        </p:nvSpPr>
        <p:spPr>
          <a:xfrm>
            <a:off x="6705720" y="4791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457" name="Straight Connector 68"/>
          <p:cNvSpPr/>
          <p:nvPr/>
        </p:nvSpPr>
        <p:spPr>
          <a:xfrm>
            <a:off x="7162560" y="442728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8" name="Oval 73"/>
          <p:cNvSpPr/>
          <p:nvPr/>
        </p:nvSpPr>
        <p:spPr>
          <a:xfrm>
            <a:off x="7010280" y="4486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459" name="Oval 74"/>
          <p:cNvSpPr/>
          <p:nvPr/>
        </p:nvSpPr>
        <p:spPr>
          <a:xfrm>
            <a:off x="7010280" y="4791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460" name="Straight Connector 75"/>
          <p:cNvSpPr/>
          <p:nvPr/>
        </p:nvSpPr>
        <p:spPr>
          <a:xfrm>
            <a:off x="7467480" y="442728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1" name="Oval 80"/>
          <p:cNvSpPr/>
          <p:nvPr/>
        </p:nvSpPr>
        <p:spPr>
          <a:xfrm>
            <a:off x="7315200" y="4486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462" name="Oval 81"/>
          <p:cNvSpPr/>
          <p:nvPr/>
        </p:nvSpPr>
        <p:spPr>
          <a:xfrm>
            <a:off x="7315200" y="4791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463" name="Straight Connector 82"/>
          <p:cNvSpPr/>
          <p:nvPr/>
        </p:nvSpPr>
        <p:spPr>
          <a:xfrm>
            <a:off x="7772400" y="442728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4" name="Oval 87"/>
          <p:cNvSpPr/>
          <p:nvPr/>
        </p:nvSpPr>
        <p:spPr>
          <a:xfrm>
            <a:off x="7620120" y="4486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465" name="Oval 88"/>
          <p:cNvSpPr/>
          <p:nvPr/>
        </p:nvSpPr>
        <p:spPr>
          <a:xfrm>
            <a:off x="7620120" y="4791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466" name="Straight Connector 89"/>
          <p:cNvSpPr/>
          <p:nvPr/>
        </p:nvSpPr>
        <p:spPr>
          <a:xfrm>
            <a:off x="8076960" y="442728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7" name="Oval 94"/>
          <p:cNvSpPr/>
          <p:nvPr/>
        </p:nvSpPr>
        <p:spPr>
          <a:xfrm>
            <a:off x="7924680" y="4486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468" name="Oval 95"/>
          <p:cNvSpPr/>
          <p:nvPr/>
        </p:nvSpPr>
        <p:spPr>
          <a:xfrm>
            <a:off x="7924680" y="4791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grpSp>
        <p:nvGrpSpPr>
          <p:cNvPr id="1469" name="Group 355"/>
          <p:cNvGrpSpPr/>
          <p:nvPr/>
        </p:nvGrpSpPr>
        <p:grpSpPr>
          <a:xfrm>
            <a:off x="838080" y="3137040"/>
            <a:ext cx="1828800" cy="2773800"/>
            <a:chOff x="838080" y="3137040"/>
            <a:chExt cx="1828800" cy="2773800"/>
          </a:xfrm>
        </p:grpSpPr>
        <p:sp>
          <p:nvSpPr>
            <p:cNvPr id="1470" name="Straight Connector 12"/>
            <p:cNvSpPr/>
            <p:nvPr/>
          </p:nvSpPr>
          <p:spPr>
            <a:xfrm>
              <a:off x="990360" y="313704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71" name="Oval 13"/>
            <p:cNvSpPr/>
            <p:nvPr/>
          </p:nvSpPr>
          <p:spPr>
            <a:xfrm>
              <a:off x="838080" y="32439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72" name="Oval 14"/>
            <p:cNvSpPr/>
            <p:nvPr/>
          </p:nvSpPr>
          <p:spPr>
            <a:xfrm>
              <a:off x="838080" y="35488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73" name="Oval 15"/>
            <p:cNvSpPr/>
            <p:nvPr/>
          </p:nvSpPr>
          <p:spPr>
            <a:xfrm>
              <a:off x="838080" y="38538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74" name="Oval 16"/>
            <p:cNvSpPr/>
            <p:nvPr/>
          </p:nvSpPr>
          <p:spPr>
            <a:xfrm>
              <a:off x="838080" y="41583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75" name="Oval 17"/>
            <p:cNvSpPr/>
            <p:nvPr/>
          </p:nvSpPr>
          <p:spPr>
            <a:xfrm>
              <a:off x="838080" y="4463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76" name="Oval 18"/>
            <p:cNvSpPr/>
            <p:nvPr/>
          </p:nvSpPr>
          <p:spPr>
            <a:xfrm>
              <a:off x="838080" y="4768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77" name="Straight Connector 19"/>
            <p:cNvSpPr/>
            <p:nvPr/>
          </p:nvSpPr>
          <p:spPr>
            <a:xfrm>
              <a:off x="1295280" y="313704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78" name="Oval 20"/>
            <p:cNvSpPr/>
            <p:nvPr/>
          </p:nvSpPr>
          <p:spPr>
            <a:xfrm>
              <a:off x="1143000" y="32439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79" name="Oval 21"/>
            <p:cNvSpPr/>
            <p:nvPr/>
          </p:nvSpPr>
          <p:spPr>
            <a:xfrm>
              <a:off x="1143000" y="35488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80" name="Oval 22"/>
            <p:cNvSpPr/>
            <p:nvPr/>
          </p:nvSpPr>
          <p:spPr>
            <a:xfrm>
              <a:off x="1143000" y="38538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81" name="Oval 23"/>
            <p:cNvSpPr/>
            <p:nvPr/>
          </p:nvSpPr>
          <p:spPr>
            <a:xfrm>
              <a:off x="1143000" y="41583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82" name="Oval 24"/>
            <p:cNvSpPr/>
            <p:nvPr/>
          </p:nvSpPr>
          <p:spPr>
            <a:xfrm>
              <a:off x="1143000" y="4463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83" name="Oval 25"/>
            <p:cNvSpPr/>
            <p:nvPr/>
          </p:nvSpPr>
          <p:spPr>
            <a:xfrm>
              <a:off x="1143000" y="4768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84" name="Straight Connector 26"/>
            <p:cNvSpPr/>
            <p:nvPr/>
          </p:nvSpPr>
          <p:spPr>
            <a:xfrm>
              <a:off x="1600200" y="313704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5" name="Oval 27"/>
            <p:cNvSpPr/>
            <p:nvPr/>
          </p:nvSpPr>
          <p:spPr>
            <a:xfrm>
              <a:off x="1447920" y="32439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86" name="Oval 28"/>
            <p:cNvSpPr/>
            <p:nvPr/>
          </p:nvSpPr>
          <p:spPr>
            <a:xfrm>
              <a:off x="1447920" y="35488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87" name="Oval 29"/>
            <p:cNvSpPr/>
            <p:nvPr/>
          </p:nvSpPr>
          <p:spPr>
            <a:xfrm>
              <a:off x="1447920" y="38538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88" name="Oval 30"/>
            <p:cNvSpPr/>
            <p:nvPr/>
          </p:nvSpPr>
          <p:spPr>
            <a:xfrm>
              <a:off x="1447920" y="41583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89" name="Oval 31"/>
            <p:cNvSpPr/>
            <p:nvPr/>
          </p:nvSpPr>
          <p:spPr>
            <a:xfrm>
              <a:off x="1447920" y="4463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90" name="Oval 32"/>
            <p:cNvSpPr/>
            <p:nvPr/>
          </p:nvSpPr>
          <p:spPr>
            <a:xfrm>
              <a:off x="1447920" y="4768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91" name="Straight Connector 33"/>
            <p:cNvSpPr/>
            <p:nvPr/>
          </p:nvSpPr>
          <p:spPr>
            <a:xfrm>
              <a:off x="1904760" y="313704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2" name="Oval 34"/>
            <p:cNvSpPr/>
            <p:nvPr/>
          </p:nvSpPr>
          <p:spPr>
            <a:xfrm>
              <a:off x="1752480" y="32439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93" name="Oval 35"/>
            <p:cNvSpPr/>
            <p:nvPr/>
          </p:nvSpPr>
          <p:spPr>
            <a:xfrm>
              <a:off x="1752480" y="35488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94" name="Oval 36"/>
            <p:cNvSpPr/>
            <p:nvPr/>
          </p:nvSpPr>
          <p:spPr>
            <a:xfrm>
              <a:off x="1752480" y="38538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95" name="Oval 37"/>
            <p:cNvSpPr/>
            <p:nvPr/>
          </p:nvSpPr>
          <p:spPr>
            <a:xfrm>
              <a:off x="1752480" y="41583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96" name="Oval 38"/>
            <p:cNvSpPr/>
            <p:nvPr/>
          </p:nvSpPr>
          <p:spPr>
            <a:xfrm>
              <a:off x="1752480" y="4463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97" name="Oval 39"/>
            <p:cNvSpPr/>
            <p:nvPr/>
          </p:nvSpPr>
          <p:spPr>
            <a:xfrm>
              <a:off x="1752480" y="4768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98" name="Straight Connector 40"/>
            <p:cNvSpPr/>
            <p:nvPr/>
          </p:nvSpPr>
          <p:spPr>
            <a:xfrm>
              <a:off x="2209680" y="313704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9" name="Oval 41"/>
            <p:cNvSpPr/>
            <p:nvPr/>
          </p:nvSpPr>
          <p:spPr>
            <a:xfrm>
              <a:off x="2057400" y="32439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00" name="Oval 42"/>
            <p:cNvSpPr/>
            <p:nvPr/>
          </p:nvSpPr>
          <p:spPr>
            <a:xfrm>
              <a:off x="2057400" y="35488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01" name="Oval 43"/>
            <p:cNvSpPr/>
            <p:nvPr/>
          </p:nvSpPr>
          <p:spPr>
            <a:xfrm>
              <a:off x="2057400" y="38538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02" name="Oval 44"/>
            <p:cNvSpPr/>
            <p:nvPr/>
          </p:nvSpPr>
          <p:spPr>
            <a:xfrm>
              <a:off x="2057400" y="41583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03" name="Oval 45"/>
            <p:cNvSpPr/>
            <p:nvPr/>
          </p:nvSpPr>
          <p:spPr>
            <a:xfrm>
              <a:off x="2057400" y="4463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04" name="Oval 46"/>
            <p:cNvSpPr/>
            <p:nvPr/>
          </p:nvSpPr>
          <p:spPr>
            <a:xfrm>
              <a:off x="2057400" y="4768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05" name="Straight Connector 47"/>
            <p:cNvSpPr/>
            <p:nvPr/>
          </p:nvSpPr>
          <p:spPr>
            <a:xfrm>
              <a:off x="2514600" y="3137040"/>
              <a:ext cx="360" cy="201168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6" name="Oval 48"/>
            <p:cNvSpPr/>
            <p:nvPr/>
          </p:nvSpPr>
          <p:spPr>
            <a:xfrm>
              <a:off x="2362320" y="32439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07" name="Oval 49"/>
            <p:cNvSpPr/>
            <p:nvPr/>
          </p:nvSpPr>
          <p:spPr>
            <a:xfrm>
              <a:off x="2362320" y="35488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08" name="Oval 50"/>
            <p:cNvSpPr/>
            <p:nvPr/>
          </p:nvSpPr>
          <p:spPr>
            <a:xfrm>
              <a:off x="2362320" y="38538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09" name="Oval 51"/>
            <p:cNvSpPr/>
            <p:nvPr/>
          </p:nvSpPr>
          <p:spPr>
            <a:xfrm>
              <a:off x="2362320" y="415836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10" name="Oval 52"/>
            <p:cNvSpPr/>
            <p:nvPr/>
          </p:nvSpPr>
          <p:spPr>
            <a:xfrm>
              <a:off x="2362320" y="4463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11" name="Oval 53"/>
            <p:cNvSpPr/>
            <p:nvPr/>
          </p:nvSpPr>
          <p:spPr>
            <a:xfrm>
              <a:off x="2362320" y="4768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12" name="Oval 97"/>
            <p:cNvSpPr/>
            <p:nvPr/>
          </p:nvSpPr>
          <p:spPr>
            <a:xfrm>
              <a:off x="838080" y="51490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3" name="Oval 98"/>
            <p:cNvSpPr/>
            <p:nvPr/>
          </p:nvSpPr>
          <p:spPr>
            <a:xfrm>
              <a:off x="1143000" y="51490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4" name="Oval 99"/>
            <p:cNvSpPr/>
            <p:nvPr/>
          </p:nvSpPr>
          <p:spPr>
            <a:xfrm>
              <a:off x="1447920" y="51490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5" name="Oval 100"/>
            <p:cNvSpPr/>
            <p:nvPr/>
          </p:nvSpPr>
          <p:spPr>
            <a:xfrm>
              <a:off x="1752480" y="51490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6" name="Oval 101"/>
            <p:cNvSpPr/>
            <p:nvPr/>
          </p:nvSpPr>
          <p:spPr>
            <a:xfrm>
              <a:off x="2057400" y="51490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7" name="Oval 102"/>
            <p:cNvSpPr/>
            <p:nvPr/>
          </p:nvSpPr>
          <p:spPr>
            <a:xfrm>
              <a:off x="2362320" y="514908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18" name="Oval 103"/>
          <p:cNvSpPr/>
          <p:nvPr/>
        </p:nvSpPr>
        <p:spPr>
          <a:xfrm>
            <a:off x="6400800" y="517212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9" name="Oval 104"/>
          <p:cNvSpPr/>
          <p:nvPr/>
        </p:nvSpPr>
        <p:spPr>
          <a:xfrm>
            <a:off x="6705720" y="517212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0" name="Oval 105"/>
          <p:cNvSpPr/>
          <p:nvPr/>
        </p:nvSpPr>
        <p:spPr>
          <a:xfrm>
            <a:off x="7010280" y="517212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1" name="Oval 106"/>
          <p:cNvSpPr/>
          <p:nvPr/>
        </p:nvSpPr>
        <p:spPr>
          <a:xfrm>
            <a:off x="7315200" y="517212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2" name="Oval 107"/>
          <p:cNvSpPr/>
          <p:nvPr/>
        </p:nvSpPr>
        <p:spPr>
          <a:xfrm>
            <a:off x="7620120" y="517212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3" name="Oval 108"/>
          <p:cNvSpPr/>
          <p:nvPr/>
        </p:nvSpPr>
        <p:spPr>
          <a:xfrm>
            <a:off x="7924680" y="517212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4" name="TextBox 153"/>
          <p:cNvSpPr/>
          <p:nvPr/>
        </p:nvSpPr>
        <p:spPr>
          <a:xfrm>
            <a:off x="596160" y="5953680"/>
            <a:ext cx="23101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Large Subarray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25" name="TextBox 154"/>
          <p:cNvSpPr/>
          <p:nvPr/>
        </p:nvSpPr>
        <p:spPr>
          <a:xfrm>
            <a:off x="6186600" y="5953680"/>
            <a:ext cx="23086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Small Subarray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26" name="Straight Connector 203"/>
          <p:cNvSpPr/>
          <p:nvPr/>
        </p:nvSpPr>
        <p:spPr>
          <a:xfrm>
            <a:off x="6553080" y="288972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7" name="Oval 204"/>
          <p:cNvSpPr/>
          <p:nvPr/>
        </p:nvSpPr>
        <p:spPr>
          <a:xfrm>
            <a:off x="6400800" y="29487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28" name="Oval 205"/>
          <p:cNvSpPr/>
          <p:nvPr/>
        </p:nvSpPr>
        <p:spPr>
          <a:xfrm>
            <a:off x="6400800" y="3253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29" name="Straight Connector 206"/>
          <p:cNvSpPr/>
          <p:nvPr/>
        </p:nvSpPr>
        <p:spPr>
          <a:xfrm>
            <a:off x="6858000" y="288972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0" name="Oval 207"/>
          <p:cNvSpPr/>
          <p:nvPr/>
        </p:nvSpPr>
        <p:spPr>
          <a:xfrm>
            <a:off x="6705720" y="29487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31" name="Oval 208"/>
          <p:cNvSpPr/>
          <p:nvPr/>
        </p:nvSpPr>
        <p:spPr>
          <a:xfrm>
            <a:off x="6705720" y="3253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32" name="Straight Connector 209"/>
          <p:cNvSpPr/>
          <p:nvPr/>
        </p:nvSpPr>
        <p:spPr>
          <a:xfrm>
            <a:off x="7162560" y="288972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3" name="Oval 210"/>
          <p:cNvSpPr/>
          <p:nvPr/>
        </p:nvSpPr>
        <p:spPr>
          <a:xfrm>
            <a:off x="7010280" y="29487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34" name="Oval 211"/>
          <p:cNvSpPr/>
          <p:nvPr/>
        </p:nvSpPr>
        <p:spPr>
          <a:xfrm>
            <a:off x="7010280" y="3253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35" name="Straight Connector 212"/>
          <p:cNvSpPr/>
          <p:nvPr/>
        </p:nvSpPr>
        <p:spPr>
          <a:xfrm>
            <a:off x="7467480" y="288972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6" name="Oval 213"/>
          <p:cNvSpPr/>
          <p:nvPr/>
        </p:nvSpPr>
        <p:spPr>
          <a:xfrm>
            <a:off x="7315200" y="29487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37" name="Oval 214"/>
          <p:cNvSpPr/>
          <p:nvPr/>
        </p:nvSpPr>
        <p:spPr>
          <a:xfrm>
            <a:off x="7315200" y="3253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38" name="Straight Connector 215"/>
          <p:cNvSpPr/>
          <p:nvPr/>
        </p:nvSpPr>
        <p:spPr>
          <a:xfrm>
            <a:off x="7772400" y="288972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9" name="Oval 216"/>
          <p:cNvSpPr/>
          <p:nvPr/>
        </p:nvSpPr>
        <p:spPr>
          <a:xfrm>
            <a:off x="7620120" y="29487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40" name="Oval 217"/>
          <p:cNvSpPr/>
          <p:nvPr/>
        </p:nvSpPr>
        <p:spPr>
          <a:xfrm>
            <a:off x="7620120" y="3253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41" name="Straight Connector 218"/>
          <p:cNvSpPr/>
          <p:nvPr/>
        </p:nvSpPr>
        <p:spPr>
          <a:xfrm>
            <a:off x="8076960" y="288972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2" name="Oval 219"/>
          <p:cNvSpPr/>
          <p:nvPr/>
        </p:nvSpPr>
        <p:spPr>
          <a:xfrm>
            <a:off x="7924680" y="29487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43" name="Oval 220"/>
          <p:cNvSpPr/>
          <p:nvPr/>
        </p:nvSpPr>
        <p:spPr>
          <a:xfrm>
            <a:off x="7924680" y="325332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44" name="Oval 221"/>
          <p:cNvSpPr/>
          <p:nvPr/>
        </p:nvSpPr>
        <p:spPr>
          <a:xfrm>
            <a:off x="6400800" y="363456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5" name="Oval 222"/>
          <p:cNvSpPr/>
          <p:nvPr/>
        </p:nvSpPr>
        <p:spPr>
          <a:xfrm>
            <a:off x="6705720" y="363456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6" name="Oval 223"/>
          <p:cNvSpPr/>
          <p:nvPr/>
        </p:nvSpPr>
        <p:spPr>
          <a:xfrm>
            <a:off x="7010280" y="363456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7" name="Oval 224"/>
          <p:cNvSpPr/>
          <p:nvPr/>
        </p:nvSpPr>
        <p:spPr>
          <a:xfrm>
            <a:off x="7315200" y="363456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8" name="Oval 225"/>
          <p:cNvSpPr/>
          <p:nvPr/>
        </p:nvSpPr>
        <p:spPr>
          <a:xfrm>
            <a:off x="7620120" y="363456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9" name="Oval 226"/>
          <p:cNvSpPr/>
          <p:nvPr/>
        </p:nvSpPr>
        <p:spPr>
          <a:xfrm>
            <a:off x="7924680" y="363456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0" name="Straight Connector 227"/>
          <p:cNvSpPr/>
          <p:nvPr/>
        </p:nvSpPr>
        <p:spPr>
          <a:xfrm>
            <a:off x="6553080" y="134820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1" name="Oval 228"/>
          <p:cNvSpPr/>
          <p:nvPr/>
        </p:nvSpPr>
        <p:spPr>
          <a:xfrm>
            <a:off x="6400800" y="1407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52" name="Oval 229"/>
          <p:cNvSpPr/>
          <p:nvPr/>
        </p:nvSpPr>
        <p:spPr>
          <a:xfrm>
            <a:off x="6400800" y="17121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53" name="Straight Connector 230"/>
          <p:cNvSpPr/>
          <p:nvPr/>
        </p:nvSpPr>
        <p:spPr>
          <a:xfrm>
            <a:off x="6858000" y="134820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4" name="Oval 231"/>
          <p:cNvSpPr/>
          <p:nvPr/>
        </p:nvSpPr>
        <p:spPr>
          <a:xfrm>
            <a:off x="6705720" y="1407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55" name="Oval 232"/>
          <p:cNvSpPr/>
          <p:nvPr/>
        </p:nvSpPr>
        <p:spPr>
          <a:xfrm>
            <a:off x="6705720" y="17121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56" name="Straight Connector 233"/>
          <p:cNvSpPr/>
          <p:nvPr/>
        </p:nvSpPr>
        <p:spPr>
          <a:xfrm>
            <a:off x="7162560" y="134820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7" name="Oval 234"/>
          <p:cNvSpPr/>
          <p:nvPr/>
        </p:nvSpPr>
        <p:spPr>
          <a:xfrm>
            <a:off x="7010280" y="1407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58" name="Oval 235"/>
          <p:cNvSpPr/>
          <p:nvPr/>
        </p:nvSpPr>
        <p:spPr>
          <a:xfrm>
            <a:off x="7010280" y="17121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59" name="Straight Connector 236"/>
          <p:cNvSpPr/>
          <p:nvPr/>
        </p:nvSpPr>
        <p:spPr>
          <a:xfrm>
            <a:off x="7467480" y="134820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0" name="Oval 237"/>
          <p:cNvSpPr/>
          <p:nvPr/>
        </p:nvSpPr>
        <p:spPr>
          <a:xfrm>
            <a:off x="7315200" y="1407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61" name="Oval 238"/>
          <p:cNvSpPr/>
          <p:nvPr/>
        </p:nvSpPr>
        <p:spPr>
          <a:xfrm>
            <a:off x="7315200" y="17121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62" name="Straight Connector 239"/>
          <p:cNvSpPr/>
          <p:nvPr/>
        </p:nvSpPr>
        <p:spPr>
          <a:xfrm>
            <a:off x="7772400" y="134820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3" name="Oval 240"/>
          <p:cNvSpPr/>
          <p:nvPr/>
        </p:nvSpPr>
        <p:spPr>
          <a:xfrm>
            <a:off x="7620120" y="1407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64" name="Oval 241"/>
          <p:cNvSpPr/>
          <p:nvPr/>
        </p:nvSpPr>
        <p:spPr>
          <a:xfrm>
            <a:off x="7620120" y="17121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65" name="Straight Connector 242"/>
          <p:cNvSpPr/>
          <p:nvPr/>
        </p:nvSpPr>
        <p:spPr>
          <a:xfrm>
            <a:off x="8076960" y="1348200"/>
            <a:ext cx="360" cy="777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6" name="Oval 243"/>
          <p:cNvSpPr/>
          <p:nvPr/>
        </p:nvSpPr>
        <p:spPr>
          <a:xfrm>
            <a:off x="7924680" y="140724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67" name="Oval 244"/>
          <p:cNvSpPr/>
          <p:nvPr/>
        </p:nvSpPr>
        <p:spPr>
          <a:xfrm>
            <a:off x="7924680" y="1712160"/>
            <a:ext cx="304560" cy="304560"/>
          </a:xfrm>
          <a:prstGeom prst="ellipse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568" name="Oval 245"/>
          <p:cNvSpPr/>
          <p:nvPr/>
        </p:nvSpPr>
        <p:spPr>
          <a:xfrm>
            <a:off x="6400800" y="209304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9" name="Oval 246"/>
          <p:cNvSpPr/>
          <p:nvPr/>
        </p:nvSpPr>
        <p:spPr>
          <a:xfrm>
            <a:off x="6705720" y="209304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0" name="Oval 247"/>
          <p:cNvSpPr/>
          <p:nvPr/>
        </p:nvSpPr>
        <p:spPr>
          <a:xfrm>
            <a:off x="7010280" y="209304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1" name="Oval 248"/>
          <p:cNvSpPr/>
          <p:nvPr/>
        </p:nvSpPr>
        <p:spPr>
          <a:xfrm>
            <a:off x="7315200" y="209304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2" name="Oval 249"/>
          <p:cNvSpPr/>
          <p:nvPr/>
        </p:nvSpPr>
        <p:spPr>
          <a:xfrm>
            <a:off x="7620120" y="209304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3" name="Oval 250"/>
          <p:cNvSpPr/>
          <p:nvPr/>
        </p:nvSpPr>
        <p:spPr>
          <a:xfrm>
            <a:off x="7924680" y="2093040"/>
            <a:ext cx="304560" cy="7617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574" name="Group 334"/>
          <p:cNvGrpSpPr/>
          <p:nvPr/>
        </p:nvGrpSpPr>
        <p:grpSpPr>
          <a:xfrm>
            <a:off x="3581280" y="4114800"/>
            <a:ext cx="1752480" cy="287280"/>
            <a:chOff x="3581280" y="4114800"/>
            <a:chExt cx="1752480" cy="287280"/>
          </a:xfrm>
        </p:grpSpPr>
        <p:sp>
          <p:nvSpPr>
            <p:cNvPr id="1575" name="Straight Connector 277"/>
            <p:cNvSpPr/>
            <p:nvPr/>
          </p:nvSpPr>
          <p:spPr>
            <a:xfrm flipH="1" flipV="1">
              <a:off x="3581280" y="4114800"/>
              <a:ext cx="228600" cy="28728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6" name="Straight Connector 278"/>
            <p:cNvSpPr/>
            <p:nvPr/>
          </p:nvSpPr>
          <p:spPr>
            <a:xfrm flipH="1" flipV="1">
              <a:off x="3885840" y="4114800"/>
              <a:ext cx="228600" cy="28728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7" name="Straight Connector 279"/>
            <p:cNvSpPr/>
            <p:nvPr/>
          </p:nvSpPr>
          <p:spPr>
            <a:xfrm flipH="1" flipV="1">
              <a:off x="4190760" y="4114800"/>
              <a:ext cx="228600" cy="28728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8" name="Straight Connector 280"/>
            <p:cNvSpPr/>
            <p:nvPr/>
          </p:nvSpPr>
          <p:spPr>
            <a:xfrm flipH="1" flipV="1">
              <a:off x="4495680" y="4114800"/>
              <a:ext cx="228600" cy="28728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9" name="Straight Connector 281"/>
            <p:cNvSpPr/>
            <p:nvPr/>
          </p:nvSpPr>
          <p:spPr>
            <a:xfrm flipH="1" flipV="1">
              <a:off x="4800240" y="4114800"/>
              <a:ext cx="228600" cy="28728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0" name="Straight Connector 282"/>
            <p:cNvSpPr/>
            <p:nvPr/>
          </p:nvSpPr>
          <p:spPr>
            <a:xfrm flipH="1" flipV="1">
              <a:off x="5105160" y="4114800"/>
              <a:ext cx="228600" cy="28728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81" name="TextBox 251"/>
          <p:cNvSpPr/>
          <p:nvPr/>
        </p:nvSpPr>
        <p:spPr>
          <a:xfrm>
            <a:off x="3520800" y="5943600"/>
            <a:ext cx="2106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Our Proposal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1582" name="Group 336"/>
          <p:cNvGrpSpPr/>
          <p:nvPr/>
        </p:nvGrpSpPr>
        <p:grpSpPr>
          <a:xfrm>
            <a:off x="3657600" y="4419360"/>
            <a:ext cx="1828440" cy="777240"/>
            <a:chOff x="3657600" y="4419360"/>
            <a:chExt cx="1828440" cy="777240"/>
          </a:xfrm>
        </p:grpSpPr>
        <p:sp>
          <p:nvSpPr>
            <p:cNvPr id="1583" name="Straight Connector 252"/>
            <p:cNvSpPr/>
            <p:nvPr/>
          </p:nvSpPr>
          <p:spPr>
            <a:xfrm>
              <a:off x="3809880" y="441936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4" name="Oval 253"/>
            <p:cNvSpPr/>
            <p:nvPr/>
          </p:nvSpPr>
          <p:spPr>
            <a:xfrm>
              <a:off x="3657600" y="44784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85" name="Oval 254"/>
            <p:cNvSpPr/>
            <p:nvPr/>
          </p:nvSpPr>
          <p:spPr>
            <a:xfrm>
              <a:off x="3657600" y="47833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86" name="Straight Connector 255"/>
            <p:cNvSpPr/>
            <p:nvPr/>
          </p:nvSpPr>
          <p:spPr>
            <a:xfrm>
              <a:off x="4114800" y="441936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7" name="Oval 256"/>
            <p:cNvSpPr/>
            <p:nvPr/>
          </p:nvSpPr>
          <p:spPr>
            <a:xfrm>
              <a:off x="3962520" y="44784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88" name="Oval 257"/>
            <p:cNvSpPr/>
            <p:nvPr/>
          </p:nvSpPr>
          <p:spPr>
            <a:xfrm>
              <a:off x="3962520" y="47833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89" name="Straight Connector 258"/>
            <p:cNvSpPr/>
            <p:nvPr/>
          </p:nvSpPr>
          <p:spPr>
            <a:xfrm>
              <a:off x="4419360" y="441936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0" name="Oval 259"/>
            <p:cNvSpPr/>
            <p:nvPr/>
          </p:nvSpPr>
          <p:spPr>
            <a:xfrm>
              <a:off x="4267080" y="44784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91" name="Oval 260"/>
            <p:cNvSpPr/>
            <p:nvPr/>
          </p:nvSpPr>
          <p:spPr>
            <a:xfrm>
              <a:off x="4267080" y="47833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92" name="Straight Connector 261"/>
            <p:cNvSpPr/>
            <p:nvPr/>
          </p:nvSpPr>
          <p:spPr>
            <a:xfrm>
              <a:off x="4724280" y="441936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3" name="Oval 262"/>
            <p:cNvSpPr/>
            <p:nvPr/>
          </p:nvSpPr>
          <p:spPr>
            <a:xfrm>
              <a:off x="4572000" y="44784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94" name="Oval 263"/>
            <p:cNvSpPr/>
            <p:nvPr/>
          </p:nvSpPr>
          <p:spPr>
            <a:xfrm>
              <a:off x="4572000" y="47833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95" name="Straight Connector 264"/>
            <p:cNvSpPr/>
            <p:nvPr/>
          </p:nvSpPr>
          <p:spPr>
            <a:xfrm>
              <a:off x="5029200" y="441936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6" name="Oval 265"/>
            <p:cNvSpPr/>
            <p:nvPr/>
          </p:nvSpPr>
          <p:spPr>
            <a:xfrm>
              <a:off x="4876920" y="44784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97" name="Oval 266"/>
            <p:cNvSpPr/>
            <p:nvPr/>
          </p:nvSpPr>
          <p:spPr>
            <a:xfrm>
              <a:off x="4876920" y="47833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98" name="Straight Connector 267"/>
            <p:cNvSpPr/>
            <p:nvPr/>
          </p:nvSpPr>
          <p:spPr>
            <a:xfrm>
              <a:off x="5333760" y="441936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9" name="Oval 268"/>
            <p:cNvSpPr/>
            <p:nvPr/>
          </p:nvSpPr>
          <p:spPr>
            <a:xfrm>
              <a:off x="5181480" y="44784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00" name="Oval 269"/>
            <p:cNvSpPr/>
            <p:nvPr/>
          </p:nvSpPr>
          <p:spPr>
            <a:xfrm>
              <a:off x="5181480" y="47833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</p:grpSp>
      <p:grpSp>
        <p:nvGrpSpPr>
          <p:cNvPr id="1601" name="Group 337"/>
          <p:cNvGrpSpPr/>
          <p:nvPr/>
        </p:nvGrpSpPr>
        <p:grpSpPr>
          <a:xfrm>
            <a:off x="3657600" y="5164200"/>
            <a:ext cx="1828440" cy="761760"/>
            <a:chOff x="3657600" y="5164200"/>
            <a:chExt cx="1828440" cy="761760"/>
          </a:xfrm>
        </p:grpSpPr>
        <p:sp>
          <p:nvSpPr>
            <p:cNvPr id="1602" name="Oval 270"/>
            <p:cNvSpPr/>
            <p:nvPr/>
          </p:nvSpPr>
          <p:spPr>
            <a:xfrm>
              <a:off x="3657600" y="516420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3" name="Oval 271"/>
            <p:cNvSpPr/>
            <p:nvPr/>
          </p:nvSpPr>
          <p:spPr>
            <a:xfrm>
              <a:off x="3962520" y="516420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4" name="Oval 272"/>
            <p:cNvSpPr/>
            <p:nvPr/>
          </p:nvSpPr>
          <p:spPr>
            <a:xfrm>
              <a:off x="4267080" y="516420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5" name="Oval 273"/>
            <p:cNvSpPr/>
            <p:nvPr/>
          </p:nvSpPr>
          <p:spPr>
            <a:xfrm>
              <a:off x="4572000" y="516420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6" name="Oval 274"/>
            <p:cNvSpPr/>
            <p:nvPr/>
          </p:nvSpPr>
          <p:spPr>
            <a:xfrm>
              <a:off x="4876920" y="516420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7" name="Oval 275"/>
            <p:cNvSpPr/>
            <p:nvPr/>
          </p:nvSpPr>
          <p:spPr>
            <a:xfrm>
              <a:off x="5181480" y="516420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608" name="Group 335"/>
          <p:cNvGrpSpPr/>
          <p:nvPr/>
        </p:nvGrpSpPr>
        <p:grpSpPr>
          <a:xfrm>
            <a:off x="3657600" y="2673720"/>
            <a:ext cx="1828440" cy="1371600"/>
            <a:chOff x="3657600" y="2673720"/>
            <a:chExt cx="1828440" cy="1371600"/>
          </a:xfrm>
        </p:grpSpPr>
        <p:sp>
          <p:nvSpPr>
            <p:cNvPr id="1609" name="Straight Connector 283"/>
            <p:cNvSpPr/>
            <p:nvPr/>
          </p:nvSpPr>
          <p:spPr>
            <a:xfrm>
              <a:off x="3809880" y="267372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10" name="Oval 284"/>
            <p:cNvSpPr/>
            <p:nvPr/>
          </p:nvSpPr>
          <p:spPr>
            <a:xfrm>
              <a:off x="3657600" y="2780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11" name="Oval 285"/>
            <p:cNvSpPr/>
            <p:nvPr/>
          </p:nvSpPr>
          <p:spPr>
            <a:xfrm>
              <a:off x="3657600" y="3085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12" name="Oval 286"/>
            <p:cNvSpPr/>
            <p:nvPr/>
          </p:nvSpPr>
          <p:spPr>
            <a:xfrm>
              <a:off x="3657600" y="3390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13" name="Oval 287"/>
            <p:cNvSpPr/>
            <p:nvPr/>
          </p:nvSpPr>
          <p:spPr>
            <a:xfrm>
              <a:off x="3657600" y="3694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14" name="Straight Connector 290"/>
            <p:cNvSpPr/>
            <p:nvPr/>
          </p:nvSpPr>
          <p:spPr>
            <a:xfrm>
              <a:off x="4114800" y="267372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15" name="Oval 291"/>
            <p:cNvSpPr/>
            <p:nvPr/>
          </p:nvSpPr>
          <p:spPr>
            <a:xfrm>
              <a:off x="3962520" y="2780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16" name="Oval 292"/>
            <p:cNvSpPr/>
            <p:nvPr/>
          </p:nvSpPr>
          <p:spPr>
            <a:xfrm>
              <a:off x="3962520" y="3085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17" name="Oval 293"/>
            <p:cNvSpPr/>
            <p:nvPr/>
          </p:nvSpPr>
          <p:spPr>
            <a:xfrm>
              <a:off x="3962520" y="3390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18" name="Oval 294"/>
            <p:cNvSpPr/>
            <p:nvPr/>
          </p:nvSpPr>
          <p:spPr>
            <a:xfrm>
              <a:off x="3962520" y="3694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19" name="Straight Connector 297"/>
            <p:cNvSpPr/>
            <p:nvPr/>
          </p:nvSpPr>
          <p:spPr>
            <a:xfrm>
              <a:off x="4419360" y="267372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0" name="Oval 298"/>
            <p:cNvSpPr/>
            <p:nvPr/>
          </p:nvSpPr>
          <p:spPr>
            <a:xfrm>
              <a:off x="4267080" y="2780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21" name="Oval 299"/>
            <p:cNvSpPr/>
            <p:nvPr/>
          </p:nvSpPr>
          <p:spPr>
            <a:xfrm>
              <a:off x="4267080" y="3085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22" name="Oval 300"/>
            <p:cNvSpPr/>
            <p:nvPr/>
          </p:nvSpPr>
          <p:spPr>
            <a:xfrm>
              <a:off x="4267080" y="3390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23" name="Oval 301"/>
            <p:cNvSpPr/>
            <p:nvPr/>
          </p:nvSpPr>
          <p:spPr>
            <a:xfrm>
              <a:off x="4267080" y="3694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24" name="Straight Connector 304"/>
            <p:cNvSpPr/>
            <p:nvPr/>
          </p:nvSpPr>
          <p:spPr>
            <a:xfrm>
              <a:off x="4724280" y="267372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5" name="Oval 305"/>
            <p:cNvSpPr/>
            <p:nvPr/>
          </p:nvSpPr>
          <p:spPr>
            <a:xfrm>
              <a:off x="4572000" y="2780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26" name="Oval 306"/>
            <p:cNvSpPr/>
            <p:nvPr/>
          </p:nvSpPr>
          <p:spPr>
            <a:xfrm>
              <a:off x="4572000" y="3085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27" name="Oval 307"/>
            <p:cNvSpPr/>
            <p:nvPr/>
          </p:nvSpPr>
          <p:spPr>
            <a:xfrm>
              <a:off x="4572000" y="3390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28" name="Oval 308"/>
            <p:cNvSpPr/>
            <p:nvPr/>
          </p:nvSpPr>
          <p:spPr>
            <a:xfrm>
              <a:off x="4572000" y="3694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29" name="Straight Connector 311"/>
            <p:cNvSpPr/>
            <p:nvPr/>
          </p:nvSpPr>
          <p:spPr>
            <a:xfrm>
              <a:off x="5029200" y="267372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30" name="Oval 312"/>
            <p:cNvSpPr/>
            <p:nvPr/>
          </p:nvSpPr>
          <p:spPr>
            <a:xfrm>
              <a:off x="4876920" y="2780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31" name="Oval 313"/>
            <p:cNvSpPr/>
            <p:nvPr/>
          </p:nvSpPr>
          <p:spPr>
            <a:xfrm>
              <a:off x="4876920" y="3085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32" name="Oval 314"/>
            <p:cNvSpPr/>
            <p:nvPr/>
          </p:nvSpPr>
          <p:spPr>
            <a:xfrm>
              <a:off x="4876920" y="3390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33" name="Oval 315"/>
            <p:cNvSpPr/>
            <p:nvPr/>
          </p:nvSpPr>
          <p:spPr>
            <a:xfrm>
              <a:off x="4876920" y="3694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34" name="Straight Connector 318"/>
            <p:cNvSpPr/>
            <p:nvPr/>
          </p:nvSpPr>
          <p:spPr>
            <a:xfrm>
              <a:off x="5333760" y="267372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35" name="Oval 319"/>
            <p:cNvSpPr/>
            <p:nvPr/>
          </p:nvSpPr>
          <p:spPr>
            <a:xfrm>
              <a:off x="5181480" y="27802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36" name="Oval 320"/>
            <p:cNvSpPr/>
            <p:nvPr/>
          </p:nvSpPr>
          <p:spPr>
            <a:xfrm>
              <a:off x="5181480" y="30852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37" name="Oval 321"/>
            <p:cNvSpPr/>
            <p:nvPr/>
          </p:nvSpPr>
          <p:spPr>
            <a:xfrm>
              <a:off x="5181480" y="33901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38" name="Oval 322"/>
            <p:cNvSpPr/>
            <p:nvPr/>
          </p:nvSpPr>
          <p:spPr>
            <a:xfrm>
              <a:off x="5181480" y="36946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</p:grpSp>
      <p:grpSp>
        <p:nvGrpSpPr>
          <p:cNvPr id="1639" name="Group 333"/>
          <p:cNvGrpSpPr/>
          <p:nvPr/>
        </p:nvGrpSpPr>
        <p:grpSpPr>
          <a:xfrm>
            <a:off x="3810240" y="4114800"/>
            <a:ext cx="1524240" cy="305280"/>
            <a:chOff x="3810240" y="4114800"/>
            <a:chExt cx="1524240" cy="305280"/>
          </a:xfrm>
        </p:grpSpPr>
        <p:sp>
          <p:nvSpPr>
            <p:cNvPr id="1640" name="Straight Arrow Connector 326"/>
            <p:cNvSpPr/>
            <p:nvPr/>
          </p:nvSpPr>
          <p:spPr>
            <a:xfrm flipH="1" flipV="1" rot="5400000">
              <a:off x="5181120" y="426708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1" name="Straight Arrow Connector 327"/>
            <p:cNvSpPr/>
            <p:nvPr/>
          </p:nvSpPr>
          <p:spPr>
            <a:xfrm flipH="1" flipV="1" rot="5400000">
              <a:off x="3657960" y="426636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2" name="Straight Arrow Connector 328"/>
            <p:cNvSpPr/>
            <p:nvPr/>
          </p:nvSpPr>
          <p:spPr>
            <a:xfrm flipH="1" flipV="1" rot="5400000">
              <a:off x="3961080" y="426636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3" name="Straight Arrow Connector 329"/>
            <p:cNvSpPr/>
            <p:nvPr/>
          </p:nvSpPr>
          <p:spPr>
            <a:xfrm flipH="1" flipV="1" rot="5400000">
              <a:off x="4266000" y="426636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4" name="Straight Arrow Connector 330"/>
            <p:cNvSpPr/>
            <p:nvPr/>
          </p:nvSpPr>
          <p:spPr>
            <a:xfrm flipH="1" flipV="1" rot="5400000">
              <a:off x="4570560" y="426636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5" name="Straight Arrow Connector 331"/>
            <p:cNvSpPr/>
            <p:nvPr/>
          </p:nvSpPr>
          <p:spPr>
            <a:xfrm flipH="1" flipV="1" rot="5400000">
              <a:off x="4875480" y="426636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46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CF594559-99DC-45FD-92B1-43980D79B64C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grpSp>
        <p:nvGrpSpPr>
          <p:cNvPr id="1647" name="Group 303"/>
          <p:cNvGrpSpPr/>
          <p:nvPr/>
        </p:nvGrpSpPr>
        <p:grpSpPr>
          <a:xfrm>
            <a:off x="3766680" y="4045320"/>
            <a:ext cx="1606320" cy="389160"/>
            <a:chOff x="3766680" y="4045320"/>
            <a:chExt cx="1606320" cy="389160"/>
          </a:xfrm>
        </p:grpSpPr>
        <p:sp>
          <p:nvSpPr>
            <p:cNvPr id="1648" name="Oval 197"/>
            <p:cNvSpPr/>
            <p:nvPr/>
          </p:nvSpPr>
          <p:spPr>
            <a:xfrm>
              <a:off x="3766680" y="435744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9" name="Oval 198"/>
            <p:cNvSpPr/>
            <p:nvPr/>
          </p:nvSpPr>
          <p:spPr>
            <a:xfrm>
              <a:off x="3772440" y="405072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0" name="Oval 199"/>
            <p:cNvSpPr/>
            <p:nvPr/>
          </p:nvSpPr>
          <p:spPr>
            <a:xfrm>
              <a:off x="4078800" y="435204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1" name="Oval 200"/>
            <p:cNvSpPr/>
            <p:nvPr/>
          </p:nvSpPr>
          <p:spPr>
            <a:xfrm>
              <a:off x="4084560" y="404532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2" name="Oval 201"/>
            <p:cNvSpPr/>
            <p:nvPr/>
          </p:nvSpPr>
          <p:spPr>
            <a:xfrm>
              <a:off x="4378320" y="435852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3" name="Oval 202"/>
            <p:cNvSpPr/>
            <p:nvPr/>
          </p:nvSpPr>
          <p:spPr>
            <a:xfrm>
              <a:off x="4383720" y="405216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4" name="Oval 276"/>
            <p:cNvSpPr/>
            <p:nvPr/>
          </p:nvSpPr>
          <p:spPr>
            <a:xfrm>
              <a:off x="4688640" y="435852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5" name="Oval 288"/>
            <p:cNvSpPr/>
            <p:nvPr/>
          </p:nvSpPr>
          <p:spPr>
            <a:xfrm>
              <a:off x="4694040" y="405216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6" name="Oval 289"/>
            <p:cNvSpPr/>
            <p:nvPr/>
          </p:nvSpPr>
          <p:spPr>
            <a:xfrm>
              <a:off x="4986720" y="435852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7" name="Oval 295"/>
            <p:cNvSpPr/>
            <p:nvPr/>
          </p:nvSpPr>
          <p:spPr>
            <a:xfrm>
              <a:off x="4992120" y="405216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8" name="Oval 296"/>
            <p:cNvSpPr/>
            <p:nvPr/>
          </p:nvSpPr>
          <p:spPr>
            <a:xfrm>
              <a:off x="5291280" y="435852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9" name="Oval 302"/>
            <p:cNvSpPr/>
            <p:nvPr/>
          </p:nvSpPr>
          <p:spPr>
            <a:xfrm>
              <a:off x="5297040" y="405216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60" name="Rectangle 303"/>
          <p:cNvSpPr/>
          <p:nvPr/>
        </p:nvSpPr>
        <p:spPr>
          <a:xfrm>
            <a:off x="838080" y="2743200"/>
            <a:ext cx="1904760" cy="304560"/>
          </a:xfrm>
          <a:prstGeom prst="rect">
            <a:avLst/>
          </a:prstGeom>
          <a:solidFill>
            <a:srgbClr val="969696"/>
          </a:solidFill>
          <a:ln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1" name="TextBox 309"/>
          <p:cNvSpPr/>
          <p:nvPr/>
        </p:nvSpPr>
        <p:spPr>
          <a:xfrm>
            <a:off x="2372400" y="1905120"/>
            <a:ext cx="21592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Low area cost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62" name="Shape 316"/>
          <p:cNvSpPr/>
          <p:nvPr/>
        </p:nvSpPr>
        <p:spPr>
          <a:xfrm flipV="1" rot="10800000">
            <a:off x="1791000" y="2166120"/>
            <a:ext cx="571320" cy="576360"/>
          </a:xfrm>
          <a:prstGeom prst="curvedConnector2">
            <a:avLst/>
          </a:prstGeom>
          <a:noFill/>
          <a:ln w="28575">
            <a:solidFill>
              <a:srgbClr val="000000">
                <a:lumMod val="90000"/>
                <a:lumOff val="1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9" dur="indefinite" restart="never" nodeType="tmRoot">
          <p:childTnLst>
            <p:seq>
              <p:cTn id="270" dur="indefinite" nodeType="mainSeq">
                <p:childTnLst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5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8" dur="5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82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6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9"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2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7" dur="5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0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5" dur="5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8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1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15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9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nodeType="click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indefinite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4" dur="indefinite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Tiered-Latency DRAM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64" name="Group 3"/>
          <p:cNvGrpSpPr/>
          <p:nvPr/>
        </p:nvGrpSpPr>
        <p:grpSpPr>
          <a:xfrm>
            <a:off x="2971800" y="3047760"/>
            <a:ext cx="1752480" cy="287640"/>
            <a:chOff x="2971800" y="3047760"/>
            <a:chExt cx="1752480" cy="287640"/>
          </a:xfrm>
        </p:grpSpPr>
        <p:sp>
          <p:nvSpPr>
            <p:cNvPr id="1665" name="Straight Connector 4"/>
            <p:cNvSpPr/>
            <p:nvPr/>
          </p:nvSpPr>
          <p:spPr>
            <a:xfrm flipH="1" flipV="1">
              <a:off x="2971800" y="3047760"/>
              <a:ext cx="228600" cy="28764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6" name="Straight Connector 5"/>
            <p:cNvSpPr/>
            <p:nvPr/>
          </p:nvSpPr>
          <p:spPr>
            <a:xfrm flipH="1" flipV="1">
              <a:off x="3276360" y="3047760"/>
              <a:ext cx="228600" cy="28764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7" name="Straight Connector 6"/>
            <p:cNvSpPr/>
            <p:nvPr/>
          </p:nvSpPr>
          <p:spPr>
            <a:xfrm flipH="1" flipV="1">
              <a:off x="3581280" y="3047760"/>
              <a:ext cx="228600" cy="28764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8" name="Straight Connector 7"/>
            <p:cNvSpPr/>
            <p:nvPr/>
          </p:nvSpPr>
          <p:spPr>
            <a:xfrm flipH="1" flipV="1">
              <a:off x="3885840" y="3047760"/>
              <a:ext cx="228600" cy="28764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9" name="Straight Connector 8"/>
            <p:cNvSpPr/>
            <p:nvPr/>
          </p:nvSpPr>
          <p:spPr>
            <a:xfrm flipH="1" flipV="1">
              <a:off x="4190760" y="3047760"/>
              <a:ext cx="228600" cy="28764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0" name="Straight Connector 9"/>
            <p:cNvSpPr/>
            <p:nvPr/>
          </p:nvSpPr>
          <p:spPr>
            <a:xfrm flipH="1" flipV="1">
              <a:off x="4495680" y="3047760"/>
              <a:ext cx="228600" cy="287640"/>
            </a:xfrm>
            <a:prstGeom prst="line">
              <a:avLst/>
            </a:prstGeom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671" name="Group 10"/>
          <p:cNvGrpSpPr/>
          <p:nvPr/>
        </p:nvGrpSpPr>
        <p:grpSpPr>
          <a:xfrm>
            <a:off x="3048120" y="3352680"/>
            <a:ext cx="1828440" cy="777240"/>
            <a:chOff x="3048120" y="3352680"/>
            <a:chExt cx="1828440" cy="777240"/>
          </a:xfrm>
        </p:grpSpPr>
        <p:sp>
          <p:nvSpPr>
            <p:cNvPr id="1672" name="Straight Connector 11"/>
            <p:cNvSpPr/>
            <p:nvPr/>
          </p:nvSpPr>
          <p:spPr>
            <a:xfrm>
              <a:off x="3200400" y="335268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3" name="Oval 12"/>
            <p:cNvSpPr/>
            <p:nvPr/>
          </p:nvSpPr>
          <p:spPr>
            <a:xfrm>
              <a:off x="3048120" y="3411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74" name="Oval 13"/>
            <p:cNvSpPr/>
            <p:nvPr/>
          </p:nvSpPr>
          <p:spPr>
            <a:xfrm>
              <a:off x="3048120" y="371664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75" name="Straight Connector 14"/>
            <p:cNvSpPr/>
            <p:nvPr/>
          </p:nvSpPr>
          <p:spPr>
            <a:xfrm>
              <a:off x="3504960" y="335268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6" name="Oval 15"/>
            <p:cNvSpPr/>
            <p:nvPr/>
          </p:nvSpPr>
          <p:spPr>
            <a:xfrm>
              <a:off x="3352680" y="3411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77" name="Oval 16"/>
            <p:cNvSpPr/>
            <p:nvPr/>
          </p:nvSpPr>
          <p:spPr>
            <a:xfrm>
              <a:off x="3352680" y="371664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78" name="Straight Connector 17"/>
            <p:cNvSpPr/>
            <p:nvPr/>
          </p:nvSpPr>
          <p:spPr>
            <a:xfrm>
              <a:off x="3809880" y="335268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9" name="Oval 18"/>
            <p:cNvSpPr/>
            <p:nvPr/>
          </p:nvSpPr>
          <p:spPr>
            <a:xfrm>
              <a:off x="3657600" y="3411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80" name="Oval 19"/>
            <p:cNvSpPr/>
            <p:nvPr/>
          </p:nvSpPr>
          <p:spPr>
            <a:xfrm>
              <a:off x="3657600" y="371664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81" name="Straight Connector 20"/>
            <p:cNvSpPr/>
            <p:nvPr/>
          </p:nvSpPr>
          <p:spPr>
            <a:xfrm>
              <a:off x="4114800" y="335268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2" name="Oval 21"/>
            <p:cNvSpPr/>
            <p:nvPr/>
          </p:nvSpPr>
          <p:spPr>
            <a:xfrm>
              <a:off x="3962520" y="3411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83" name="Oval 22"/>
            <p:cNvSpPr/>
            <p:nvPr/>
          </p:nvSpPr>
          <p:spPr>
            <a:xfrm>
              <a:off x="3962520" y="371664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84" name="Straight Connector 23"/>
            <p:cNvSpPr/>
            <p:nvPr/>
          </p:nvSpPr>
          <p:spPr>
            <a:xfrm>
              <a:off x="4419360" y="335268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5" name="Oval 24"/>
            <p:cNvSpPr/>
            <p:nvPr/>
          </p:nvSpPr>
          <p:spPr>
            <a:xfrm>
              <a:off x="4267080" y="3411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86" name="Oval 25"/>
            <p:cNvSpPr/>
            <p:nvPr/>
          </p:nvSpPr>
          <p:spPr>
            <a:xfrm>
              <a:off x="4267080" y="371664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87" name="Straight Connector 26"/>
            <p:cNvSpPr/>
            <p:nvPr/>
          </p:nvSpPr>
          <p:spPr>
            <a:xfrm>
              <a:off x="4724280" y="3352680"/>
              <a:ext cx="360" cy="777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8" name="Oval 27"/>
            <p:cNvSpPr/>
            <p:nvPr/>
          </p:nvSpPr>
          <p:spPr>
            <a:xfrm>
              <a:off x="4572000" y="34117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89" name="Oval 28"/>
            <p:cNvSpPr/>
            <p:nvPr/>
          </p:nvSpPr>
          <p:spPr>
            <a:xfrm>
              <a:off x="4572000" y="371664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</p:grpSp>
      <p:grpSp>
        <p:nvGrpSpPr>
          <p:cNvPr id="1690" name="Group 29"/>
          <p:cNvGrpSpPr/>
          <p:nvPr/>
        </p:nvGrpSpPr>
        <p:grpSpPr>
          <a:xfrm>
            <a:off x="3048120" y="4097520"/>
            <a:ext cx="1828440" cy="761760"/>
            <a:chOff x="3048120" y="4097520"/>
            <a:chExt cx="1828440" cy="761760"/>
          </a:xfrm>
        </p:grpSpPr>
        <p:sp>
          <p:nvSpPr>
            <p:cNvPr id="1691" name="Oval 30"/>
            <p:cNvSpPr/>
            <p:nvPr/>
          </p:nvSpPr>
          <p:spPr>
            <a:xfrm>
              <a:off x="3048120" y="409752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2" name="Oval 31"/>
            <p:cNvSpPr/>
            <p:nvPr/>
          </p:nvSpPr>
          <p:spPr>
            <a:xfrm>
              <a:off x="3352680" y="409752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3" name="Oval 32"/>
            <p:cNvSpPr/>
            <p:nvPr/>
          </p:nvSpPr>
          <p:spPr>
            <a:xfrm>
              <a:off x="3657600" y="409752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4" name="Oval 33"/>
            <p:cNvSpPr/>
            <p:nvPr/>
          </p:nvSpPr>
          <p:spPr>
            <a:xfrm>
              <a:off x="3962520" y="409752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5" name="Oval 34"/>
            <p:cNvSpPr/>
            <p:nvPr/>
          </p:nvSpPr>
          <p:spPr>
            <a:xfrm>
              <a:off x="4267080" y="409752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6" name="Oval 35"/>
            <p:cNvSpPr/>
            <p:nvPr/>
          </p:nvSpPr>
          <p:spPr>
            <a:xfrm>
              <a:off x="4572000" y="4097520"/>
              <a:ext cx="304560" cy="76176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697" name="Group 36"/>
          <p:cNvGrpSpPr/>
          <p:nvPr/>
        </p:nvGrpSpPr>
        <p:grpSpPr>
          <a:xfrm>
            <a:off x="3048120" y="1649160"/>
            <a:ext cx="1828440" cy="1371600"/>
            <a:chOff x="3048120" y="1649160"/>
            <a:chExt cx="1828440" cy="1371600"/>
          </a:xfrm>
        </p:grpSpPr>
        <p:sp>
          <p:nvSpPr>
            <p:cNvPr id="1698" name="Straight Connector 37"/>
            <p:cNvSpPr/>
            <p:nvPr/>
          </p:nvSpPr>
          <p:spPr>
            <a:xfrm>
              <a:off x="3200400" y="164916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9" name="Oval 38"/>
            <p:cNvSpPr/>
            <p:nvPr/>
          </p:nvSpPr>
          <p:spPr>
            <a:xfrm>
              <a:off x="3048120" y="17560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00" name="Oval 39"/>
            <p:cNvSpPr/>
            <p:nvPr/>
          </p:nvSpPr>
          <p:spPr>
            <a:xfrm>
              <a:off x="3048120" y="20610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01" name="Oval 40"/>
            <p:cNvSpPr/>
            <p:nvPr/>
          </p:nvSpPr>
          <p:spPr>
            <a:xfrm>
              <a:off x="3048120" y="23659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02" name="Oval 41"/>
            <p:cNvSpPr/>
            <p:nvPr/>
          </p:nvSpPr>
          <p:spPr>
            <a:xfrm>
              <a:off x="3048120" y="26704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03" name="Straight Connector 42"/>
            <p:cNvSpPr/>
            <p:nvPr/>
          </p:nvSpPr>
          <p:spPr>
            <a:xfrm>
              <a:off x="3504960" y="164916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4" name="Oval 43"/>
            <p:cNvSpPr/>
            <p:nvPr/>
          </p:nvSpPr>
          <p:spPr>
            <a:xfrm>
              <a:off x="3352680" y="17560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05" name="Oval 44"/>
            <p:cNvSpPr/>
            <p:nvPr/>
          </p:nvSpPr>
          <p:spPr>
            <a:xfrm>
              <a:off x="3352680" y="20610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06" name="Oval 45"/>
            <p:cNvSpPr/>
            <p:nvPr/>
          </p:nvSpPr>
          <p:spPr>
            <a:xfrm>
              <a:off x="3352680" y="23659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07" name="Oval 46"/>
            <p:cNvSpPr/>
            <p:nvPr/>
          </p:nvSpPr>
          <p:spPr>
            <a:xfrm>
              <a:off x="3352680" y="26704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08" name="Straight Connector 47"/>
            <p:cNvSpPr/>
            <p:nvPr/>
          </p:nvSpPr>
          <p:spPr>
            <a:xfrm>
              <a:off x="3809880" y="164916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9" name="Oval 48"/>
            <p:cNvSpPr/>
            <p:nvPr/>
          </p:nvSpPr>
          <p:spPr>
            <a:xfrm>
              <a:off x="3657600" y="17560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10" name="Oval 49"/>
            <p:cNvSpPr/>
            <p:nvPr/>
          </p:nvSpPr>
          <p:spPr>
            <a:xfrm>
              <a:off x="3657600" y="20610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11" name="Oval 50"/>
            <p:cNvSpPr/>
            <p:nvPr/>
          </p:nvSpPr>
          <p:spPr>
            <a:xfrm>
              <a:off x="3657600" y="23659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12" name="Oval 51"/>
            <p:cNvSpPr/>
            <p:nvPr/>
          </p:nvSpPr>
          <p:spPr>
            <a:xfrm>
              <a:off x="3657600" y="26704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13" name="Straight Connector 52"/>
            <p:cNvSpPr/>
            <p:nvPr/>
          </p:nvSpPr>
          <p:spPr>
            <a:xfrm>
              <a:off x="4114800" y="164916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4" name="Oval 53"/>
            <p:cNvSpPr/>
            <p:nvPr/>
          </p:nvSpPr>
          <p:spPr>
            <a:xfrm>
              <a:off x="3962520" y="17560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15" name="Oval 54"/>
            <p:cNvSpPr/>
            <p:nvPr/>
          </p:nvSpPr>
          <p:spPr>
            <a:xfrm>
              <a:off x="3962520" y="20610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16" name="Oval 55"/>
            <p:cNvSpPr/>
            <p:nvPr/>
          </p:nvSpPr>
          <p:spPr>
            <a:xfrm>
              <a:off x="3962520" y="23659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17" name="Oval 56"/>
            <p:cNvSpPr/>
            <p:nvPr/>
          </p:nvSpPr>
          <p:spPr>
            <a:xfrm>
              <a:off x="3962520" y="26704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18" name="Straight Connector 57"/>
            <p:cNvSpPr/>
            <p:nvPr/>
          </p:nvSpPr>
          <p:spPr>
            <a:xfrm>
              <a:off x="4419360" y="164916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9" name="Oval 58"/>
            <p:cNvSpPr/>
            <p:nvPr/>
          </p:nvSpPr>
          <p:spPr>
            <a:xfrm>
              <a:off x="4267080" y="17560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20" name="Oval 59"/>
            <p:cNvSpPr/>
            <p:nvPr/>
          </p:nvSpPr>
          <p:spPr>
            <a:xfrm>
              <a:off x="4267080" y="20610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21" name="Oval 60"/>
            <p:cNvSpPr/>
            <p:nvPr/>
          </p:nvSpPr>
          <p:spPr>
            <a:xfrm>
              <a:off x="4267080" y="23659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22" name="Oval 61"/>
            <p:cNvSpPr/>
            <p:nvPr/>
          </p:nvSpPr>
          <p:spPr>
            <a:xfrm>
              <a:off x="4267080" y="26704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23" name="Straight Connector 62"/>
            <p:cNvSpPr/>
            <p:nvPr/>
          </p:nvSpPr>
          <p:spPr>
            <a:xfrm>
              <a:off x="4724280" y="1649160"/>
              <a:ext cx="360" cy="137160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4" name="Oval 63"/>
            <p:cNvSpPr/>
            <p:nvPr/>
          </p:nvSpPr>
          <p:spPr>
            <a:xfrm>
              <a:off x="4572000" y="17560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25" name="Oval 64"/>
            <p:cNvSpPr/>
            <p:nvPr/>
          </p:nvSpPr>
          <p:spPr>
            <a:xfrm>
              <a:off x="4572000" y="206100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26" name="Oval 65"/>
            <p:cNvSpPr/>
            <p:nvPr/>
          </p:nvSpPr>
          <p:spPr>
            <a:xfrm>
              <a:off x="4572000" y="236592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27" name="Oval 66"/>
            <p:cNvSpPr/>
            <p:nvPr/>
          </p:nvSpPr>
          <p:spPr>
            <a:xfrm>
              <a:off x="4572000" y="2670480"/>
              <a:ext cx="304560" cy="304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</p:grpSp>
      <p:grpSp>
        <p:nvGrpSpPr>
          <p:cNvPr id="1728" name="Group 67"/>
          <p:cNvGrpSpPr/>
          <p:nvPr/>
        </p:nvGrpSpPr>
        <p:grpSpPr>
          <a:xfrm>
            <a:off x="3200400" y="3048120"/>
            <a:ext cx="1524600" cy="305280"/>
            <a:chOff x="3200400" y="3048120"/>
            <a:chExt cx="1524600" cy="305280"/>
          </a:xfrm>
        </p:grpSpPr>
        <p:sp>
          <p:nvSpPr>
            <p:cNvPr id="1729" name="Straight Arrow Connector 68"/>
            <p:cNvSpPr/>
            <p:nvPr/>
          </p:nvSpPr>
          <p:spPr>
            <a:xfrm flipH="1" flipV="1" rot="5400000">
              <a:off x="4571640" y="320040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0" name="Straight Arrow Connector 69"/>
            <p:cNvSpPr/>
            <p:nvPr/>
          </p:nvSpPr>
          <p:spPr>
            <a:xfrm flipH="1" flipV="1" rot="5400000">
              <a:off x="3048120" y="319968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1" name="Straight Arrow Connector 70"/>
            <p:cNvSpPr/>
            <p:nvPr/>
          </p:nvSpPr>
          <p:spPr>
            <a:xfrm flipH="1" flipV="1" rot="5400000">
              <a:off x="3351600" y="319968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2" name="Straight Arrow Connector 71"/>
            <p:cNvSpPr/>
            <p:nvPr/>
          </p:nvSpPr>
          <p:spPr>
            <a:xfrm flipH="1" flipV="1" rot="5400000">
              <a:off x="3656160" y="319968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3" name="Straight Arrow Connector 72"/>
            <p:cNvSpPr/>
            <p:nvPr/>
          </p:nvSpPr>
          <p:spPr>
            <a:xfrm flipH="1" flipV="1" rot="5400000">
              <a:off x="3961080" y="319968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4" name="Straight Arrow Connector 73"/>
            <p:cNvSpPr/>
            <p:nvPr/>
          </p:nvSpPr>
          <p:spPr>
            <a:xfrm flipH="1" flipV="1" rot="5400000">
              <a:off x="4266000" y="3199680"/>
              <a:ext cx="30456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4f81bd"/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35" name="TextBox 74"/>
          <p:cNvSpPr/>
          <p:nvPr/>
        </p:nvSpPr>
        <p:spPr>
          <a:xfrm>
            <a:off x="499680" y="3429000"/>
            <a:ext cx="22309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Near Segment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36" name="TextBox 75"/>
          <p:cNvSpPr/>
          <p:nvPr/>
        </p:nvSpPr>
        <p:spPr>
          <a:xfrm>
            <a:off x="543960" y="2133720"/>
            <a:ext cx="19792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Far Segment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37" name="TextBox 76"/>
          <p:cNvSpPr/>
          <p:nvPr/>
        </p:nvSpPr>
        <p:spPr>
          <a:xfrm>
            <a:off x="5118480" y="3359880"/>
            <a:ext cx="29898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+ Lower access latency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+ Lower energy/access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38" name="TextBox 77"/>
          <p:cNvSpPr/>
          <p:nvPr/>
        </p:nvSpPr>
        <p:spPr>
          <a:xfrm>
            <a:off x="5148000" y="1988280"/>
            <a:ext cx="29912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- Higher access latency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- Higher energy/access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39" name="Rectangle 78"/>
          <p:cNvSpPr/>
          <p:nvPr/>
        </p:nvSpPr>
        <p:spPr>
          <a:xfrm>
            <a:off x="533520" y="5486400"/>
            <a:ext cx="8000640" cy="761760"/>
          </a:xfrm>
          <a:prstGeom prst="rect">
            <a:avLst/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Map frequently accessed data to near segment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40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B01A177D-AFAA-483D-80A3-1648DF1FA9EE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grpSp>
        <p:nvGrpSpPr>
          <p:cNvPr id="1741" name="Group 303"/>
          <p:cNvGrpSpPr/>
          <p:nvPr/>
        </p:nvGrpSpPr>
        <p:grpSpPr>
          <a:xfrm>
            <a:off x="3164400" y="2999160"/>
            <a:ext cx="1606320" cy="389160"/>
            <a:chOff x="3164400" y="2999160"/>
            <a:chExt cx="1606320" cy="389160"/>
          </a:xfrm>
        </p:grpSpPr>
        <p:sp>
          <p:nvSpPr>
            <p:cNvPr id="1742" name="Oval 81"/>
            <p:cNvSpPr/>
            <p:nvPr/>
          </p:nvSpPr>
          <p:spPr>
            <a:xfrm>
              <a:off x="3164400" y="331128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3" name="Oval 82"/>
            <p:cNvSpPr/>
            <p:nvPr/>
          </p:nvSpPr>
          <p:spPr>
            <a:xfrm>
              <a:off x="3170160" y="300456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4" name="Oval 83"/>
            <p:cNvSpPr/>
            <p:nvPr/>
          </p:nvSpPr>
          <p:spPr>
            <a:xfrm>
              <a:off x="3476520" y="330588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5" name="Oval 84"/>
            <p:cNvSpPr/>
            <p:nvPr/>
          </p:nvSpPr>
          <p:spPr>
            <a:xfrm>
              <a:off x="3482280" y="299916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6" name="Oval 85"/>
            <p:cNvSpPr/>
            <p:nvPr/>
          </p:nvSpPr>
          <p:spPr>
            <a:xfrm>
              <a:off x="3776040" y="331236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7" name="Oval 86"/>
            <p:cNvSpPr/>
            <p:nvPr/>
          </p:nvSpPr>
          <p:spPr>
            <a:xfrm>
              <a:off x="3781440" y="300564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8" name="Oval 87"/>
            <p:cNvSpPr/>
            <p:nvPr/>
          </p:nvSpPr>
          <p:spPr>
            <a:xfrm>
              <a:off x="4086360" y="331236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9" name="Oval 88"/>
            <p:cNvSpPr/>
            <p:nvPr/>
          </p:nvSpPr>
          <p:spPr>
            <a:xfrm>
              <a:off x="4091760" y="300564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0" name="Oval 89"/>
            <p:cNvSpPr/>
            <p:nvPr/>
          </p:nvSpPr>
          <p:spPr>
            <a:xfrm>
              <a:off x="4384440" y="331236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1" name="Oval 90"/>
            <p:cNvSpPr/>
            <p:nvPr/>
          </p:nvSpPr>
          <p:spPr>
            <a:xfrm>
              <a:off x="4389840" y="300564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2" name="Oval 91"/>
            <p:cNvSpPr/>
            <p:nvPr/>
          </p:nvSpPr>
          <p:spPr>
            <a:xfrm>
              <a:off x="4689000" y="331236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3" name="Oval 92"/>
            <p:cNvSpPr/>
            <p:nvPr/>
          </p:nvSpPr>
          <p:spPr>
            <a:xfrm>
              <a:off x="4694760" y="3005640"/>
              <a:ext cx="75960" cy="759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5" dur="indefinite" restart="never" nodeType="tmRoot">
          <p:childTnLst>
            <p:seq>
              <p:cTn id="326" dur="indefinite" nodeType="mainSeq">
                <p:childTnLst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1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6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38" dur="500"/>
                                        <p:tgtEl>
                                          <p:spTgt spid="1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indefinite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2" dur="indefinite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7" dur="5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2" dur="5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Results Summary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5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DD449FBC-6B5B-4D84-8E39-828EEB7B83A6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graphicFrame>
        <p:nvGraphicFramePr>
          <p:cNvPr id="1756" name="Chart 6"/>
          <p:cNvGraphicFramePr/>
          <p:nvPr/>
        </p:nvGraphicFramePr>
        <p:xfrm>
          <a:off x="457200" y="2286000"/>
          <a:ext cx="3885840" cy="411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757" name="Chart 7"/>
          <p:cNvGraphicFramePr/>
          <p:nvPr/>
        </p:nvGraphicFramePr>
        <p:xfrm>
          <a:off x="4572000" y="2286000"/>
          <a:ext cx="4114440" cy="411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58" name="Oval 8"/>
          <p:cNvSpPr/>
          <p:nvPr/>
        </p:nvSpPr>
        <p:spPr>
          <a:xfrm>
            <a:off x="2514600" y="2590920"/>
            <a:ext cx="1294920" cy="60912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9" name="TextBox 9"/>
          <p:cNvSpPr/>
          <p:nvPr/>
        </p:nvSpPr>
        <p:spPr>
          <a:xfrm>
            <a:off x="2824920" y="2057400"/>
            <a:ext cx="795240" cy="516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12%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60" name="Oval 10"/>
          <p:cNvSpPr/>
          <p:nvPr/>
        </p:nvSpPr>
        <p:spPr>
          <a:xfrm>
            <a:off x="6781680" y="2895480"/>
            <a:ext cx="1294920" cy="114264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1" name="TextBox 11"/>
          <p:cNvSpPr/>
          <p:nvPr/>
        </p:nvSpPr>
        <p:spPr>
          <a:xfrm>
            <a:off x="7015680" y="2296080"/>
            <a:ext cx="795240" cy="516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23%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62" name="Rectangle 12"/>
          <p:cNvSpPr/>
          <p:nvPr/>
        </p:nvSpPr>
        <p:spPr>
          <a:xfrm>
            <a:off x="1143000" y="1491120"/>
            <a:ext cx="304560" cy="304560"/>
          </a:xfrm>
          <a:prstGeom prst="rect">
            <a:avLst/>
          </a:prstGeom>
          <a:solidFill>
            <a:srgbClr val="4f81bd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3" name="TextBox 13"/>
          <p:cNvSpPr/>
          <p:nvPr/>
        </p:nvSpPr>
        <p:spPr>
          <a:xfrm>
            <a:off x="1465920" y="1381680"/>
            <a:ext cx="28587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Commodity DRAM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64" name="Rectangle 14"/>
          <p:cNvSpPr/>
          <p:nvPr/>
        </p:nvSpPr>
        <p:spPr>
          <a:xfrm>
            <a:off x="4953240" y="1491120"/>
            <a:ext cx="304560" cy="304560"/>
          </a:xfrm>
          <a:prstGeom prst="rect">
            <a:avLst/>
          </a:prstGeom>
          <a:solidFill>
            <a:srgbClr val="c0504d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765" name="TextBox 15"/>
          <p:cNvSpPr/>
          <p:nvPr/>
        </p:nvSpPr>
        <p:spPr>
          <a:xfrm>
            <a:off x="5277960" y="1381680"/>
            <a:ext cx="33084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Tiered-Latency DRAM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3" dur="indefinite" restart="never" nodeType="tmRoot">
          <p:childTnLst>
            <p:seq>
              <p:cTn id="354" dur="indefinite" nodeType="mainSeq">
                <p:childTnLst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9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2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0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Outline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371600"/>
            <a:ext cx="8457840" cy="5257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marL="514440" indent="-514440">
              <a:lnSpc>
                <a:spcPct val="100000"/>
              </a:lnSpc>
              <a:spcBef>
                <a:spcPts val="2999"/>
              </a:spcBef>
              <a:buClr>
                <a:srgbClr val="d9d9d9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d9d9d9"/>
                </a:solidFill>
                <a:latin typeface="Calibri"/>
              </a:rPr>
              <a:t>What is DRAM?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DRAM Internal Organization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DRAM Cell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DRAM Array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DRAM Bank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2999"/>
              </a:spcBef>
              <a:buClr>
                <a:srgbClr val="d9d9d9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d9d9d9"/>
                </a:solidFill>
                <a:latin typeface="Calibri"/>
              </a:rPr>
              <a:t>Problems and Solutions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601"/>
              </a:spcBef>
              <a:buClr>
                <a:srgbClr val="d9d9d9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d9d9d9"/>
                </a:solidFill>
                <a:latin typeface="Calibri"/>
              </a:rPr>
              <a:t>Latency (Tiered-Latency DRAM, HPCA 2013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d9d9d9"/>
                </a:solidFill>
                <a:latin typeface="Calibri"/>
              </a:rPr>
              <a:t>Adaptive-Latency DRAM, HPCA 2015)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601"/>
              </a:spcBef>
              <a:buClr>
                <a:srgbClr val="d9d9d9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d9d9d9"/>
                </a:solidFill>
                <a:latin typeface="Calibri"/>
              </a:rPr>
              <a:t>Parallelism (Subarray-level Parallelism, ISCA 2012)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999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Rectangle 4"/>
          <p:cNvSpPr/>
          <p:nvPr/>
        </p:nvSpPr>
        <p:spPr>
          <a:xfrm>
            <a:off x="380880" y="2133720"/>
            <a:ext cx="8229240" cy="6854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43D70AF5-C4BB-4266-BA9C-7AF8465C5B02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PlaceHolder 1"/>
          <p:cNvSpPr>
            <a:spLocks noGrp="1"/>
          </p:cNvSpPr>
          <p:nvPr>
            <p:ph type="title"/>
          </p:nvPr>
        </p:nvSpPr>
        <p:spPr>
          <a:xfrm>
            <a:off x="228600" y="990720"/>
            <a:ext cx="8686440" cy="1923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Tiered-Latency DRAM:</a:t>
            </a:r>
            <a:br/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A Low Latency and Low Cost DRAM Architecture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7" name="PlaceHolder 2"/>
          <p:cNvSpPr>
            <a:spLocks noGrp="1"/>
          </p:cNvSpPr>
          <p:nvPr>
            <p:ph type="subTitle"/>
          </p:nvPr>
        </p:nvSpPr>
        <p:spPr>
          <a:xfrm>
            <a:off x="533520" y="3200400"/>
            <a:ext cx="8076960" cy="1294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808080"/>
                </a:solidFill>
                <a:latin typeface="Calibri"/>
              </a:rPr>
              <a:t>Donghyuk Lee,</a:t>
            </a:r>
            <a:r>
              <a:rPr b="1" lang="en-US" sz="32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3200" spc="-1" strike="noStrike">
                <a:solidFill>
                  <a:srgbClr val="808080"/>
                </a:solidFill>
                <a:latin typeface="Calibri"/>
              </a:rPr>
              <a:t>Yoongu Kim, Vivek Seshadri, </a:t>
            </a:r>
            <a:br/>
            <a:r>
              <a:rPr b="0" lang="en-US" sz="3200" spc="-1" strike="noStrike">
                <a:solidFill>
                  <a:srgbClr val="808080"/>
                </a:solidFill>
                <a:latin typeface="Calibri"/>
              </a:rPr>
              <a:t>Jamie Liu, Lavanya Subramanian, Onur Mutlu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68" name="Rectangle 9"/>
          <p:cNvSpPr/>
          <p:nvPr/>
        </p:nvSpPr>
        <p:spPr>
          <a:xfrm>
            <a:off x="8381880" y="6248520"/>
            <a:ext cx="533160" cy="45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9" name="Subtitle 2"/>
          <p:cNvSpPr/>
          <p:nvPr/>
        </p:nvSpPr>
        <p:spPr>
          <a:xfrm>
            <a:off x="533520" y="4648320"/>
            <a:ext cx="8076960" cy="12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Published in the proceedings of 19</a:t>
            </a:r>
            <a:r>
              <a:rPr b="0" lang="en-US" sz="2800" spc="-1" strike="noStrike" baseline="30000">
                <a:solidFill>
                  <a:srgbClr val="808080"/>
                </a:solidFill>
                <a:latin typeface="Calibri"/>
              </a:rPr>
              <a:t>th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IEEE International Symposium on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High Performance Computer Architecture 2013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7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8DE07265-769E-4BFD-975A-42BC193B725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roup 5"/>
          <p:cNvGrpSpPr/>
          <p:nvPr/>
        </p:nvGrpSpPr>
        <p:grpSpPr>
          <a:xfrm>
            <a:off x="5213160" y="2514960"/>
            <a:ext cx="2742840" cy="458640"/>
            <a:chOff x="5213160" y="2514960"/>
            <a:chExt cx="2742840" cy="458640"/>
          </a:xfrm>
        </p:grpSpPr>
        <p:sp>
          <p:nvSpPr>
            <p:cNvPr id="1772" name="Oval 6"/>
            <p:cNvSpPr/>
            <p:nvPr/>
          </p:nvSpPr>
          <p:spPr>
            <a:xfrm>
              <a:off x="612756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3" name="Oval 7"/>
            <p:cNvSpPr/>
            <p:nvPr/>
          </p:nvSpPr>
          <p:spPr>
            <a:xfrm>
              <a:off x="658476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4" name="Oval 8"/>
            <p:cNvSpPr/>
            <p:nvPr/>
          </p:nvSpPr>
          <p:spPr>
            <a:xfrm>
              <a:off x="704196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5" name="Oval 9"/>
            <p:cNvSpPr/>
            <p:nvPr/>
          </p:nvSpPr>
          <p:spPr>
            <a:xfrm>
              <a:off x="749916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6" name="Oval 10"/>
            <p:cNvSpPr/>
            <p:nvPr/>
          </p:nvSpPr>
          <p:spPr>
            <a:xfrm>
              <a:off x="521316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7" name="Oval 11"/>
            <p:cNvSpPr/>
            <p:nvPr/>
          </p:nvSpPr>
          <p:spPr>
            <a:xfrm>
              <a:off x="567036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78" name="Title 1"/>
          <p:cNvSpPr/>
          <p:nvPr/>
        </p:nvSpPr>
        <p:spPr>
          <a:xfrm>
            <a:off x="380880" y="152280"/>
            <a:ext cx="891504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Stores Data as Charge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1779" name="Group 16"/>
          <p:cNvGrpSpPr/>
          <p:nvPr/>
        </p:nvGrpSpPr>
        <p:grpSpPr>
          <a:xfrm>
            <a:off x="5216400" y="1523880"/>
            <a:ext cx="2739600" cy="3476160"/>
            <a:chOff x="5216400" y="1523880"/>
            <a:chExt cx="2739600" cy="3476160"/>
          </a:xfrm>
        </p:grpSpPr>
        <p:sp>
          <p:nvSpPr>
            <p:cNvPr id="1780" name="Straight Connector 17"/>
            <p:cNvSpPr/>
            <p:nvPr/>
          </p:nvSpPr>
          <p:spPr>
            <a:xfrm flipV="1">
              <a:off x="5444640" y="1523880"/>
              <a:ext cx="360" cy="29430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1" name="DRAM"/>
            <p:cNvSpPr/>
            <p:nvPr/>
          </p:nvSpPr>
          <p:spPr>
            <a:xfrm>
              <a:off x="521640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2" name="Straight Connector 19"/>
            <p:cNvSpPr/>
            <p:nvPr/>
          </p:nvSpPr>
          <p:spPr>
            <a:xfrm flipV="1">
              <a:off x="5901840" y="1523880"/>
              <a:ext cx="360" cy="29430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3" name="DRAM"/>
            <p:cNvSpPr/>
            <p:nvPr/>
          </p:nvSpPr>
          <p:spPr>
            <a:xfrm>
              <a:off x="567360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4" name="Straight Connector 21"/>
            <p:cNvSpPr/>
            <p:nvPr/>
          </p:nvSpPr>
          <p:spPr>
            <a:xfrm flipV="1">
              <a:off x="6362280" y="1523880"/>
              <a:ext cx="360" cy="29430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5" name="DRAM"/>
            <p:cNvSpPr/>
            <p:nvPr/>
          </p:nvSpPr>
          <p:spPr>
            <a:xfrm>
              <a:off x="613368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6" name="Straight Connector 23"/>
            <p:cNvSpPr/>
            <p:nvPr/>
          </p:nvSpPr>
          <p:spPr>
            <a:xfrm flipV="1">
              <a:off x="6819480" y="1523880"/>
              <a:ext cx="360" cy="29430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7" name="DRAM"/>
            <p:cNvSpPr/>
            <p:nvPr/>
          </p:nvSpPr>
          <p:spPr>
            <a:xfrm>
              <a:off x="659088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8" name="Straight Connector 25"/>
            <p:cNvSpPr/>
            <p:nvPr/>
          </p:nvSpPr>
          <p:spPr>
            <a:xfrm flipV="1">
              <a:off x="7273440" y="1523880"/>
              <a:ext cx="360" cy="29430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9" name="DRAM"/>
            <p:cNvSpPr/>
            <p:nvPr/>
          </p:nvSpPr>
          <p:spPr>
            <a:xfrm>
              <a:off x="704520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0" name="Straight Connector 27"/>
            <p:cNvSpPr/>
            <p:nvPr/>
          </p:nvSpPr>
          <p:spPr>
            <a:xfrm flipV="1">
              <a:off x="7727760" y="1523880"/>
              <a:ext cx="360" cy="29430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1" name="DRAM"/>
            <p:cNvSpPr/>
            <p:nvPr/>
          </p:nvSpPr>
          <p:spPr>
            <a:xfrm>
              <a:off x="749916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792" name="Group 29"/>
          <p:cNvGrpSpPr/>
          <p:nvPr/>
        </p:nvGrpSpPr>
        <p:grpSpPr>
          <a:xfrm>
            <a:off x="5216400" y="1609920"/>
            <a:ext cx="2742840" cy="915840"/>
            <a:chOff x="5216400" y="1609920"/>
            <a:chExt cx="2742840" cy="915840"/>
          </a:xfrm>
        </p:grpSpPr>
        <p:sp>
          <p:nvSpPr>
            <p:cNvPr id="1793" name="Oval 30"/>
            <p:cNvSpPr/>
            <p:nvPr/>
          </p:nvSpPr>
          <p:spPr>
            <a:xfrm>
              <a:off x="6130800" y="1611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4" name="Oval 31"/>
            <p:cNvSpPr/>
            <p:nvPr/>
          </p:nvSpPr>
          <p:spPr>
            <a:xfrm>
              <a:off x="613080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5" name="Oval 32"/>
            <p:cNvSpPr/>
            <p:nvPr/>
          </p:nvSpPr>
          <p:spPr>
            <a:xfrm>
              <a:off x="658800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6" name="Oval 33"/>
            <p:cNvSpPr/>
            <p:nvPr/>
          </p:nvSpPr>
          <p:spPr>
            <a:xfrm>
              <a:off x="7045200" y="1611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7" name="Oval 34"/>
            <p:cNvSpPr/>
            <p:nvPr/>
          </p:nvSpPr>
          <p:spPr>
            <a:xfrm>
              <a:off x="704520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8" name="Oval 35"/>
            <p:cNvSpPr/>
            <p:nvPr/>
          </p:nvSpPr>
          <p:spPr>
            <a:xfrm>
              <a:off x="750240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9" name="Oval 36"/>
            <p:cNvSpPr/>
            <p:nvPr/>
          </p:nvSpPr>
          <p:spPr>
            <a:xfrm>
              <a:off x="6588000" y="1611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0" name="Oval 37"/>
            <p:cNvSpPr/>
            <p:nvPr/>
          </p:nvSpPr>
          <p:spPr>
            <a:xfrm>
              <a:off x="7502400" y="1609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1" name="Oval 38"/>
            <p:cNvSpPr/>
            <p:nvPr/>
          </p:nvSpPr>
          <p:spPr>
            <a:xfrm>
              <a:off x="5216400" y="1609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2" name="Oval 39"/>
            <p:cNvSpPr/>
            <p:nvPr/>
          </p:nvSpPr>
          <p:spPr>
            <a:xfrm>
              <a:off x="521640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3" name="Oval 40"/>
            <p:cNvSpPr/>
            <p:nvPr/>
          </p:nvSpPr>
          <p:spPr>
            <a:xfrm>
              <a:off x="567360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4" name="Oval 41"/>
            <p:cNvSpPr/>
            <p:nvPr/>
          </p:nvSpPr>
          <p:spPr>
            <a:xfrm>
              <a:off x="5673600" y="1609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05" name="Group 42"/>
          <p:cNvGrpSpPr/>
          <p:nvPr/>
        </p:nvGrpSpPr>
        <p:grpSpPr>
          <a:xfrm>
            <a:off x="5216400" y="2977560"/>
            <a:ext cx="2742840" cy="1367640"/>
            <a:chOff x="5216400" y="2977560"/>
            <a:chExt cx="2742840" cy="1367640"/>
          </a:xfrm>
        </p:grpSpPr>
        <p:sp>
          <p:nvSpPr>
            <p:cNvPr id="1806" name="Oval 43"/>
            <p:cNvSpPr/>
            <p:nvPr/>
          </p:nvSpPr>
          <p:spPr>
            <a:xfrm>
              <a:off x="613080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7" name="Oval 44"/>
            <p:cNvSpPr/>
            <p:nvPr/>
          </p:nvSpPr>
          <p:spPr>
            <a:xfrm>
              <a:off x="658800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8" name="Oval 45"/>
            <p:cNvSpPr/>
            <p:nvPr/>
          </p:nvSpPr>
          <p:spPr>
            <a:xfrm>
              <a:off x="704520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9" name="Oval 46"/>
            <p:cNvSpPr/>
            <p:nvPr/>
          </p:nvSpPr>
          <p:spPr>
            <a:xfrm>
              <a:off x="750240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0" name="Oval 47"/>
            <p:cNvSpPr/>
            <p:nvPr/>
          </p:nvSpPr>
          <p:spPr>
            <a:xfrm>
              <a:off x="521640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1" name="Oval 48"/>
            <p:cNvSpPr/>
            <p:nvPr/>
          </p:nvSpPr>
          <p:spPr>
            <a:xfrm>
              <a:off x="567360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2" name="Oval 49"/>
            <p:cNvSpPr/>
            <p:nvPr/>
          </p:nvSpPr>
          <p:spPr>
            <a:xfrm>
              <a:off x="613080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3" name="Oval 50"/>
            <p:cNvSpPr/>
            <p:nvPr/>
          </p:nvSpPr>
          <p:spPr>
            <a:xfrm>
              <a:off x="658800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4" name="Oval 51"/>
            <p:cNvSpPr/>
            <p:nvPr/>
          </p:nvSpPr>
          <p:spPr>
            <a:xfrm>
              <a:off x="704520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5" name="Oval 52"/>
            <p:cNvSpPr/>
            <p:nvPr/>
          </p:nvSpPr>
          <p:spPr>
            <a:xfrm>
              <a:off x="750240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6" name="Oval 53"/>
            <p:cNvSpPr/>
            <p:nvPr/>
          </p:nvSpPr>
          <p:spPr>
            <a:xfrm>
              <a:off x="613080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7" name="Oval 54"/>
            <p:cNvSpPr/>
            <p:nvPr/>
          </p:nvSpPr>
          <p:spPr>
            <a:xfrm>
              <a:off x="658800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8" name="Oval 55"/>
            <p:cNvSpPr/>
            <p:nvPr/>
          </p:nvSpPr>
          <p:spPr>
            <a:xfrm>
              <a:off x="704520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9" name="Oval 56"/>
            <p:cNvSpPr/>
            <p:nvPr/>
          </p:nvSpPr>
          <p:spPr>
            <a:xfrm>
              <a:off x="750240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0" name="Oval 57"/>
            <p:cNvSpPr/>
            <p:nvPr/>
          </p:nvSpPr>
          <p:spPr>
            <a:xfrm>
              <a:off x="521640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1" name="Oval 58"/>
            <p:cNvSpPr/>
            <p:nvPr/>
          </p:nvSpPr>
          <p:spPr>
            <a:xfrm>
              <a:off x="567360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2" name="Oval 59"/>
            <p:cNvSpPr/>
            <p:nvPr/>
          </p:nvSpPr>
          <p:spPr>
            <a:xfrm>
              <a:off x="521640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3" name="Oval 60"/>
            <p:cNvSpPr/>
            <p:nvPr/>
          </p:nvSpPr>
          <p:spPr>
            <a:xfrm>
              <a:off x="567360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24" name="Group 61"/>
          <p:cNvGrpSpPr/>
          <p:nvPr/>
        </p:nvGrpSpPr>
        <p:grpSpPr>
          <a:xfrm>
            <a:off x="5224680" y="2526480"/>
            <a:ext cx="2724480" cy="440280"/>
            <a:chOff x="5224680" y="2526480"/>
            <a:chExt cx="2724480" cy="440280"/>
          </a:xfrm>
        </p:grpSpPr>
        <p:sp>
          <p:nvSpPr>
            <p:cNvPr id="1825" name="Oval 62"/>
            <p:cNvSpPr/>
            <p:nvPr/>
          </p:nvSpPr>
          <p:spPr>
            <a:xfrm>
              <a:off x="6139080" y="25282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6" name="Oval 63"/>
            <p:cNvSpPr/>
            <p:nvPr/>
          </p:nvSpPr>
          <p:spPr>
            <a:xfrm>
              <a:off x="6596280" y="25282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7" name="Oval 64"/>
            <p:cNvSpPr/>
            <p:nvPr/>
          </p:nvSpPr>
          <p:spPr>
            <a:xfrm>
              <a:off x="7053480" y="25282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8" name="Oval 65"/>
            <p:cNvSpPr/>
            <p:nvPr/>
          </p:nvSpPr>
          <p:spPr>
            <a:xfrm>
              <a:off x="7510680" y="25264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9" name="Oval 66"/>
            <p:cNvSpPr/>
            <p:nvPr/>
          </p:nvSpPr>
          <p:spPr>
            <a:xfrm>
              <a:off x="5224680" y="25264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0" name="Oval 67"/>
            <p:cNvSpPr/>
            <p:nvPr/>
          </p:nvSpPr>
          <p:spPr>
            <a:xfrm>
              <a:off x="5681880" y="25264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31" name="Group 68"/>
          <p:cNvGrpSpPr/>
          <p:nvPr/>
        </p:nvGrpSpPr>
        <p:grpSpPr>
          <a:xfrm>
            <a:off x="5292720" y="2970000"/>
            <a:ext cx="2591640" cy="1455120"/>
            <a:chOff x="5292720" y="2970000"/>
            <a:chExt cx="2591640" cy="1455120"/>
          </a:xfrm>
        </p:grpSpPr>
        <p:sp>
          <p:nvSpPr>
            <p:cNvPr id="1832" name="Down Arrow 69"/>
            <p:cNvSpPr/>
            <p:nvPr/>
          </p:nvSpPr>
          <p:spPr>
            <a:xfrm>
              <a:off x="5292720" y="297180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3" name="Down Arrow 70"/>
            <p:cNvSpPr/>
            <p:nvPr/>
          </p:nvSpPr>
          <p:spPr>
            <a:xfrm>
              <a:off x="5752800" y="297000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4" name="Down Arrow 71"/>
            <p:cNvSpPr/>
            <p:nvPr/>
          </p:nvSpPr>
          <p:spPr>
            <a:xfrm>
              <a:off x="6207120" y="29775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5" name="Down Arrow 72"/>
            <p:cNvSpPr/>
            <p:nvPr/>
          </p:nvSpPr>
          <p:spPr>
            <a:xfrm>
              <a:off x="6667200" y="29757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6" name="Down Arrow 73"/>
            <p:cNvSpPr/>
            <p:nvPr/>
          </p:nvSpPr>
          <p:spPr>
            <a:xfrm>
              <a:off x="7122960" y="29775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7" name="Down Arrow 74"/>
            <p:cNvSpPr/>
            <p:nvPr/>
          </p:nvSpPr>
          <p:spPr>
            <a:xfrm>
              <a:off x="7583040" y="29757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38" name="Group 75"/>
          <p:cNvGrpSpPr/>
          <p:nvPr/>
        </p:nvGrpSpPr>
        <p:grpSpPr>
          <a:xfrm>
            <a:off x="5293080" y="2972160"/>
            <a:ext cx="2591640" cy="1455120"/>
            <a:chOff x="5293080" y="2972160"/>
            <a:chExt cx="2591640" cy="1455120"/>
          </a:xfrm>
        </p:grpSpPr>
        <p:sp>
          <p:nvSpPr>
            <p:cNvPr id="1839" name="Down Arrow 76"/>
            <p:cNvSpPr/>
            <p:nvPr/>
          </p:nvSpPr>
          <p:spPr>
            <a:xfrm rot="10800000">
              <a:off x="7583400" y="297792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0" name="Down Arrow 77"/>
            <p:cNvSpPr/>
            <p:nvPr/>
          </p:nvSpPr>
          <p:spPr>
            <a:xfrm rot="10800000">
              <a:off x="7123320" y="297972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1" name="Down Arrow 78"/>
            <p:cNvSpPr/>
            <p:nvPr/>
          </p:nvSpPr>
          <p:spPr>
            <a:xfrm rot="10800000">
              <a:off x="6669000" y="29721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2" name="Down Arrow 79"/>
            <p:cNvSpPr/>
            <p:nvPr/>
          </p:nvSpPr>
          <p:spPr>
            <a:xfrm rot="10800000">
              <a:off x="6208920" y="29739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3" name="Down Arrow 80"/>
            <p:cNvSpPr/>
            <p:nvPr/>
          </p:nvSpPr>
          <p:spPr>
            <a:xfrm rot="10800000">
              <a:off x="5753160" y="29721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4" name="Down Arrow 81"/>
            <p:cNvSpPr/>
            <p:nvPr/>
          </p:nvSpPr>
          <p:spPr>
            <a:xfrm rot="10800000">
              <a:off x="5293080" y="29739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45" name="TextBox 82"/>
          <p:cNvSpPr/>
          <p:nvPr/>
        </p:nvSpPr>
        <p:spPr>
          <a:xfrm>
            <a:off x="1225440" y="3200400"/>
            <a:ext cx="30841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1. Sensing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46" name="TextBox 83"/>
          <p:cNvSpPr/>
          <p:nvPr/>
        </p:nvSpPr>
        <p:spPr>
          <a:xfrm>
            <a:off x="1219320" y="3733920"/>
            <a:ext cx="30841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2. Restore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47" name="TextBox 84"/>
          <p:cNvSpPr/>
          <p:nvPr/>
        </p:nvSpPr>
        <p:spPr>
          <a:xfrm>
            <a:off x="1224000" y="4267080"/>
            <a:ext cx="30841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3. Precharge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1848" name="Group 2"/>
          <p:cNvGrpSpPr/>
          <p:nvPr/>
        </p:nvGrpSpPr>
        <p:grpSpPr>
          <a:xfrm>
            <a:off x="6818040" y="841680"/>
            <a:ext cx="2130480" cy="1004400"/>
            <a:chOff x="6818040" y="841680"/>
            <a:chExt cx="2130480" cy="1004400"/>
          </a:xfrm>
        </p:grpSpPr>
        <p:sp>
          <p:nvSpPr>
            <p:cNvPr id="1849" name="67Text"/>
            <p:cNvSpPr/>
            <p:nvPr/>
          </p:nvSpPr>
          <p:spPr>
            <a:xfrm>
              <a:off x="7238880" y="841680"/>
              <a:ext cx="1709640" cy="492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i="1" lang="en-US" sz="2800" spc="-1" strike="noStrike">
                  <a:solidFill>
                    <a:srgbClr val="000000"/>
                  </a:solidFill>
                  <a:latin typeface="Calibri"/>
                </a:rPr>
                <a:t>DRAM cell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1850" name="Freeform 1"/>
            <p:cNvSpPr/>
            <p:nvPr/>
          </p:nvSpPr>
          <p:spPr>
            <a:xfrm>
              <a:off x="6818040" y="1127520"/>
              <a:ext cx="443520" cy="718560"/>
            </a:xfrm>
            <a:custGeom>
              <a:avLst/>
              <a:gdLst/>
              <a:ahLst/>
              <a:rect l="l" t="t" r="r" b="b"/>
              <a:pathLst>
                <a:path w="443884" h="719091">
                  <a:moveTo>
                    <a:pt x="443884" y="0"/>
                  </a:moveTo>
                  <a:cubicBezTo>
                    <a:pt x="343270" y="33291"/>
                    <a:pt x="242657" y="66583"/>
                    <a:pt x="168676" y="186431"/>
                  </a:cubicBezTo>
                  <a:cubicBezTo>
                    <a:pt x="94695" y="306279"/>
                    <a:pt x="47347" y="512685"/>
                    <a:pt x="0" y="719091"/>
                  </a:cubicBezTo>
                </a:path>
              </a:pathLst>
            </a:custGeom>
            <a:noFill/>
            <a:ln>
              <a:solidFill>
                <a:srgbClr val="000000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51" name="Group 89"/>
          <p:cNvGrpSpPr/>
          <p:nvPr/>
        </p:nvGrpSpPr>
        <p:grpSpPr>
          <a:xfrm>
            <a:off x="5859360" y="4811760"/>
            <a:ext cx="3089160" cy="839520"/>
            <a:chOff x="5859360" y="4811760"/>
            <a:chExt cx="3089160" cy="839520"/>
          </a:xfrm>
        </p:grpSpPr>
        <p:sp>
          <p:nvSpPr>
            <p:cNvPr id="1852" name="67Text"/>
            <p:cNvSpPr/>
            <p:nvPr/>
          </p:nvSpPr>
          <p:spPr>
            <a:xfrm>
              <a:off x="6217200" y="5158800"/>
              <a:ext cx="2731320" cy="492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i="1" lang="en-US" sz="2800" spc="-1" strike="noStrike">
                  <a:solidFill>
                    <a:srgbClr val="000000"/>
                  </a:solidFill>
                  <a:latin typeface="Calibri"/>
                </a:rPr>
                <a:t>Sense amplifier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1853" name="Freeform 4"/>
            <p:cNvSpPr/>
            <p:nvPr/>
          </p:nvSpPr>
          <p:spPr>
            <a:xfrm>
              <a:off x="5859360" y="4811760"/>
              <a:ext cx="532440" cy="612360"/>
            </a:xfrm>
            <a:custGeom>
              <a:avLst/>
              <a:gdLst/>
              <a:ahLst/>
              <a:rect l="l" t="t" r="r" b="b"/>
              <a:pathLst>
                <a:path w="532660" h="612559">
                  <a:moveTo>
                    <a:pt x="532660" y="612559"/>
                  </a:moveTo>
                  <a:cubicBezTo>
                    <a:pt x="363984" y="552635"/>
                    <a:pt x="195309" y="492711"/>
                    <a:pt x="106532" y="390618"/>
                  </a:cubicBezTo>
                  <a:cubicBezTo>
                    <a:pt x="17755" y="288525"/>
                    <a:pt x="8877" y="144262"/>
                    <a:pt x="0" y="0"/>
                  </a:cubicBezTo>
                </a:path>
              </a:pathLst>
            </a:custGeom>
            <a:noFill/>
            <a:ln>
              <a:solidFill>
                <a:srgbClr val="000000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54" name="TextBox 90"/>
          <p:cNvSpPr/>
          <p:nvPr/>
        </p:nvSpPr>
        <p:spPr>
          <a:xfrm>
            <a:off x="838080" y="1676520"/>
            <a:ext cx="3935520" cy="13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Three steps of charge movement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1" dur="indefinite" restart="never" nodeType="tmRoot">
          <p:childTnLst>
            <p:seq>
              <p:cTn id="372" dur="indefinite" nodeType="mainSeq"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indefinite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7" dur="indefinite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indefinite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0" dur="indefinite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indefinite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3" dur="indefinite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indefinite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6" dur="indefinite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indefinite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9" dur="indefinite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4" dur="500"/>
                                        <p:tgtEl>
                                          <p:spTgt spid="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9" dur="5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4" dur="5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indefinite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09" dur="indefinite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indefinite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12" dur="indefinite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indefinite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15" dur="indefinite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 additive="repl">
                                        <p:cTn id="419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23"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00"/>
                            </p:stCondLst>
                            <p:childTnLst>
                              <p:par>
                                <p:cTn id="425" nodeType="after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 additive="repl">
                                        <p:cTn id="426"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34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00"/>
                            </p:stCondLst>
                            <p:childTnLst>
                              <p:par>
                                <p:cTn id="436" nodeType="after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437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41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nodeType="click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indefinite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48" dur="indefinite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indefinite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51" dur="indefinite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indefinite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54" dur="indefinite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67Text"/>
          <p:cNvSpPr/>
          <p:nvPr/>
        </p:nvSpPr>
        <p:spPr>
          <a:xfrm>
            <a:off x="2965320" y="4152960"/>
            <a:ext cx="1317600" cy="3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Sensing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56" name="67Text"/>
          <p:cNvSpPr/>
          <p:nvPr/>
        </p:nvSpPr>
        <p:spPr>
          <a:xfrm>
            <a:off x="4884480" y="4140360"/>
            <a:ext cx="1317600" cy="3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Restore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57" name="67Text"/>
          <p:cNvSpPr/>
          <p:nvPr/>
        </p:nvSpPr>
        <p:spPr>
          <a:xfrm>
            <a:off x="-76320" y="4111920"/>
            <a:ext cx="293760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Timing Parameters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58" name="DRAM"/>
          <p:cNvSpPr/>
          <p:nvPr/>
        </p:nvSpPr>
        <p:spPr>
          <a:xfrm>
            <a:off x="927360" y="2790360"/>
            <a:ext cx="438480" cy="13788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9" name="DRAM"/>
          <p:cNvSpPr/>
          <p:nvPr/>
        </p:nvSpPr>
        <p:spPr>
          <a:xfrm>
            <a:off x="927360" y="2666880"/>
            <a:ext cx="438480" cy="137880"/>
          </a:xfrm>
          <a:prstGeom prst="roundRect">
            <a:avLst>
              <a:gd name="adj" fmla="val 2067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0" name="DRAM"/>
          <p:cNvSpPr/>
          <p:nvPr/>
        </p:nvSpPr>
        <p:spPr>
          <a:xfrm>
            <a:off x="927360" y="2924640"/>
            <a:ext cx="438480" cy="26532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61" name="Group 11"/>
          <p:cNvGrpSpPr/>
          <p:nvPr/>
        </p:nvGrpSpPr>
        <p:grpSpPr>
          <a:xfrm>
            <a:off x="2743920" y="3229200"/>
            <a:ext cx="6242760" cy="920880"/>
            <a:chOff x="2743920" y="3229200"/>
            <a:chExt cx="6242760" cy="920880"/>
          </a:xfrm>
        </p:grpSpPr>
        <p:sp>
          <p:nvSpPr>
            <p:cNvPr id="1862" name="Rectangle 34"/>
            <p:cNvSpPr/>
            <p:nvPr/>
          </p:nvSpPr>
          <p:spPr>
            <a:xfrm>
              <a:off x="2743920" y="3229200"/>
              <a:ext cx="6188760" cy="914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3" name="67Text"/>
            <p:cNvSpPr/>
            <p:nvPr/>
          </p:nvSpPr>
          <p:spPr>
            <a:xfrm>
              <a:off x="7634880" y="3236040"/>
              <a:ext cx="1351800" cy="91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  <a:buNone/>
              </a:pPr>
              <a:r>
                <a:rPr b="0" lang="en-US" sz="2800" spc="-1" strike="noStrike">
                  <a:solidFill>
                    <a:srgbClr val="000000"/>
                  </a:solidFill>
                  <a:latin typeface="Calibri"/>
                </a:rPr>
                <a:t>Data 0</a:t>
              </a:r>
              <a:endParaRPr b="0" lang="en-US" sz="2800" spc="-1" strike="noStrike">
                <a:latin typeface="Arial"/>
              </a:endParaRPr>
            </a:p>
          </p:txBody>
        </p:sp>
      </p:grpSp>
      <p:grpSp>
        <p:nvGrpSpPr>
          <p:cNvPr id="1864" name="Group 10"/>
          <p:cNvGrpSpPr/>
          <p:nvPr/>
        </p:nvGrpSpPr>
        <p:grpSpPr>
          <a:xfrm>
            <a:off x="2751480" y="1401480"/>
            <a:ext cx="6235200" cy="919800"/>
            <a:chOff x="2751480" y="1401480"/>
            <a:chExt cx="6235200" cy="919800"/>
          </a:xfrm>
        </p:grpSpPr>
        <p:sp>
          <p:nvSpPr>
            <p:cNvPr id="1865" name="Rectangle 3"/>
            <p:cNvSpPr/>
            <p:nvPr/>
          </p:nvSpPr>
          <p:spPr>
            <a:xfrm>
              <a:off x="2751480" y="1401480"/>
              <a:ext cx="6181200" cy="914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6" name="67Text"/>
            <p:cNvSpPr/>
            <p:nvPr/>
          </p:nvSpPr>
          <p:spPr>
            <a:xfrm>
              <a:off x="7620120" y="1407240"/>
              <a:ext cx="1366560" cy="91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  <a:buNone/>
              </a:pPr>
              <a:r>
                <a:rPr b="0" lang="en-US" sz="2800" spc="-1" strike="noStrike">
                  <a:solidFill>
                    <a:srgbClr val="000000"/>
                  </a:solidFill>
                  <a:latin typeface="Calibri"/>
                </a:rPr>
                <a:t>Data 1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1867" name="TextBox 44"/>
          <p:cNvSpPr/>
          <p:nvPr/>
        </p:nvSpPr>
        <p:spPr>
          <a:xfrm>
            <a:off x="2861640" y="990720"/>
            <a:ext cx="769320" cy="43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cell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68" name="Straight Arrow Connector 116"/>
          <p:cNvSpPr/>
          <p:nvPr/>
        </p:nvSpPr>
        <p:spPr>
          <a:xfrm flipV="1">
            <a:off x="2743200" y="4113720"/>
            <a:ext cx="6181200" cy="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00">
            <a:solidFill>
              <a:srgbClr val="000000"/>
            </a:solidFill>
            <a:round/>
            <a:tailEnd len="med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9" name="67Text"/>
          <p:cNvSpPr/>
          <p:nvPr/>
        </p:nvSpPr>
        <p:spPr>
          <a:xfrm>
            <a:off x="7637760" y="4150440"/>
            <a:ext cx="12949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i="1" lang="en-US" sz="2800" spc="-1" strike="noStrike">
                <a:solidFill>
                  <a:srgbClr val="000000"/>
                </a:solidFill>
                <a:latin typeface="Calibri"/>
              </a:rPr>
              <a:t>time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70" name="67Text"/>
          <p:cNvSpPr/>
          <p:nvPr/>
        </p:nvSpPr>
        <p:spPr>
          <a:xfrm rot="16200000">
            <a:off x="1100520" y="2547000"/>
            <a:ext cx="2741760" cy="4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charge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71" name="TextBox 44"/>
          <p:cNvSpPr/>
          <p:nvPr/>
        </p:nvSpPr>
        <p:spPr>
          <a:xfrm>
            <a:off x="2713680" y="2759040"/>
            <a:ext cx="2758680" cy="43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Sense amplifier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72" name="Title 1"/>
          <p:cNvSpPr/>
          <p:nvPr/>
        </p:nvSpPr>
        <p:spPr>
          <a:xfrm>
            <a:off x="378000" y="152280"/>
            <a:ext cx="838152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Charge over Time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1873" name="Group 63"/>
          <p:cNvGrpSpPr/>
          <p:nvPr/>
        </p:nvGrpSpPr>
        <p:grpSpPr>
          <a:xfrm>
            <a:off x="3663720" y="1410480"/>
            <a:ext cx="944280" cy="1366920"/>
            <a:chOff x="3663720" y="1410480"/>
            <a:chExt cx="944280" cy="1366920"/>
          </a:xfrm>
        </p:grpSpPr>
        <p:sp>
          <p:nvSpPr>
            <p:cNvPr id="1874" name="Straight Arrow Connector 129"/>
            <p:cNvSpPr/>
            <p:nvPr/>
          </p:nvSpPr>
          <p:spPr>
            <a:xfrm>
              <a:off x="3663720" y="1410480"/>
              <a:ext cx="944280" cy="975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25400">
              <a:solidFill>
                <a:srgbClr val="4bacc6">
                  <a:lumMod val="7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5" name="Straight Arrow Connector 132"/>
            <p:cNvSpPr/>
            <p:nvPr/>
          </p:nvSpPr>
          <p:spPr>
            <a:xfrm flipV="1">
              <a:off x="3663720" y="2544480"/>
              <a:ext cx="944280" cy="232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25400">
              <a:solidFill>
                <a:srgbClr val="4bacc6">
                  <a:lumMod val="75000"/>
                </a:srgb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76" name="Group 62"/>
          <p:cNvGrpSpPr/>
          <p:nvPr/>
        </p:nvGrpSpPr>
        <p:grpSpPr>
          <a:xfrm>
            <a:off x="2752200" y="1410480"/>
            <a:ext cx="914040" cy="1369440"/>
            <a:chOff x="2752200" y="1410480"/>
            <a:chExt cx="914040" cy="1369440"/>
          </a:xfrm>
        </p:grpSpPr>
        <p:sp>
          <p:nvSpPr>
            <p:cNvPr id="1877" name="Straight Arrow Connector 124"/>
            <p:cNvSpPr/>
            <p:nvPr/>
          </p:nvSpPr>
          <p:spPr>
            <a:xfrm>
              <a:off x="2752200" y="1410480"/>
              <a:ext cx="9140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25400">
              <a:solidFill>
                <a:srgbClr val="4bacc6">
                  <a:lumMod val="7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8" name="Straight Arrow Connector 143"/>
            <p:cNvSpPr/>
            <p:nvPr/>
          </p:nvSpPr>
          <p:spPr>
            <a:xfrm>
              <a:off x="2752560" y="2779560"/>
              <a:ext cx="9111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25400">
              <a:solidFill>
                <a:srgbClr val="4bacc6">
                  <a:lumMod val="75000"/>
                </a:srgb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79" name="Group 64"/>
          <p:cNvGrpSpPr/>
          <p:nvPr/>
        </p:nvGrpSpPr>
        <p:grpSpPr>
          <a:xfrm>
            <a:off x="4618440" y="1419840"/>
            <a:ext cx="1866600" cy="1116720"/>
            <a:chOff x="4618440" y="1419840"/>
            <a:chExt cx="1866600" cy="1116720"/>
          </a:xfrm>
        </p:grpSpPr>
        <p:sp>
          <p:nvSpPr>
            <p:cNvPr id="1880" name="Straight Arrow Connector 138"/>
            <p:cNvSpPr/>
            <p:nvPr/>
          </p:nvSpPr>
          <p:spPr>
            <a:xfrm flipV="1">
              <a:off x="4618440" y="1419480"/>
              <a:ext cx="1866600" cy="1116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25400">
              <a:solidFill>
                <a:srgbClr val="4bacc6">
                  <a:lumMod val="75000"/>
                </a:srgb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1" name="Straight Arrow Connector 161"/>
            <p:cNvSpPr/>
            <p:nvPr/>
          </p:nvSpPr>
          <p:spPr>
            <a:xfrm flipV="1">
              <a:off x="4618440" y="1420920"/>
              <a:ext cx="1856520" cy="970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25400">
              <a:solidFill>
                <a:srgbClr val="4bacc6">
                  <a:lumMod val="7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82" name="Down Arrow 50"/>
          <p:cNvSpPr/>
          <p:nvPr/>
        </p:nvSpPr>
        <p:spPr>
          <a:xfrm>
            <a:off x="3360600" y="1774800"/>
            <a:ext cx="575280" cy="751320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rgbClr val="f7964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3" name="Down Arrow 51"/>
          <p:cNvSpPr/>
          <p:nvPr/>
        </p:nvSpPr>
        <p:spPr>
          <a:xfrm rot="10800000">
            <a:off x="4331160" y="1982880"/>
            <a:ext cx="575280" cy="751320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rgbClr val="f7964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4" name="Straight Arrow Connector 71"/>
          <p:cNvSpPr/>
          <p:nvPr/>
        </p:nvSpPr>
        <p:spPr>
          <a:xfrm flipH="1">
            <a:off x="4638240" y="4070160"/>
            <a:ext cx="2880" cy="14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4925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5" name="Punchline"/>
          <p:cNvSpPr/>
          <p:nvPr/>
        </p:nvSpPr>
        <p:spPr>
          <a:xfrm>
            <a:off x="0" y="5486400"/>
            <a:ext cx="914364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Why does DRAM need the extra timing margin?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86" name="67Text"/>
          <p:cNvSpPr/>
          <p:nvPr/>
        </p:nvSpPr>
        <p:spPr>
          <a:xfrm>
            <a:off x="914400" y="4500360"/>
            <a:ext cx="182916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0" i="1" lang="en-US" sz="2800" spc="-1" strike="noStrike">
                <a:solidFill>
                  <a:srgbClr val="31859c"/>
                </a:solidFill>
                <a:latin typeface="Calibri"/>
              </a:rPr>
              <a:t>In theory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87" name="Oval 85"/>
          <p:cNvSpPr/>
          <p:nvPr/>
        </p:nvSpPr>
        <p:spPr>
          <a:xfrm>
            <a:off x="911880" y="1137600"/>
            <a:ext cx="456840" cy="4568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8" name="Straight Connector 100"/>
          <p:cNvSpPr/>
          <p:nvPr/>
        </p:nvSpPr>
        <p:spPr>
          <a:xfrm flipH="1" flipV="1">
            <a:off x="1140120" y="1594440"/>
            <a:ext cx="6480" cy="1072440"/>
          </a:xfrm>
          <a:prstGeom prst="line">
            <a:avLst/>
          </a:prstGeom>
          <a:ln cap="rnd" w="25400">
            <a:solidFill>
              <a:srgbClr val="000000">
                <a:lumMod val="85000"/>
                <a:lumOff val="1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9" name="DRAM"/>
          <p:cNvSpPr/>
          <p:nvPr/>
        </p:nvSpPr>
        <p:spPr>
          <a:xfrm>
            <a:off x="916920" y="2666880"/>
            <a:ext cx="456840" cy="533160"/>
          </a:xfrm>
          <a:prstGeom prst="roundRect">
            <a:avLst>
              <a:gd name="adj" fmla="val 11319"/>
            </a:avLst>
          </a:prstGeom>
          <a:noFill/>
          <a:ln>
            <a:solidFill>
              <a:srgbClr val="000000">
                <a:lumMod val="85000"/>
                <a:lumOff val="1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0" name="Oval 147"/>
          <p:cNvSpPr/>
          <p:nvPr/>
        </p:nvSpPr>
        <p:spPr>
          <a:xfrm>
            <a:off x="923400" y="1148760"/>
            <a:ext cx="438480" cy="4384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1" name="Down Arrow 156"/>
          <p:cNvSpPr/>
          <p:nvPr/>
        </p:nvSpPr>
        <p:spPr>
          <a:xfrm>
            <a:off x="991800" y="1613160"/>
            <a:ext cx="301320" cy="104652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rgbClr val="f7964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2" name="Down Arrow 158"/>
          <p:cNvSpPr/>
          <p:nvPr/>
        </p:nvSpPr>
        <p:spPr>
          <a:xfrm rot="10800000">
            <a:off x="994320" y="1613520"/>
            <a:ext cx="301320" cy="105336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rgbClr val="f7964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3" name="Straight Connector 166"/>
          <p:cNvSpPr/>
          <p:nvPr/>
        </p:nvSpPr>
        <p:spPr>
          <a:xfrm>
            <a:off x="1140120" y="1059480"/>
            <a:ext cx="360" cy="77760"/>
          </a:xfrm>
          <a:prstGeom prst="line">
            <a:avLst/>
          </a:prstGeom>
          <a:ln cap="rnd" w="25400">
            <a:solidFill>
              <a:srgbClr val="000000">
                <a:lumMod val="85000"/>
                <a:lumOff val="1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94" name="Group 33"/>
          <p:cNvGrpSpPr/>
          <p:nvPr/>
        </p:nvGrpSpPr>
        <p:grpSpPr>
          <a:xfrm>
            <a:off x="6473520" y="1407240"/>
            <a:ext cx="1377720" cy="3772800"/>
            <a:chOff x="6473520" y="1407240"/>
            <a:chExt cx="1377720" cy="3772800"/>
          </a:xfrm>
        </p:grpSpPr>
        <p:sp>
          <p:nvSpPr>
            <p:cNvPr id="1895" name="Rectangle 30"/>
            <p:cNvSpPr/>
            <p:nvPr/>
          </p:nvSpPr>
          <p:spPr>
            <a:xfrm>
              <a:off x="6477120" y="1407240"/>
              <a:ext cx="1371240" cy="3772800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6" name="67Text"/>
            <p:cNvSpPr/>
            <p:nvPr/>
          </p:nvSpPr>
          <p:spPr>
            <a:xfrm>
              <a:off x="6473520" y="4607640"/>
              <a:ext cx="1377720" cy="495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i="1" lang="en-US" sz="2800" spc="-1" strike="noStrike">
                  <a:solidFill>
                    <a:srgbClr val="ffffff"/>
                  </a:solidFill>
                  <a:latin typeface="Calibri"/>
                </a:rPr>
                <a:t>margin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1897" name="67Text"/>
          <p:cNvSpPr/>
          <p:nvPr/>
        </p:nvSpPr>
        <p:spPr>
          <a:xfrm>
            <a:off x="1318680" y="1104120"/>
            <a:ext cx="974520" cy="49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cell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98" name="67Text"/>
          <p:cNvSpPr/>
          <p:nvPr/>
        </p:nvSpPr>
        <p:spPr>
          <a:xfrm>
            <a:off x="-201600" y="3215880"/>
            <a:ext cx="2731320" cy="49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Sense amplifier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1899" name="Group 31"/>
          <p:cNvGrpSpPr/>
          <p:nvPr/>
        </p:nvGrpSpPr>
        <p:grpSpPr>
          <a:xfrm>
            <a:off x="2734200" y="1178640"/>
            <a:ext cx="3743280" cy="3617640"/>
            <a:chOff x="2734200" y="1178640"/>
            <a:chExt cx="3743280" cy="3617640"/>
          </a:xfrm>
        </p:grpSpPr>
        <p:sp>
          <p:nvSpPr>
            <p:cNvPr id="1900" name="Straight Arrow Connector 45"/>
            <p:cNvSpPr/>
            <p:nvPr/>
          </p:nvSpPr>
          <p:spPr>
            <a:xfrm>
              <a:off x="2734200" y="4724280"/>
              <a:ext cx="374328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00">
              <a:solidFill>
                <a:srgbClr val="4bacc6">
                  <a:lumMod val="7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1" name="Straight Arrow Connector 58"/>
            <p:cNvSpPr/>
            <p:nvPr/>
          </p:nvSpPr>
          <p:spPr>
            <a:xfrm flipH="1">
              <a:off x="2734200" y="4648320"/>
              <a:ext cx="2880" cy="147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00">
              <a:solidFill>
                <a:srgbClr val="4bacc6">
                  <a:lumMod val="7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2" name="Straight Arrow Connector 60"/>
            <p:cNvSpPr/>
            <p:nvPr/>
          </p:nvSpPr>
          <p:spPr>
            <a:xfrm>
              <a:off x="6477120" y="1178640"/>
              <a:ext cx="360" cy="3545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00">
              <a:solidFill>
                <a:srgbClr val="4bacc6">
                  <a:lumMod val="7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03" name="Straight Arrow Connector 122"/>
          <p:cNvSpPr/>
          <p:nvPr/>
        </p:nvSpPr>
        <p:spPr>
          <a:xfrm flipH="1" flipV="1">
            <a:off x="2742840" y="1095840"/>
            <a:ext cx="2160" cy="301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00">
            <a:solidFill>
              <a:srgbClr val="000000"/>
            </a:solidFill>
            <a:round/>
            <a:tailEnd len="med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4" name="Straight Arrow Connector 84"/>
          <p:cNvSpPr/>
          <p:nvPr/>
        </p:nvSpPr>
        <p:spPr>
          <a:xfrm flipH="1">
            <a:off x="6476400" y="4038480"/>
            <a:ext cx="360" cy="15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4925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05" name="Group 32"/>
          <p:cNvGrpSpPr/>
          <p:nvPr/>
        </p:nvGrpSpPr>
        <p:grpSpPr>
          <a:xfrm>
            <a:off x="914400" y="1143000"/>
            <a:ext cx="6936120" cy="4266720"/>
            <a:chOff x="914400" y="1143000"/>
            <a:chExt cx="6936120" cy="4266720"/>
          </a:xfrm>
        </p:grpSpPr>
        <p:sp>
          <p:nvSpPr>
            <p:cNvPr id="1906" name="67Text"/>
            <p:cNvSpPr/>
            <p:nvPr/>
          </p:nvSpPr>
          <p:spPr>
            <a:xfrm>
              <a:off x="914400" y="4950720"/>
              <a:ext cx="1829160" cy="45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  <a:buNone/>
              </a:pPr>
              <a:r>
                <a:rPr b="0" i="1" lang="en-US" sz="2800" spc="-1" strike="noStrike">
                  <a:solidFill>
                    <a:srgbClr val="c00000"/>
                  </a:solidFill>
                  <a:latin typeface="Calibri"/>
                </a:rPr>
                <a:t>In practice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1907" name="Straight Arrow Connector 65"/>
            <p:cNvSpPr/>
            <p:nvPr/>
          </p:nvSpPr>
          <p:spPr>
            <a:xfrm flipH="1">
              <a:off x="2743200" y="5109480"/>
              <a:ext cx="2880" cy="147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4925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8" name="Straight Arrow Connector 67"/>
            <p:cNvSpPr/>
            <p:nvPr/>
          </p:nvSpPr>
          <p:spPr>
            <a:xfrm>
              <a:off x="7850160" y="1143000"/>
              <a:ext cx="360" cy="4114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4925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9" name="Straight Arrow Connector 48"/>
            <p:cNvSpPr/>
            <p:nvPr/>
          </p:nvSpPr>
          <p:spPr>
            <a:xfrm>
              <a:off x="2743920" y="5180400"/>
              <a:ext cx="5104440" cy="2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25400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7" dur="indefinite" restart="never" nodeType="tmRoot">
          <p:childTnLst>
            <p:seq>
              <p:cTn id="458" dur="indefinite" nodeType="mainSeq">
                <p:childTnLst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75" dur="10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nodeType="with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 additive="repl">
                                        <p:cTn id="477" dur="5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81" dur="5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nodeType="withEffect" fill="hold" presetClass="exit" presetID="22" presetSubtype="1">
                                  <p:stCondLst>
                                    <p:cond delay="500"/>
                                  </p:stCondLst>
                                  <p:childTnLst>
                                    <p:animEffect filter="wipe(up)" transition="out">
                                      <p:cBhvr additive="repl">
                                        <p:cTn id="483" dur="5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nodeType="withEffect" fill="hold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87" dur="5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000"/>
                            </p:stCondLst>
                            <p:childTnLst>
                              <p:par>
                                <p:cTn id="48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000"/>
                            </p:stCondLst>
                            <p:childTnLst>
                              <p:par>
                                <p:cTn id="49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02" dur="1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05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nodeType="withEffect" fill="hold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08" dur="5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nodeType="withEffect" fill="hold" presetClass="exit" presetID="22" presetSubtype="4">
                                  <p:stCondLst>
                                    <p:cond delay="100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510" dur="5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nodeType="withEffect" fill="hold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14" dur="5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00"/>
                            </p:stCondLst>
                            <p:childTnLst>
                              <p:par>
                                <p:cTn id="51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500"/>
                            </p:stCondLst>
                            <p:childTnLst>
                              <p:par>
                                <p:cTn id="51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Rounded Rectangle 1"/>
          <p:cNvSpPr/>
          <p:nvPr/>
        </p:nvSpPr>
        <p:spPr>
          <a:xfrm>
            <a:off x="609480" y="1295280"/>
            <a:ext cx="7990560" cy="228564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1. Process Variation </a:t>
            </a:r>
            <a:endParaRPr b="0" lang="en-US" sz="36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DRAM cells are not equal</a:t>
            </a:r>
            <a:endParaRPr b="0" lang="en-US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Leads to extra timing margin for cell that can store small amount of charge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11" name="Rounded Rectangle 112"/>
          <p:cNvSpPr/>
          <p:nvPr/>
        </p:nvSpPr>
        <p:spPr>
          <a:xfrm>
            <a:off x="609480" y="3809880"/>
            <a:ext cx="7990560" cy="2285640"/>
          </a:xfrm>
          <a:prstGeom prst="roundRect">
            <a:avLst>
              <a:gd name="adj" fmla="val 4341"/>
            </a:avLst>
          </a:prstGeom>
          <a:noFill/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2. Temperature Dependence </a:t>
            </a:r>
            <a:endParaRPr b="0" lang="en-US" sz="36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DRAM leaks more charge at higher temperature</a:t>
            </a:r>
            <a:endParaRPr b="0" lang="en-US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Leads to extra timing margin when operating at low temperature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12" name="Title 1"/>
          <p:cNvSpPr/>
          <p:nvPr/>
        </p:nvSpPr>
        <p:spPr>
          <a:xfrm>
            <a:off x="619920" y="152280"/>
            <a:ext cx="852372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Two Reasons for Timing Margin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13" name="Rounded Rectangle 11"/>
          <p:cNvSpPr/>
          <p:nvPr/>
        </p:nvSpPr>
        <p:spPr>
          <a:xfrm>
            <a:off x="619920" y="1295280"/>
            <a:ext cx="7990560" cy="228564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rgbClr val="f7964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Calibri Light"/>
              </a:rPr>
              <a:t>1. Process Variation </a:t>
            </a:r>
            <a:endParaRPr b="0" lang="en-US" sz="36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DRAM cells are not equal</a:t>
            </a:r>
            <a:endParaRPr b="0" lang="en-US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31859c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31859c"/>
                </a:solidFill>
                <a:latin typeface="Calibri Light"/>
              </a:rPr>
              <a:t>Leads to extra timing margin for cell that can store small amount of charge;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14" name="Rounded Rectangle 12"/>
          <p:cNvSpPr/>
          <p:nvPr/>
        </p:nvSpPr>
        <p:spPr>
          <a:xfrm>
            <a:off x="609480" y="1295280"/>
            <a:ext cx="7990560" cy="228564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rgbClr val="4bacc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Calibri Light"/>
              </a:rPr>
              <a:t>1. Process Variation </a:t>
            </a:r>
            <a:endParaRPr b="0" lang="en-US" sz="36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DRAM cells are not equal</a:t>
            </a:r>
            <a:endParaRPr b="0" lang="en-US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Leads to extra timing margin for cells that can store large amount of charge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1" dur="indefinite" restart="never" nodeType="tmRoot">
          <p:childTnLst>
            <p:seq>
              <p:cTn id="542" dur="indefinite" nodeType="mainSeq">
                <p:childTnLst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7" dur="5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2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1" dur="500"/>
                                        <p:tgtEl>
                                          <p:spTgt spid="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TextBox 106"/>
          <p:cNvSpPr/>
          <p:nvPr/>
        </p:nvSpPr>
        <p:spPr>
          <a:xfrm>
            <a:off x="1219320" y="4191120"/>
            <a:ext cx="36601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984807"/>
                </a:solidFill>
                <a:latin typeface="Calibri"/>
              </a:rPr>
              <a:t>Same size </a:t>
            </a:r>
            <a:r>
              <a:rPr b="0" lang="en-US" sz="3200" spc="-1" strike="noStrike">
                <a:solidFill>
                  <a:srgbClr val="984807"/>
                </a:solidFill>
                <a:latin typeface="Wingdings"/>
              </a:rPr>
              <a:t>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16" name="TextBox 107"/>
          <p:cNvSpPr/>
          <p:nvPr/>
        </p:nvSpPr>
        <p:spPr>
          <a:xfrm>
            <a:off x="1219320" y="4572000"/>
            <a:ext cx="36601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984807"/>
                </a:solidFill>
                <a:latin typeface="Calibri"/>
              </a:rPr>
              <a:t>Same charge </a:t>
            </a:r>
            <a:r>
              <a:rPr b="0" lang="en-US" sz="3200" spc="-1" strike="noStrike">
                <a:solidFill>
                  <a:srgbClr val="984807"/>
                </a:solidFill>
                <a:latin typeface="Wingdings"/>
              </a:rPr>
              <a:t>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17" name="TextBox 108"/>
          <p:cNvSpPr/>
          <p:nvPr/>
        </p:nvSpPr>
        <p:spPr>
          <a:xfrm>
            <a:off x="4876920" y="4191120"/>
            <a:ext cx="38095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c00000"/>
                </a:solidFill>
                <a:latin typeface="Calibri"/>
              </a:rPr>
              <a:t>Different size </a:t>
            </a:r>
            <a:r>
              <a:rPr b="0" lang="en-US" sz="3200" spc="-1" strike="noStrike">
                <a:solidFill>
                  <a:srgbClr val="c00000"/>
                </a:solidFill>
                <a:latin typeface="Wingdings"/>
              </a:rPr>
              <a:t>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18" name="TextBox 109"/>
          <p:cNvSpPr/>
          <p:nvPr/>
        </p:nvSpPr>
        <p:spPr>
          <a:xfrm>
            <a:off x="4876920" y="4572000"/>
            <a:ext cx="38095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c00000"/>
                </a:solidFill>
                <a:latin typeface="Calibri"/>
              </a:rPr>
              <a:t>Different charge </a:t>
            </a:r>
            <a:r>
              <a:rPr b="0" lang="en-US" sz="3200" spc="-1" strike="noStrike">
                <a:solidFill>
                  <a:srgbClr val="c00000"/>
                </a:solidFill>
                <a:latin typeface="Wingdings"/>
              </a:rPr>
              <a:t>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19" name="TextBox 118"/>
          <p:cNvSpPr/>
          <p:nvPr/>
        </p:nvSpPr>
        <p:spPr>
          <a:xfrm>
            <a:off x="1219320" y="4952880"/>
            <a:ext cx="36601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984807"/>
                </a:solidFill>
                <a:latin typeface="Calibri"/>
              </a:rPr>
              <a:t>Same latency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20" name="TextBox 119"/>
          <p:cNvSpPr/>
          <p:nvPr/>
        </p:nvSpPr>
        <p:spPr>
          <a:xfrm>
            <a:off x="4876920" y="4952880"/>
            <a:ext cx="38095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c00000"/>
                </a:solidFill>
                <a:latin typeface="Calibri"/>
              </a:rPr>
              <a:t>Different latency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21" name="Punchline"/>
          <p:cNvSpPr/>
          <p:nvPr/>
        </p:nvSpPr>
        <p:spPr>
          <a:xfrm>
            <a:off x="1219320" y="4267080"/>
            <a:ext cx="670536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Large variation in cell size </a:t>
            </a:r>
            <a:r>
              <a:rPr b="0" lang="en-US" sz="3600" spc="-1" strike="noStrike">
                <a:solidFill>
                  <a:srgbClr val="000000"/>
                </a:solidFill>
                <a:latin typeface="Wingdings"/>
              </a:rPr>
              <a:t>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22" name="Punchline"/>
          <p:cNvSpPr/>
          <p:nvPr/>
        </p:nvSpPr>
        <p:spPr>
          <a:xfrm>
            <a:off x="1219320" y="4800600"/>
            <a:ext cx="670536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Large variation in charge </a:t>
            </a:r>
            <a:r>
              <a:rPr b="0" lang="en-US" sz="3600" spc="-1" strike="noStrike">
                <a:solidFill>
                  <a:srgbClr val="000000"/>
                </a:solidFill>
                <a:latin typeface="Wingdings"/>
              </a:rPr>
              <a:t>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23" name="Punchline"/>
          <p:cNvSpPr/>
          <p:nvPr/>
        </p:nvSpPr>
        <p:spPr>
          <a:xfrm>
            <a:off x="1219320" y="5334120"/>
            <a:ext cx="670536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Large variation in access latency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24" name="Title 1"/>
          <p:cNvSpPr/>
          <p:nvPr/>
        </p:nvSpPr>
        <p:spPr>
          <a:xfrm>
            <a:off x="234360" y="54360"/>
            <a:ext cx="891504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Cells are Not Equal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1925" name="Group 11"/>
          <p:cNvGrpSpPr/>
          <p:nvPr/>
        </p:nvGrpSpPr>
        <p:grpSpPr>
          <a:xfrm>
            <a:off x="4964400" y="1221480"/>
            <a:ext cx="2821680" cy="2986920"/>
            <a:chOff x="4964400" y="1221480"/>
            <a:chExt cx="2821680" cy="2986920"/>
          </a:xfrm>
        </p:grpSpPr>
        <p:sp>
          <p:nvSpPr>
            <p:cNvPr id="1926" name="Straight Connector 13"/>
            <p:cNvSpPr/>
            <p:nvPr/>
          </p:nvSpPr>
          <p:spPr>
            <a:xfrm flipH="1" flipV="1">
              <a:off x="5249160" y="1221480"/>
              <a:ext cx="144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7" name="DRAM"/>
            <p:cNvSpPr/>
            <p:nvPr/>
          </p:nvSpPr>
          <p:spPr>
            <a:xfrm>
              <a:off x="5022000" y="367524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8" name="Straight Connector 15"/>
            <p:cNvSpPr/>
            <p:nvPr/>
          </p:nvSpPr>
          <p:spPr>
            <a:xfrm flipV="1">
              <a:off x="5707800" y="1221480"/>
              <a:ext cx="36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9" name="DRAM"/>
            <p:cNvSpPr/>
            <p:nvPr/>
          </p:nvSpPr>
          <p:spPr>
            <a:xfrm>
              <a:off x="5479200" y="367524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0" name="Straight Connector 17"/>
            <p:cNvSpPr/>
            <p:nvPr/>
          </p:nvSpPr>
          <p:spPr>
            <a:xfrm flipH="1" flipV="1">
              <a:off x="6165000" y="1221480"/>
              <a:ext cx="288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1" name="DRAM"/>
            <p:cNvSpPr/>
            <p:nvPr/>
          </p:nvSpPr>
          <p:spPr>
            <a:xfrm>
              <a:off x="5939640" y="367524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2" name="Straight Connector 19"/>
            <p:cNvSpPr/>
            <p:nvPr/>
          </p:nvSpPr>
          <p:spPr>
            <a:xfrm flipH="1" flipV="1">
              <a:off x="6622200" y="1221480"/>
              <a:ext cx="288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3" name="DRAM"/>
            <p:cNvSpPr/>
            <p:nvPr/>
          </p:nvSpPr>
          <p:spPr>
            <a:xfrm>
              <a:off x="6396840" y="367524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4" name="Straight Connector 21"/>
            <p:cNvSpPr/>
            <p:nvPr/>
          </p:nvSpPr>
          <p:spPr>
            <a:xfrm flipV="1">
              <a:off x="7079400" y="1221480"/>
              <a:ext cx="36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5" name="DRAM"/>
            <p:cNvSpPr/>
            <p:nvPr/>
          </p:nvSpPr>
          <p:spPr>
            <a:xfrm>
              <a:off x="6850800" y="367524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6" name="Straight Connector 23"/>
            <p:cNvSpPr/>
            <p:nvPr/>
          </p:nvSpPr>
          <p:spPr>
            <a:xfrm flipH="1" flipV="1">
              <a:off x="7530480" y="1221480"/>
              <a:ext cx="288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7" name="DRAM"/>
            <p:cNvSpPr/>
            <p:nvPr/>
          </p:nvSpPr>
          <p:spPr>
            <a:xfrm>
              <a:off x="7305120" y="367524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8" name="Oval 25"/>
            <p:cNvSpPr/>
            <p:nvPr/>
          </p:nvSpPr>
          <p:spPr>
            <a:xfrm>
              <a:off x="5964480" y="1299240"/>
              <a:ext cx="402120" cy="402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9" name="Oval 26"/>
            <p:cNvSpPr/>
            <p:nvPr/>
          </p:nvSpPr>
          <p:spPr>
            <a:xfrm>
              <a:off x="6472800" y="1357200"/>
              <a:ext cx="292320" cy="2923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0" name="Oval 27"/>
            <p:cNvSpPr/>
            <p:nvPr/>
          </p:nvSpPr>
          <p:spPr>
            <a:xfrm>
              <a:off x="6888960" y="1293840"/>
              <a:ext cx="392760" cy="392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1" name="Oval 28"/>
            <p:cNvSpPr/>
            <p:nvPr/>
          </p:nvSpPr>
          <p:spPr>
            <a:xfrm>
              <a:off x="5031360" y="126072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2" name="Oval 29"/>
            <p:cNvSpPr/>
            <p:nvPr/>
          </p:nvSpPr>
          <p:spPr>
            <a:xfrm>
              <a:off x="5522040" y="1328760"/>
              <a:ext cx="377640" cy="370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3" name="Oval 30"/>
            <p:cNvSpPr/>
            <p:nvPr/>
          </p:nvSpPr>
          <p:spPr>
            <a:xfrm>
              <a:off x="5968440" y="2206800"/>
              <a:ext cx="402120" cy="402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4" name="Oval 31"/>
            <p:cNvSpPr/>
            <p:nvPr/>
          </p:nvSpPr>
          <p:spPr>
            <a:xfrm>
              <a:off x="6373800" y="2162160"/>
              <a:ext cx="502560" cy="5025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5" name="Oval 32"/>
            <p:cNvSpPr/>
            <p:nvPr/>
          </p:nvSpPr>
          <p:spPr>
            <a:xfrm>
              <a:off x="6930000" y="2267640"/>
              <a:ext cx="292320" cy="2923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6" name="Oval 33"/>
            <p:cNvSpPr/>
            <p:nvPr/>
          </p:nvSpPr>
          <p:spPr>
            <a:xfrm>
              <a:off x="7301880" y="2153160"/>
              <a:ext cx="484200" cy="484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7" name="Oval 34"/>
            <p:cNvSpPr/>
            <p:nvPr/>
          </p:nvSpPr>
          <p:spPr>
            <a:xfrm>
              <a:off x="5545440" y="2240640"/>
              <a:ext cx="328680" cy="3286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8" name="Oval 35"/>
            <p:cNvSpPr/>
            <p:nvPr/>
          </p:nvSpPr>
          <p:spPr>
            <a:xfrm>
              <a:off x="5997240" y="2699640"/>
              <a:ext cx="341280" cy="3441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9" name="Oval 36"/>
            <p:cNvSpPr/>
            <p:nvPr/>
          </p:nvSpPr>
          <p:spPr>
            <a:xfrm>
              <a:off x="6421680" y="2674800"/>
              <a:ext cx="411120" cy="411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0" name="Oval 37"/>
            <p:cNvSpPr/>
            <p:nvPr/>
          </p:nvSpPr>
          <p:spPr>
            <a:xfrm>
              <a:off x="6850800" y="2643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1" name="Oval 38"/>
            <p:cNvSpPr/>
            <p:nvPr/>
          </p:nvSpPr>
          <p:spPr>
            <a:xfrm>
              <a:off x="7355160" y="2687040"/>
              <a:ext cx="365400" cy="365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2" name="Oval 39"/>
            <p:cNvSpPr/>
            <p:nvPr/>
          </p:nvSpPr>
          <p:spPr>
            <a:xfrm>
              <a:off x="6002640" y="3151080"/>
              <a:ext cx="328680" cy="3286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3" name="Oval 40"/>
            <p:cNvSpPr/>
            <p:nvPr/>
          </p:nvSpPr>
          <p:spPr>
            <a:xfrm>
              <a:off x="6393600" y="3096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4" name="Oval 41"/>
            <p:cNvSpPr/>
            <p:nvPr/>
          </p:nvSpPr>
          <p:spPr>
            <a:xfrm>
              <a:off x="7308000" y="3094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5" name="Oval 42"/>
            <p:cNvSpPr/>
            <p:nvPr/>
          </p:nvSpPr>
          <p:spPr>
            <a:xfrm>
              <a:off x="5037120" y="2673000"/>
              <a:ext cx="411120" cy="411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6" name="Oval 43"/>
            <p:cNvSpPr/>
            <p:nvPr/>
          </p:nvSpPr>
          <p:spPr>
            <a:xfrm>
              <a:off x="5442840" y="2571480"/>
              <a:ext cx="548280" cy="5482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7" name="Oval 44"/>
            <p:cNvSpPr/>
            <p:nvPr/>
          </p:nvSpPr>
          <p:spPr>
            <a:xfrm>
              <a:off x="5069160" y="3151080"/>
              <a:ext cx="356400" cy="356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8" name="Oval 45"/>
            <p:cNvSpPr/>
            <p:nvPr/>
          </p:nvSpPr>
          <p:spPr>
            <a:xfrm>
              <a:off x="5494320" y="3126600"/>
              <a:ext cx="411120" cy="411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9" name="Oval 46"/>
            <p:cNvSpPr/>
            <p:nvPr/>
          </p:nvSpPr>
          <p:spPr>
            <a:xfrm>
              <a:off x="5987520" y="1770480"/>
              <a:ext cx="356400" cy="356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0" name="Oval 47"/>
            <p:cNvSpPr/>
            <p:nvPr/>
          </p:nvSpPr>
          <p:spPr>
            <a:xfrm>
              <a:off x="6499800" y="1836360"/>
              <a:ext cx="256320" cy="250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1" name="Oval 48"/>
            <p:cNvSpPr/>
            <p:nvPr/>
          </p:nvSpPr>
          <p:spPr>
            <a:xfrm>
              <a:off x="6843600" y="1726560"/>
              <a:ext cx="511560" cy="5115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2" name="Oval 49"/>
            <p:cNvSpPr/>
            <p:nvPr/>
          </p:nvSpPr>
          <p:spPr>
            <a:xfrm>
              <a:off x="5103000" y="1775520"/>
              <a:ext cx="292320" cy="2923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3" name="Oval 50"/>
            <p:cNvSpPr/>
            <p:nvPr/>
          </p:nvSpPr>
          <p:spPr>
            <a:xfrm>
              <a:off x="5482440" y="1733400"/>
              <a:ext cx="484200" cy="484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4" name="Oval 51"/>
            <p:cNvSpPr/>
            <p:nvPr/>
          </p:nvSpPr>
          <p:spPr>
            <a:xfrm>
              <a:off x="7350840" y="1762920"/>
              <a:ext cx="377640" cy="370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5" name="Oval 52"/>
            <p:cNvSpPr/>
            <p:nvPr/>
          </p:nvSpPr>
          <p:spPr>
            <a:xfrm>
              <a:off x="7343280" y="1321920"/>
              <a:ext cx="377640" cy="370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6" name="Oval 53"/>
            <p:cNvSpPr/>
            <p:nvPr/>
          </p:nvSpPr>
          <p:spPr>
            <a:xfrm>
              <a:off x="6893640" y="3143520"/>
              <a:ext cx="377640" cy="370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7" name="Oval 54"/>
            <p:cNvSpPr/>
            <p:nvPr/>
          </p:nvSpPr>
          <p:spPr>
            <a:xfrm>
              <a:off x="4964400" y="2096640"/>
              <a:ext cx="548280" cy="5482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68" name="Punchline"/>
          <p:cNvSpPr/>
          <p:nvPr/>
        </p:nvSpPr>
        <p:spPr>
          <a:xfrm>
            <a:off x="5022000" y="685800"/>
            <a:ext cx="2698560" cy="62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Real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1969" name="Group 55"/>
          <p:cNvGrpSpPr/>
          <p:nvPr/>
        </p:nvGrpSpPr>
        <p:grpSpPr>
          <a:xfrm>
            <a:off x="1364760" y="685800"/>
            <a:ext cx="2746080" cy="3522600"/>
            <a:chOff x="1364760" y="685800"/>
            <a:chExt cx="2746080" cy="3522600"/>
          </a:xfrm>
        </p:grpSpPr>
        <p:grpSp>
          <p:nvGrpSpPr>
            <p:cNvPr id="1970" name="Group 56"/>
            <p:cNvGrpSpPr/>
            <p:nvPr/>
          </p:nvGrpSpPr>
          <p:grpSpPr>
            <a:xfrm>
              <a:off x="1364760" y="1221480"/>
              <a:ext cx="2746080" cy="2986920"/>
              <a:chOff x="1364760" y="1221480"/>
              <a:chExt cx="2746080" cy="2986920"/>
            </a:xfrm>
          </p:grpSpPr>
          <p:sp>
            <p:nvSpPr>
              <p:cNvPr id="1971" name="Oval 58"/>
              <p:cNvSpPr/>
              <p:nvPr/>
            </p:nvSpPr>
            <p:spPr>
              <a:xfrm>
                <a:off x="2279160" y="1725120"/>
                <a:ext cx="456840" cy="4568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72" name="Oval 59"/>
              <p:cNvSpPr/>
              <p:nvPr/>
            </p:nvSpPr>
            <p:spPr>
              <a:xfrm>
                <a:off x="2736360" y="1725120"/>
                <a:ext cx="456840" cy="4568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73" name="Oval 60"/>
              <p:cNvSpPr/>
              <p:nvPr/>
            </p:nvSpPr>
            <p:spPr>
              <a:xfrm>
                <a:off x="3193560" y="1725120"/>
                <a:ext cx="456840" cy="4568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74" name="Oval 61"/>
              <p:cNvSpPr/>
              <p:nvPr/>
            </p:nvSpPr>
            <p:spPr>
              <a:xfrm>
                <a:off x="3650760" y="1723320"/>
                <a:ext cx="456840" cy="4568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75" name="Oval 62"/>
              <p:cNvSpPr/>
              <p:nvPr/>
            </p:nvSpPr>
            <p:spPr>
              <a:xfrm>
                <a:off x="1364760" y="1723320"/>
                <a:ext cx="456840" cy="4568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76" name="Oval 63"/>
              <p:cNvSpPr/>
              <p:nvPr/>
            </p:nvSpPr>
            <p:spPr>
              <a:xfrm>
                <a:off x="1821960" y="1723320"/>
                <a:ext cx="456840" cy="4568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77" name="Straight Connector 64"/>
              <p:cNvSpPr/>
              <p:nvPr/>
            </p:nvSpPr>
            <p:spPr>
              <a:xfrm flipH="1" flipV="1">
                <a:off x="1589760" y="1221480"/>
                <a:ext cx="6480" cy="2453760"/>
              </a:xfrm>
              <a:prstGeom prst="line">
                <a:avLst/>
              </a:prstGeom>
              <a:ln cap="rnd" w="25400"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78" name="DRAM"/>
              <p:cNvSpPr/>
              <p:nvPr/>
            </p:nvSpPr>
            <p:spPr>
              <a:xfrm>
                <a:off x="1368000" y="3675240"/>
                <a:ext cx="456840" cy="53316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79" name="Straight Connector 66"/>
              <p:cNvSpPr/>
              <p:nvPr/>
            </p:nvSpPr>
            <p:spPr>
              <a:xfrm flipH="1" flipV="1">
                <a:off x="2046960" y="1221480"/>
                <a:ext cx="6480" cy="2453760"/>
              </a:xfrm>
              <a:prstGeom prst="line">
                <a:avLst/>
              </a:prstGeom>
              <a:ln cap="rnd" w="25400"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0" name="DRAM"/>
              <p:cNvSpPr/>
              <p:nvPr/>
            </p:nvSpPr>
            <p:spPr>
              <a:xfrm>
                <a:off x="1825200" y="3675240"/>
                <a:ext cx="456840" cy="53316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1" name="Straight Connector 68"/>
              <p:cNvSpPr/>
              <p:nvPr/>
            </p:nvSpPr>
            <p:spPr>
              <a:xfrm flipH="1" flipV="1">
                <a:off x="2504160" y="1221480"/>
                <a:ext cx="9720" cy="2453760"/>
              </a:xfrm>
              <a:prstGeom prst="line">
                <a:avLst/>
              </a:prstGeom>
              <a:ln cap="rnd" w="25400"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2" name="DRAM"/>
              <p:cNvSpPr/>
              <p:nvPr/>
            </p:nvSpPr>
            <p:spPr>
              <a:xfrm>
                <a:off x="2285280" y="3675240"/>
                <a:ext cx="456840" cy="53316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3" name="Straight Connector 70"/>
              <p:cNvSpPr/>
              <p:nvPr/>
            </p:nvSpPr>
            <p:spPr>
              <a:xfrm flipH="1" flipV="1">
                <a:off x="2964960" y="1221480"/>
                <a:ext cx="6120" cy="2453760"/>
              </a:xfrm>
              <a:prstGeom prst="line">
                <a:avLst/>
              </a:prstGeom>
              <a:ln cap="rnd" w="25400"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4" name="DRAM"/>
              <p:cNvSpPr/>
              <p:nvPr/>
            </p:nvSpPr>
            <p:spPr>
              <a:xfrm>
                <a:off x="2742480" y="3675240"/>
                <a:ext cx="456840" cy="53316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5" name="Straight Connector 72"/>
              <p:cNvSpPr/>
              <p:nvPr/>
            </p:nvSpPr>
            <p:spPr>
              <a:xfrm flipH="1" flipV="1">
                <a:off x="3422160" y="1221480"/>
                <a:ext cx="2880" cy="2453760"/>
              </a:xfrm>
              <a:prstGeom prst="line">
                <a:avLst/>
              </a:prstGeom>
              <a:ln cap="rnd" w="25400"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6" name="DRAM"/>
              <p:cNvSpPr/>
              <p:nvPr/>
            </p:nvSpPr>
            <p:spPr>
              <a:xfrm>
                <a:off x="3196800" y="3675240"/>
                <a:ext cx="456840" cy="53316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7" name="Straight Connector 74"/>
              <p:cNvSpPr/>
              <p:nvPr/>
            </p:nvSpPr>
            <p:spPr>
              <a:xfrm flipV="1">
                <a:off x="3879360" y="1221480"/>
                <a:ext cx="360" cy="2453760"/>
              </a:xfrm>
              <a:prstGeom prst="line">
                <a:avLst/>
              </a:prstGeom>
              <a:ln cap="rnd" w="25400"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8" name="DRAM"/>
              <p:cNvSpPr/>
              <p:nvPr/>
            </p:nvSpPr>
            <p:spPr>
              <a:xfrm>
                <a:off x="3650760" y="3675240"/>
                <a:ext cx="456840" cy="53316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9" name="Oval 76"/>
              <p:cNvSpPr/>
              <p:nvPr/>
            </p:nvSpPr>
            <p:spPr>
              <a:xfrm>
                <a:off x="2282400" y="127728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90" name="Oval 77"/>
              <p:cNvSpPr/>
              <p:nvPr/>
            </p:nvSpPr>
            <p:spPr>
              <a:xfrm>
                <a:off x="2739600" y="127728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91" name="Oval 78"/>
              <p:cNvSpPr/>
              <p:nvPr/>
            </p:nvSpPr>
            <p:spPr>
              <a:xfrm>
                <a:off x="3196800" y="127728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92" name="Oval 79"/>
              <p:cNvSpPr/>
              <p:nvPr/>
            </p:nvSpPr>
            <p:spPr>
              <a:xfrm>
                <a:off x="3654000" y="127548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93" name="Oval 80"/>
              <p:cNvSpPr/>
              <p:nvPr/>
            </p:nvSpPr>
            <p:spPr>
              <a:xfrm>
                <a:off x="1368000" y="127548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94" name="Oval 81"/>
              <p:cNvSpPr/>
              <p:nvPr/>
            </p:nvSpPr>
            <p:spPr>
              <a:xfrm>
                <a:off x="1825200" y="127548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95" name="Oval 82"/>
              <p:cNvSpPr/>
              <p:nvPr/>
            </p:nvSpPr>
            <p:spPr>
              <a:xfrm>
                <a:off x="2282400" y="218808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96" name="Oval 83"/>
              <p:cNvSpPr/>
              <p:nvPr/>
            </p:nvSpPr>
            <p:spPr>
              <a:xfrm>
                <a:off x="2739600" y="218808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97" name="Oval 84"/>
              <p:cNvSpPr/>
              <p:nvPr/>
            </p:nvSpPr>
            <p:spPr>
              <a:xfrm>
                <a:off x="3196800" y="218808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98" name="Oval 85"/>
              <p:cNvSpPr/>
              <p:nvPr/>
            </p:nvSpPr>
            <p:spPr>
              <a:xfrm>
                <a:off x="3654000" y="21859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99" name="Oval 86"/>
              <p:cNvSpPr/>
              <p:nvPr/>
            </p:nvSpPr>
            <p:spPr>
              <a:xfrm>
                <a:off x="1368000" y="21859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00" name="Oval 87"/>
              <p:cNvSpPr/>
              <p:nvPr/>
            </p:nvSpPr>
            <p:spPr>
              <a:xfrm>
                <a:off x="1825200" y="21859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01" name="Oval 88"/>
              <p:cNvSpPr/>
              <p:nvPr/>
            </p:nvSpPr>
            <p:spPr>
              <a:xfrm>
                <a:off x="2282400" y="26431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02" name="Oval 89"/>
              <p:cNvSpPr/>
              <p:nvPr/>
            </p:nvSpPr>
            <p:spPr>
              <a:xfrm>
                <a:off x="2739600" y="26431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03" name="Oval 90"/>
              <p:cNvSpPr/>
              <p:nvPr/>
            </p:nvSpPr>
            <p:spPr>
              <a:xfrm>
                <a:off x="3196800" y="26431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04" name="Oval 91"/>
              <p:cNvSpPr/>
              <p:nvPr/>
            </p:nvSpPr>
            <p:spPr>
              <a:xfrm>
                <a:off x="3654000" y="26413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05" name="Oval 92"/>
              <p:cNvSpPr/>
              <p:nvPr/>
            </p:nvSpPr>
            <p:spPr>
              <a:xfrm>
                <a:off x="2282400" y="30967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06" name="Oval 93"/>
              <p:cNvSpPr/>
              <p:nvPr/>
            </p:nvSpPr>
            <p:spPr>
              <a:xfrm>
                <a:off x="2739600" y="30967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07" name="Oval 94"/>
              <p:cNvSpPr/>
              <p:nvPr/>
            </p:nvSpPr>
            <p:spPr>
              <a:xfrm>
                <a:off x="3196800" y="30967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08" name="Oval 95"/>
              <p:cNvSpPr/>
              <p:nvPr/>
            </p:nvSpPr>
            <p:spPr>
              <a:xfrm>
                <a:off x="3654000" y="309456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09" name="Oval 96"/>
              <p:cNvSpPr/>
              <p:nvPr/>
            </p:nvSpPr>
            <p:spPr>
              <a:xfrm>
                <a:off x="1368000" y="26413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10" name="Oval 97"/>
              <p:cNvSpPr/>
              <p:nvPr/>
            </p:nvSpPr>
            <p:spPr>
              <a:xfrm>
                <a:off x="1825200" y="264132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11" name="Oval 98"/>
              <p:cNvSpPr/>
              <p:nvPr/>
            </p:nvSpPr>
            <p:spPr>
              <a:xfrm>
                <a:off x="1368000" y="309456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12" name="Oval 99"/>
              <p:cNvSpPr/>
              <p:nvPr/>
            </p:nvSpPr>
            <p:spPr>
              <a:xfrm>
                <a:off x="1825200" y="3094560"/>
                <a:ext cx="456840" cy="456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13" name="Oval 100"/>
              <p:cNvSpPr/>
              <p:nvPr/>
            </p:nvSpPr>
            <p:spPr>
              <a:xfrm>
                <a:off x="2290680" y="1736640"/>
                <a:ext cx="438480" cy="4384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14" name="Oval 101"/>
              <p:cNvSpPr/>
              <p:nvPr/>
            </p:nvSpPr>
            <p:spPr>
              <a:xfrm>
                <a:off x="2747880" y="1736640"/>
                <a:ext cx="438480" cy="4384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15" name="Oval 102"/>
              <p:cNvSpPr/>
              <p:nvPr/>
            </p:nvSpPr>
            <p:spPr>
              <a:xfrm>
                <a:off x="3205080" y="1736640"/>
                <a:ext cx="438480" cy="4384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16" name="Oval 103"/>
              <p:cNvSpPr/>
              <p:nvPr/>
            </p:nvSpPr>
            <p:spPr>
              <a:xfrm>
                <a:off x="3662280" y="1734840"/>
                <a:ext cx="438480" cy="4384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17" name="Oval 104"/>
              <p:cNvSpPr/>
              <p:nvPr/>
            </p:nvSpPr>
            <p:spPr>
              <a:xfrm>
                <a:off x="1376280" y="1734840"/>
                <a:ext cx="438480" cy="4384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18" name="Oval 105"/>
              <p:cNvSpPr/>
              <p:nvPr/>
            </p:nvSpPr>
            <p:spPr>
              <a:xfrm>
                <a:off x="1833480" y="1734840"/>
                <a:ext cx="438480" cy="4384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019" name="Punchline"/>
            <p:cNvSpPr/>
            <p:nvPr/>
          </p:nvSpPr>
          <p:spPr>
            <a:xfrm>
              <a:off x="1376280" y="685800"/>
              <a:ext cx="2731320" cy="627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3600" spc="-1" strike="noStrike">
                  <a:solidFill>
                    <a:srgbClr val="000000"/>
                  </a:solidFill>
                  <a:latin typeface="Calibri"/>
                </a:rPr>
                <a:t>Ideal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2020" name="Group 1"/>
          <p:cNvGrpSpPr/>
          <p:nvPr/>
        </p:nvGrpSpPr>
        <p:grpSpPr>
          <a:xfrm>
            <a:off x="5447160" y="2568600"/>
            <a:ext cx="2705760" cy="1404720"/>
            <a:chOff x="5447160" y="2568600"/>
            <a:chExt cx="2705760" cy="1404720"/>
          </a:xfrm>
        </p:grpSpPr>
        <p:grpSp>
          <p:nvGrpSpPr>
            <p:cNvPr id="2021" name="Group 113"/>
            <p:cNvGrpSpPr/>
            <p:nvPr/>
          </p:nvGrpSpPr>
          <p:grpSpPr>
            <a:xfrm>
              <a:off x="5718600" y="3133800"/>
              <a:ext cx="2434320" cy="839520"/>
              <a:chOff x="5718600" y="3133800"/>
              <a:chExt cx="2434320" cy="839520"/>
            </a:xfrm>
          </p:grpSpPr>
          <p:sp>
            <p:nvSpPr>
              <p:cNvPr id="2022" name="67Text"/>
              <p:cNvSpPr/>
              <p:nvPr/>
            </p:nvSpPr>
            <p:spPr>
              <a:xfrm>
                <a:off x="6076440" y="3480840"/>
                <a:ext cx="2076480" cy="492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i="1" lang="en-US" sz="2800" spc="-1" strike="noStrike">
                    <a:solidFill>
                      <a:srgbClr val="31859c"/>
                    </a:solidFill>
                    <a:latin typeface="Calibri"/>
                  </a:rPr>
                  <a:t>Largest cell</a:t>
                </a:r>
                <a:endParaRPr b="0" lang="en-US" sz="2800" spc="-1" strike="noStrike">
                  <a:latin typeface="Arial"/>
                </a:endParaRPr>
              </a:p>
            </p:txBody>
          </p:sp>
          <p:sp>
            <p:nvSpPr>
              <p:cNvPr id="2023" name="Freeform 115"/>
              <p:cNvSpPr/>
              <p:nvPr/>
            </p:nvSpPr>
            <p:spPr>
              <a:xfrm>
                <a:off x="5718600" y="3133800"/>
                <a:ext cx="532440" cy="612360"/>
              </a:xfrm>
              <a:custGeom>
                <a:avLst/>
                <a:gdLst/>
                <a:ahLst/>
                <a:rect l="l" t="t" r="r" b="b"/>
                <a:pathLst>
                  <a:path w="532660" h="612559">
                    <a:moveTo>
                      <a:pt x="532660" y="612559"/>
                    </a:moveTo>
                    <a:cubicBezTo>
                      <a:pt x="363984" y="552635"/>
                      <a:pt x="195309" y="492711"/>
                      <a:pt x="106532" y="390618"/>
                    </a:cubicBezTo>
                    <a:cubicBezTo>
                      <a:pt x="17755" y="288525"/>
                      <a:pt x="8877" y="144262"/>
                      <a:pt x="0" y="0"/>
                    </a:cubicBezTo>
                  </a:path>
                </a:pathLst>
              </a:custGeom>
              <a:noFill/>
              <a:ln>
                <a:solidFill>
                  <a:srgbClr val="4f81bd">
                    <a:lumMod val="50000"/>
                  </a:srgbClr>
                </a:solidFill>
                <a:round/>
                <a:tailEnd len="med" type="arrow" w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024" name="Oval 116"/>
            <p:cNvSpPr/>
            <p:nvPr/>
          </p:nvSpPr>
          <p:spPr>
            <a:xfrm>
              <a:off x="5447160" y="2568600"/>
              <a:ext cx="548280" cy="5482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025" name="Group 2"/>
          <p:cNvGrpSpPr/>
          <p:nvPr/>
        </p:nvGrpSpPr>
        <p:grpSpPr>
          <a:xfrm>
            <a:off x="6499800" y="840240"/>
            <a:ext cx="2523960" cy="1246320"/>
            <a:chOff x="6499800" y="840240"/>
            <a:chExt cx="2523960" cy="1246320"/>
          </a:xfrm>
        </p:grpSpPr>
        <p:grpSp>
          <p:nvGrpSpPr>
            <p:cNvPr id="2026" name="Group 110"/>
            <p:cNvGrpSpPr/>
            <p:nvPr/>
          </p:nvGrpSpPr>
          <p:grpSpPr>
            <a:xfrm>
              <a:off x="6621840" y="840240"/>
              <a:ext cx="2401920" cy="1004400"/>
              <a:chOff x="6621840" y="840240"/>
              <a:chExt cx="2401920" cy="1004400"/>
            </a:xfrm>
          </p:grpSpPr>
          <p:sp>
            <p:nvSpPr>
              <p:cNvPr id="2027" name="67Text"/>
              <p:cNvSpPr/>
              <p:nvPr/>
            </p:nvSpPr>
            <p:spPr>
              <a:xfrm>
                <a:off x="7042680" y="840240"/>
                <a:ext cx="1981080" cy="492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i="1" lang="en-US" sz="2800" spc="-1" strike="noStrike">
                    <a:solidFill>
                      <a:srgbClr val="c00000"/>
                    </a:solidFill>
                    <a:latin typeface="Calibri"/>
                  </a:rPr>
                  <a:t>Smallest cell</a:t>
                </a:r>
                <a:endParaRPr b="0" lang="en-US" sz="2800" spc="-1" strike="noStrike">
                  <a:latin typeface="Arial"/>
                </a:endParaRPr>
              </a:p>
            </p:txBody>
          </p:sp>
          <p:sp>
            <p:nvSpPr>
              <p:cNvPr id="2028" name="Freeform 112"/>
              <p:cNvSpPr/>
              <p:nvPr/>
            </p:nvSpPr>
            <p:spPr>
              <a:xfrm>
                <a:off x="6621840" y="1126080"/>
                <a:ext cx="443520" cy="718560"/>
              </a:xfrm>
              <a:custGeom>
                <a:avLst/>
                <a:gdLst/>
                <a:ahLst/>
                <a:rect l="l" t="t" r="r" b="b"/>
                <a:pathLst>
                  <a:path w="443884" h="719091">
                    <a:moveTo>
                      <a:pt x="443884" y="0"/>
                    </a:moveTo>
                    <a:cubicBezTo>
                      <a:pt x="343270" y="33291"/>
                      <a:pt x="242657" y="66583"/>
                      <a:pt x="168676" y="186431"/>
                    </a:cubicBezTo>
                    <a:cubicBezTo>
                      <a:pt x="94695" y="306279"/>
                      <a:pt x="47347" y="512685"/>
                      <a:pt x="0" y="719091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round/>
                <a:tailEnd len="med" type="arrow" w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029" name="Oval 117"/>
            <p:cNvSpPr/>
            <p:nvPr/>
          </p:nvSpPr>
          <p:spPr>
            <a:xfrm>
              <a:off x="6499800" y="1836360"/>
              <a:ext cx="256320" cy="250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2" dur="indefinite" restart="never" nodeType="tmRoot">
          <p:childTnLst>
            <p:seq>
              <p:cTn id="563" dur="indefinite" nodeType="mainSeq">
                <p:childTnLst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nodeType="click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indefinite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00000002980232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90" dur="indefinite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Rounded Rectangle 1"/>
          <p:cNvSpPr/>
          <p:nvPr/>
        </p:nvSpPr>
        <p:spPr>
          <a:xfrm>
            <a:off x="609480" y="1295280"/>
            <a:ext cx="7990560" cy="228564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1. Process Variation </a:t>
            </a:r>
            <a:endParaRPr b="0" lang="en-US" sz="36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DRAM cells are not equal</a:t>
            </a:r>
            <a:endParaRPr b="0" lang="en-US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Leads to </a:t>
            </a:r>
            <a:r>
              <a:rPr b="0" i="1" lang="en-US" sz="2800" spc="-1" strike="noStrike">
                <a:solidFill>
                  <a:srgbClr val="c00000"/>
                </a:solidFill>
                <a:latin typeface="Calibri Light"/>
              </a:rPr>
              <a:t>extra timing margin 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for cells that can store large amount of charge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31" name="Rounded Rectangle 112"/>
          <p:cNvSpPr/>
          <p:nvPr/>
        </p:nvSpPr>
        <p:spPr>
          <a:xfrm>
            <a:off x="609480" y="3809880"/>
            <a:ext cx="7990560" cy="2285640"/>
          </a:xfrm>
          <a:prstGeom prst="roundRect">
            <a:avLst>
              <a:gd name="adj" fmla="val 4341"/>
            </a:avLst>
          </a:prstGeom>
          <a:noFill/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2. Temperature Dependence </a:t>
            </a:r>
            <a:endParaRPr b="0" lang="en-US" sz="36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DRAM leaks more charge at higher temperature</a:t>
            </a:r>
            <a:endParaRPr b="0" lang="en-US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Leads to extra timing margin when operating at low temperature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32" name="Title 1"/>
          <p:cNvSpPr/>
          <p:nvPr/>
        </p:nvSpPr>
        <p:spPr>
          <a:xfrm>
            <a:off x="457200" y="152280"/>
            <a:ext cx="868644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Two Reasons for Timing Margin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33" name="Rounded Rectangle 6"/>
          <p:cNvSpPr/>
          <p:nvPr/>
        </p:nvSpPr>
        <p:spPr>
          <a:xfrm>
            <a:off x="609480" y="3809880"/>
            <a:ext cx="7990560" cy="228564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rgbClr val="4bacc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Calibri Light"/>
              </a:rPr>
              <a:t>2. Temperature Dependence </a:t>
            </a:r>
            <a:endParaRPr b="0" lang="en-US" sz="36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DRAM leaks more charge at higher temperature</a:t>
            </a:r>
            <a:endParaRPr b="0" lang="en-US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31859c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31859c"/>
                </a:solidFill>
                <a:latin typeface="Calibri Light"/>
              </a:rPr>
              <a:t>Leads to extra timing margin when operating at low temperature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34" name="Rounded Rectangle 8"/>
          <p:cNvSpPr/>
          <p:nvPr/>
        </p:nvSpPr>
        <p:spPr>
          <a:xfrm>
            <a:off x="609480" y="3809880"/>
            <a:ext cx="7990560" cy="228564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rgbClr val="4bacc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Calibri Light"/>
              </a:rPr>
              <a:t>2. Temperature Dependence </a:t>
            </a:r>
            <a:endParaRPr b="0" lang="en-US" sz="36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DRAM leaks more charge at higher temperature</a:t>
            </a:r>
            <a:endParaRPr b="0" lang="en-US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Leads to extra timing margin when operating at low temperature 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7" dur="indefinite" restart="never" nodeType="tmRoot">
          <p:childTnLst>
            <p:seq>
              <p:cTn id="618" dur="indefinite" nodeType="mainSeq">
                <p:childTnLst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7" dur="5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Punchline"/>
          <p:cNvSpPr/>
          <p:nvPr/>
        </p:nvSpPr>
        <p:spPr>
          <a:xfrm>
            <a:off x="457200" y="4876920"/>
            <a:ext cx="8305560" cy="16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Cells store small charge at high temperature 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and large charge at low temperature 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Large variation in access latency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036" name="Rectangle 110"/>
          <p:cNvSpPr/>
          <p:nvPr/>
        </p:nvSpPr>
        <p:spPr>
          <a:xfrm>
            <a:off x="990720" y="1066680"/>
            <a:ext cx="3580920" cy="396216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rgbClr val="4bacc6">
                <a:lumMod val="75000"/>
              </a:srgbClr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37" name="Group 99"/>
          <p:cNvGrpSpPr/>
          <p:nvPr/>
        </p:nvGrpSpPr>
        <p:grpSpPr>
          <a:xfrm>
            <a:off x="1314360" y="1716840"/>
            <a:ext cx="2822040" cy="2986920"/>
            <a:chOff x="1314360" y="1716840"/>
            <a:chExt cx="2822040" cy="2986920"/>
          </a:xfrm>
        </p:grpSpPr>
        <p:sp>
          <p:nvSpPr>
            <p:cNvPr id="2038" name="Straight Connector 100"/>
            <p:cNvSpPr/>
            <p:nvPr/>
          </p:nvSpPr>
          <p:spPr>
            <a:xfrm flipH="1" flipV="1">
              <a:off x="1599120" y="1716840"/>
              <a:ext cx="144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9" name="DRAM"/>
            <p:cNvSpPr/>
            <p:nvPr/>
          </p:nvSpPr>
          <p:spPr>
            <a:xfrm>
              <a:off x="137232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0" name="Straight Connector 102"/>
            <p:cNvSpPr/>
            <p:nvPr/>
          </p:nvSpPr>
          <p:spPr>
            <a:xfrm flipV="1">
              <a:off x="2057760" y="1716840"/>
              <a:ext cx="36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1" name="DRAM"/>
            <p:cNvSpPr/>
            <p:nvPr/>
          </p:nvSpPr>
          <p:spPr>
            <a:xfrm>
              <a:off x="182952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2" name="Straight Connector 104"/>
            <p:cNvSpPr/>
            <p:nvPr/>
          </p:nvSpPr>
          <p:spPr>
            <a:xfrm flipH="1" flipV="1">
              <a:off x="2514960" y="1716840"/>
              <a:ext cx="324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3" name="DRAM"/>
            <p:cNvSpPr/>
            <p:nvPr/>
          </p:nvSpPr>
          <p:spPr>
            <a:xfrm>
              <a:off x="228960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4" name="Straight Connector 106"/>
            <p:cNvSpPr/>
            <p:nvPr/>
          </p:nvSpPr>
          <p:spPr>
            <a:xfrm flipH="1" flipV="1">
              <a:off x="2972160" y="1716840"/>
              <a:ext cx="324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5" name="DRAM"/>
            <p:cNvSpPr/>
            <p:nvPr/>
          </p:nvSpPr>
          <p:spPr>
            <a:xfrm>
              <a:off x="274680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6" name="Straight Connector 108"/>
            <p:cNvSpPr/>
            <p:nvPr/>
          </p:nvSpPr>
          <p:spPr>
            <a:xfrm flipV="1">
              <a:off x="3429360" y="1716840"/>
              <a:ext cx="36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7" name="DRAM"/>
            <p:cNvSpPr/>
            <p:nvPr/>
          </p:nvSpPr>
          <p:spPr>
            <a:xfrm>
              <a:off x="320112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8" name="Straight Connector 113"/>
            <p:cNvSpPr/>
            <p:nvPr/>
          </p:nvSpPr>
          <p:spPr>
            <a:xfrm flipH="1" flipV="1">
              <a:off x="3880440" y="1716840"/>
              <a:ext cx="324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9" name="DRAM"/>
            <p:cNvSpPr/>
            <p:nvPr/>
          </p:nvSpPr>
          <p:spPr>
            <a:xfrm>
              <a:off x="365508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0" name="Oval 116"/>
            <p:cNvSpPr/>
            <p:nvPr/>
          </p:nvSpPr>
          <p:spPr>
            <a:xfrm>
              <a:off x="2314440" y="1794600"/>
              <a:ext cx="402120" cy="402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1" name="Oval 117"/>
            <p:cNvSpPr/>
            <p:nvPr/>
          </p:nvSpPr>
          <p:spPr>
            <a:xfrm>
              <a:off x="2823120" y="1852560"/>
              <a:ext cx="292320" cy="2923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2" name="Oval 118"/>
            <p:cNvSpPr/>
            <p:nvPr/>
          </p:nvSpPr>
          <p:spPr>
            <a:xfrm>
              <a:off x="3238920" y="1789200"/>
              <a:ext cx="392760" cy="392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3" name="Oval 119"/>
            <p:cNvSpPr/>
            <p:nvPr/>
          </p:nvSpPr>
          <p:spPr>
            <a:xfrm>
              <a:off x="1381320" y="17560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4" name="Oval 120"/>
            <p:cNvSpPr/>
            <p:nvPr/>
          </p:nvSpPr>
          <p:spPr>
            <a:xfrm>
              <a:off x="1872000" y="1824120"/>
              <a:ext cx="377640" cy="370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5" name="Oval 121"/>
            <p:cNvSpPr/>
            <p:nvPr/>
          </p:nvSpPr>
          <p:spPr>
            <a:xfrm>
              <a:off x="2318760" y="2702160"/>
              <a:ext cx="402120" cy="402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6" name="Oval 122"/>
            <p:cNvSpPr/>
            <p:nvPr/>
          </p:nvSpPr>
          <p:spPr>
            <a:xfrm>
              <a:off x="2724120" y="2657520"/>
              <a:ext cx="502560" cy="5025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7" name="Oval 123"/>
            <p:cNvSpPr/>
            <p:nvPr/>
          </p:nvSpPr>
          <p:spPr>
            <a:xfrm>
              <a:off x="3280320" y="2763000"/>
              <a:ext cx="292320" cy="2923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8" name="Oval 124"/>
            <p:cNvSpPr/>
            <p:nvPr/>
          </p:nvSpPr>
          <p:spPr>
            <a:xfrm>
              <a:off x="3652200" y="2648520"/>
              <a:ext cx="484200" cy="484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9" name="Oval 125"/>
            <p:cNvSpPr/>
            <p:nvPr/>
          </p:nvSpPr>
          <p:spPr>
            <a:xfrm>
              <a:off x="1895760" y="2736000"/>
              <a:ext cx="328680" cy="3286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0" name="Oval 126"/>
            <p:cNvSpPr/>
            <p:nvPr/>
          </p:nvSpPr>
          <p:spPr>
            <a:xfrm>
              <a:off x="2347200" y="3195000"/>
              <a:ext cx="341280" cy="3441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1" name="Oval 127"/>
            <p:cNvSpPr/>
            <p:nvPr/>
          </p:nvSpPr>
          <p:spPr>
            <a:xfrm>
              <a:off x="2772000" y="3169800"/>
              <a:ext cx="411120" cy="411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2" name="Oval 128"/>
            <p:cNvSpPr/>
            <p:nvPr/>
          </p:nvSpPr>
          <p:spPr>
            <a:xfrm>
              <a:off x="3201120" y="313848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3" name="Oval 129"/>
            <p:cNvSpPr/>
            <p:nvPr/>
          </p:nvSpPr>
          <p:spPr>
            <a:xfrm>
              <a:off x="3705480" y="3182400"/>
              <a:ext cx="365400" cy="365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4" name="Oval 130"/>
            <p:cNvSpPr/>
            <p:nvPr/>
          </p:nvSpPr>
          <p:spPr>
            <a:xfrm>
              <a:off x="2352960" y="3646440"/>
              <a:ext cx="328680" cy="3286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5" name="Oval 131"/>
            <p:cNvSpPr/>
            <p:nvPr/>
          </p:nvSpPr>
          <p:spPr>
            <a:xfrm>
              <a:off x="2743920" y="359208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6" name="Oval 132"/>
            <p:cNvSpPr/>
            <p:nvPr/>
          </p:nvSpPr>
          <p:spPr>
            <a:xfrm>
              <a:off x="3658320" y="3589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7" name="Oval 133"/>
            <p:cNvSpPr/>
            <p:nvPr/>
          </p:nvSpPr>
          <p:spPr>
            <a:xfrm>
              <a:off x="1387080" y="3168360"/>
              <a:ext cx="411120" cy="411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8" name="Oval 134"/>
            <p:cNvSpPr/>
            <p:nvPr/>
          </p:nvSpPr>
          <p:spPr>
            <a:xfrm>
              <a:off x="1792800" y="3066840"/>
              <a:ext cx="548280" cy="5482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9" name="Oval 135"/>
            <p:cNvSpPr/>
            <p:nvPr/>
          </p:nvSpPr>
          <p:spPr>
            <a:xfrm>
              <a:off x="1419480" y="3646440"/>
              <a:ext cx="356400" cy="356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0" name="Oval 136"/>
            <p:cNvSpPr/>
            <p:nvPr/>
          </p:nvSpPr>
          <p:spPr>
            <a:xfrm>
              <a:off x="1844280" y="3621960"/>
              <a:ext cx="411120" cy="4111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1" name="Oval 137"/>
            <p:cNvSpPr/>
            <p:nvPr/>
          </p:nvSpPr>
          <p:spPr>
            <a:xfrm>
              <a:off x="2337840" y="2265840"/>
              <a:ext cx="356400" cy="356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2" name="Oval 138"/>
            <p:cNvSpPr/>
            <p:nvPr/>
          </p:nvSpPr>
          <p:spPr>
            <a:xfrm>
              <a:off x="2849760" y="2331720"/>
              <a:ext cx="256320" cy="250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3" name="Oval 139"/>
            <p:cNvSpPr/>
            <p:nvPr/>
          </p:nvSpPr>
          <p:spPr>
            <a:xfrm>
              <a:off x="3193920" y="2221920"/>
              <a:ext cx="511560" cy="5115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4" name="Oval 140"/>
            <p:cNvSpPr/>
            <p:nvPr/>
          </p:nvSpPr>
          <p:spPr>
            <a:xfrm>
              <a:off x="1452960" y="2270880"/>
              <a:ext cx="292320" cy="2923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5" name="Oval 141"/>
            <p:cNvSpPr/>
            <p:nvPr/>
          </p:nvSpPr>
          <p:spPr>
            <a:xfrm>
              <a:off x="1832400" y="2228760"/>
              <a:ext cx="484200" cy="484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6" name="Oval 142"/>
            <p:cNvSpPr/>
            <p:nvPr/>
          </p:nvSpPr>
          <p:spPr>
            <a:xfrm>
              <a:off x="3700800" y="2258280"/>
              <a:ext cx="377640" cy="370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7" name="Oval 143"/>
            <p:cNvSpPr/>
            <p:nvPr/>
          </p:nvSpPr>
          <p:spPr>
            <a:xfrm>
              <a:off x="3693240" y="1817280"/>
              <a:ext cx="377640" cy="370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8" name="Oval 144"/>
            <p:cNvSpPr/>
            <p:nvPr/>
          </p:nvSpPr>
          <p:spPr>
            <a:xfrm>
              <a:off x="3243600" y="3638880"/>
              <a:ext cx="377640" cy="370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9" name="Oval 145"/>
            <p:cNvSpPr/>
            <p:nvPr/>
          </p:nvSpPr>
          <p:spPr>
            <a:xfrm>
              <a:off x="1314360" y="2592000"/>
              <a:ext cx="548280" cy="5482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80" name="Rectangle 111"/>
          <p:cNvSpPr/>
          <p:nvPr/>
        </p:nvSpPr>
        <p:spPr>
          <a:xfrm>
            <a:off x="4620600" y="1066680"/>
            <a:ext cx="3580920" cy="39621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3a5f8b"/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1" name="Title 1"/>
          <p:cNvSpPr/>
          <p:nvPr/>
        </p:nvSpPr>
        <p:spPr>
          <a:xfrm>
            <a:off x="152280" y="152280"/>
            <a:ext cx="914364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Charge Leakage  Temperature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82" name="Punchline"/>
          <p:cNvSpPr/>
          <p:nvPr/>
        </p:nvSpPr>
        <p:spPr>
          <a:xfrm>
            <a:off x="1066680" y="1125360"/>
            <a:ext cx="3427560" cy="62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Room Temp.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083" name="Punchline"/>
          <p:cNvSpPr/>
          <p:nvPr/>
        </p:nvSpPr>
        <p:spPr>
          <a:xfrm>
            <a:off x="4648320" y="1125360"/>
            <a:ext cx="3504960" cy="62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Hot Temp. (85°C)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084" name="TextBox 215"/>
          <p:cNvSpPr/>
          <p:nvPr/>
        </p:nvSpPr>
        <p:spPr>
          <a:xfrm>
            <a:off x="942120" y="4952880"/>
            <a:ext cx="36601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984807"/>
                </a:solidFill>
                <a:latin typeface="Calibri"/>
              </a:rPr>
              <a:t>Small leakage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085" name="TextBox 216"/>
          <p:cNvSpPr/>
          <p:nvPr/>
        </p:nvSpPr>
        <p:spPr>
          <a:xfrm>
            <a:off x="4494960" y="4952880"/>
            <a:ext cx="38095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c00000"/>
                </a:solidFill>
                <a:latin typeface="Calibri"/>
              </a:rPr>
              <a:t>Large leakage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2086" name="Group 146"/>
          <p:cNvGrpSpPr/>
          <p:nvPr/>
        </p:nvGrpSpPr>
        <p:grpSpPr>
          <a:xfrm>
            <a:off x="4964400" y="1716840"/>
            <a:ext cx="2821680" cy="2986920"/>
            <a:chOff x="4964400" y="1716840"/>
            <a:chExt cx="2821680" cy="2986920"/>
          </a:xfrm>
        </p:grpSpPr>
        <p:sp>
          <p:nvSpPr>
            <p:cNvPr id="2087" name="Straight Connector 147"/>
            <p:cNvSpPr/>
            <p:nvPr/>
          </p:nvSpPr>
          <p:spPr>
            <a:xfrm flipH="1" flipV="1">
              <a:off x="5249160" y="1716840"/>
              <a:ext cx="144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8" name="DRAM"/>
            <p:cNvSpPr/>
            <p:nvPr/>
          </p:nvSpPr>
          <p:spPr>
            <a:xfrm>
              <a:off x="502200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9" name="Straight Connector 149"/>
            <p:cNvSpPr/>
            <p:nvPr/>
          </p:nvSpPr>
          <p:spPr>
            <a:xfrm flipV="1">
              <a:off x="5707800" y="1716840"/>
              <a:ext cx="36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0" name="DRAM"/>
            <p:cNvSpPr/>
            <p:nvPr/>
          </p:nvSpPr>
          <p:spPr>
            <a:xfrm>
              <a:off x="547920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1" name="Straight Connector 151"/>
            <p:cNvSpPr/>
            <p:nvPr/>
          </p:nvSpPr>
          <p:spPr>
            <a:xfrm flipH="1" flipV="1">
              <a:off x="6165000" y="1716840"/>
              <a:ext cx="288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2" name="DRAM"/>
            <p:cNvSpPr/>
            <p:nvPr/>
          </p:nvSpPr>
          <p:spPr>
            <a:xfrm>
              <a:off x="593964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3" name="Straight Connector 153"/>
            <p:cNvSpPr/>
            <p:nvPr/>
          </p:nvSpPr>
          <p:spPr>
            <a:xfrm flipH="1" flipV="1">
              <a:off x="6622200" y="1716840"/>
              <a:ext cx="288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4" name="DRAM"/>
            <p:cNvSpPr/>
            <p:nvPr/>
          </p:nvSpPr>
          <p:spPr>
            <a:xfrm>
              <a:off x="639684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5" name="Straight Connector 155"/>
            <p:cNvSpPr/>
            <p:nvPr/>
          </p:nvSpPr>
          <p:spPr>
            <a:xfrm flipV="1">
              <a:off x="7079400" y="1716840"/>
              <a:ext cx="36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6" name="DRAM"/>
            <p:cNvSpPr/>
            <p:nvPr/>
          </p:nvSpPr>
          <p:spPr>
            <a:xfrm>
              <a:off x="685080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7" name="Straight Connector 157"/>
            <p:cNvSpPr/>
            <p:nvPr/>
          </p:nvSpPr>
          <p:spPr>
            <a:xfrm flipH="1" flipV="1">
              <a:off x="7530480" y="1716840"/>
              <a:ext cx="2880" cy="245376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8" name="DRAM"/>
            <p:cNvSpPr/>
            <p:nvPr/>
          </p:nvSpPr>
          <p:spPr>
            <a:xfrm>
              <a:off x="7305120" y="417060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9" name="Oval 159"/>
            <p:cNvSpPr/>
            <p:nvPr/>
          </p:nvSpPr>
          <p:spPr>
            <a:xfrm>
              <a:off x="5964480" y="1794600"/>
              <a:ext cx="402120" cy="4021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0" name="Oval 160"/>
            <p:cNvSpPr/>
            <p:nvPr/>
          </p:nvSpPr>
          <p:spPr>
            <a:xfrm>
              <a:off x="6472800" y="1852560"/>
              <a:ext cx="292320" cy="2923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1" name="Oval 161"/>
            <p:cNvSpPr/>
            <p:nvPr/>
          </p:nvSpPr>
          <p:spPr>
            <a:xfrm>
              <a:off x="6888960" y="1789200"/>
              <a:ext cx="392760" cy="3927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2" name="Oval 162"/>
            <p:cNvSpPr/>
            <p:nvPr/>
          </p:nvSpPr>
          <p:spPr>
            <a:xfrm>
              <a:off x="5031360" y="1756080"/>
              <a:ext cx="438480" cy="438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3" name="Oval 163"/>
            <p:cNvSpPr/>
            <p:nvPr/>
          </p:nvSpPr>
          <p:spPr>
            <a:xfrm>
              <a:off x="5522040" y="1824120"/>
              <a:ext cx="377640" cy="370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4" name="Oval 164"/>
            <p:cNvSpPr/>
            <p:nvPr/>
          </p:nvSpPr>
          <p:spPr>
            <a:xfrm>
              <a:off x="5968440" y="2702160"/>
              <a:ext cx="402120" cy="4021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5" name="Oval 165"/>
            <p:cNvSpPr/>
            <p:nvPr/>
          </p:nvSpPr>
          <p:spPr>
            <a:xfrm>
              <a:off x="6373800" y="2657520"/>
              <a:ext cx="502560" cy="5025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6" name="Oval 167"/>
            <p:cNvSpPr/>
            <p:nvPr/>
          </p:nvSpPr>
          <p:spPr>
            <a:xfrm>
              <a:off x="6930000" y="2763000"/>
              <a:ext cx="292320" cy="2923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7" name="Oval 168"/>
            <p:cNvSpPr/>
            <p:nvPr/>
          </p:nvSpPr>
          <p:spPr>
            <a:xfrm>
              <a:off x="7301880" y="2648520"/>
              <a:ext cx="484200" cy="484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8" name="Oval 169"/>
            <p:cNvSpPr/>
            <p:nvPr/>
          </p:nvSpPr>
          <p:spPr>
            <a:xfrm>
              <a:off x="5545440" y="2736000"/>
              <a:ext cx="328680" cy="3286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9" name="Oval 170"/>
            <p:cNvSpPr/>
            <p:nvPr/>
          </p:nvSpPr>
          <p:spPr>
            <a:xfrm>
              <a:off x="5997240" y="3195000"/>
              <a:ext cx="341280" cy="3441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0" name="Oval 171"/>
            <p:cNvSpPr/>
            <p:nvPr/>
          </p:nvSpPr>
          <p:spPr>
            <a:xfrm>
              <a:off x="6421680" y="3169800"/>
              <a:ext cx="411120" cy="4111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1" name="Oval 172"/>
            <p:cNvSpPr/>
            <p:nvPr/>
          </p:nvSpPr>
          <p:spPr>
            <a:xfrm>
              <a:off x="6850800" y="3138480"/>
              <a:ext cx="456840" cy="4568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2" name="Oval 173"/>
            <p:cNvSpPr/>
            <p:nvPr/>
          </p:nvSpPr>
          <p:spPr>
            <a:xfrm>
              <a:off x="7355160" y="3182400"/>
              <a:ext cx="365400" cy="365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3" name="Oval 174"/>
            <p:cNvSpPr/>
            <p:nvPr/>
          </p:nvSpPr>
          <p:spPr>
            <a:xfrm>
              <a:off x="6002640" y="3646440"/>
              <a:ext cx="328680" cy="3286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4" name="Oval 175"/>
            <p:cNvSpPr/>
            <p:nvPr/>
          </p:nvSpPr>
          <p:spPr>
            <a:xfrm>
              <a:off x="6393600" y="3592080"/>
              <a:ext cx="456840" cy="4568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5" name="Oval 176"/>
            <p:cNvSpPr/>
            <p:nvPr/>
          </p:nvSpPr>
          <p:spPr>
            <a:xfrm>
              <a:off x="7308000" y="3589920"/>
              <a:ext cx="456840" cy="4568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6" name="Oval 177"/>
            <p:cNvSpPr/>
            <p:nvPr/>
          </p:nvSpPr>
          <p:spPr>
            <a:xfrm>
              <a:off x="5037120" y="3168360"/>
              <a:ext cx="411120" cy="4111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7" name="Oval 178"/>
            <p:cNvSpPr/>
            <p:nvPr/>
          </p:nvSpPr>
          <p:spPr>
            <a:xfrm>
              <a:off x="5442840" y="3066840"/>
              <a:ext cx="548280" cy="5482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8" name="Oval 179"/>
            <p:cNvSpPr/>
            <p:nvPr/>
          </p:nvSpPr>
          <p:spPr>
            <a:xfrm>
              <a:off x="5069160" y="3646440"/>
              <a:ext cx="356400" cy="356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9" name="Oval 180"/>
            <p:cNvSpPr/>
            <p:nvPr/>
          </p:nvSpPr>
          <p:spPr>
            <a:xfrm>
              <a:off x="5494320" y="3621960"/>
              <a:ext cx="411120" cy="4111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0" name="Oval 181"/>
            <p:cNvSpPr/>
            <p:nvPr/>
          </p:nvSpPr>
          <p:spPr>
            <a:xfrm>
              <a:off x="5987520" y="2265840"/>
              <a:ext cx="356400" cy="356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1" name="Oval 182"/>
            <p:cNvSpPr/>
            <p:nvPr/>
          </p:nvSpPr>
          <p:spPr>
            <a:xfrm>
              <a:off x="6499800" y="2331720"/>
              <a:ext cx="256320" cy="250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2" name="Oval 183"/>
            <p:cNvSpPr/>
            <p:nvPr/>
          </p:nvSpPr>
          <p:spPr>
            <a:xfrm>
              <a:off x="6843600" y="2221920"/>
              <a:ext cx="511560" cy="5115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3" name="Oval 184"/>
            <p:cNvSpPr/>
            <p:nvPr/>
          </p:nvSpPr>
          <p:spPr>
            <a:xfrm>
              <a:off x="5103000" y="2270880"/>
              <a:ext cx="292320" cy="2923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4" name="Oval 185"/>
            <p:cNvSpPr/>
            <p:nvPr/>
          </p:nvSpPr>
          <p:spPr>
            <a:xfrm>
              <a:off x="5482440" y="2228760"/>
              <a:ext cx="484200" cy="484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5" name="Oval 186"/>
            <p:cNvSpPr/>
            <p:nvPr/>
          </p:nvSpPr>
          <p:spPr>
            <a:xfrm>
              <a:off x="7350840" y="2258280"/>
              <a:ext cx="377640" cy="370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6" name="Oval 187"/>
            <p:cNvSpPr/>
            <p:nvPr/>
          </p:nvSpPr>
          <p:spPr>
            <a:xfrm>
              <a:off x="7343280" y="1817280"/>
              <a:ext cx="377640" cy="370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7" name="Oval 188"/>
            <p:cNvSpPr/>
            <p:nvPr/>
          </p:nvSpPr>
          <p:spPr>
            <a:xfrm>
              <a:off x="6893640" y="3638880"/>
              <a:ext cx="377640" cy="370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8" name="Oval 189"/>
            <p:cNvSpPr/>
            <p:nvPr/>
          </p:nvSpPr>
          <p:spPr>
            <a:xfrm>
              <a:off x="4964400" y="2592000"/>
              <a:ext cx="548280" cy="5482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8" dur="indefinite" restart="never" nodeType="tmRoot">
          <p:childTnLst>
            <p:seq>
              <p:cTn id="629" dur="indefinite" nodeType="mainSeq">
                <p:childTnLst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Title 1"/>
          <p:cNvSpPr/>
          <p:nvPr/>
        </p:nvSpPr>
        <p:spPr>
          <a:xfrm>
            <a:off x="380880" y="152280"/>
            <a:ext cx="838152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Timing Parameters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30" name="Content Placeholder 2"/>
          <p:cNvSpPr/>
          <p:nvPr/>
        </p:nvSpPr>
        <p:spPr>
          <a:xfrm>
            <a:off x="380880" y="1143000"/>
            <a:ext cx="8381520" cy="38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285840" indent="-285840">
              <a:lnSpc>
                <a:spcPts val="3501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DRAM timing parameters are dictated by </a:t>
            </a:r>
            <a:r>
              <a:rPr b="0" i="1" lang="en-US" sz="3600" spc="-1" strike="noStrike">
                <a:solidFill>
                  <a:srgbClr val="c00000"/>
                </a:solidFill>
                <a:latin typeface="Calibri"/>
              </a:rPr>
              <a:t>the worst case </a:t>
            </a:r>
            <a:endParaRPr b="0" lang="en-US" sz="3600" spc="-1" strike="noStrike">
              <a:latin typeface="Arial"/>
            </a:endParaRPr>
          </a:p>
          <a:p>
            <a:pPr lvl="1" marL="914400" indent="-457200">
              <a:lnSpc>
                <a:spcPts val="3501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smallest cell with the smallest charge   </a:t>
            </a: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"/>
              </a:rPr>
              <a:t>in all DRAM products</a:t>
            </a:r>
            <a:endParaRPr b="0" lang="en-US" sz="3200" spc="-1" strike="noStrike">
              <a:latin typeface="Arial"/>
            </a:endParaRPr>
          </a:p>
          <a:p>
            <a:pPr lvl="1" marL="914400" indent="-457200">
              <a:lnSpc>
                <a:spcPts val="3501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Operating at </a:t>
            </a: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"/>
              </a:rPr>
              <a:t>the highest temperature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ts val="3501"/>
              </a:lnSpc>
              <a:spcBef>
                <a:spcPts val="1001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marL="457200" indent="-457200">
              <a:lnSpc>
                <a:spcPts val="3501"/>
              </a:lnSpc>
              <a:spcBef>
                <a:spcPts val="1001"/>
              </a:spcBef>
              <a:buClr>
                <a:srgbClr val="cc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cc0000"/>
                </a:solidFill>
                <a:latin typeface="Calibri"/>
              </a:rPr>
              <a:t>Large timing margin for the common case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31" name="Rounded Rectangle 3"/>
          <p:cNvSpPr/>
          <p:nvPr/>
        </p:nvSpPr>
        <p:spPr>
          <a:xfrm>
            <a:off x="457200" y="4724280"/>
            <a:ext cx="8534160" cy="837720"/>
          </a:xfrm>
          <a:prstGeom prst="roundRect">
            <a:avLst>
              <a:gd name="adj" fmla="val 59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571680" indent="-571680" algn="ctr">
              <a:lnSpc>
                <a:spcPct val="90000"/>
              </a:lnSpc>
              <a:spcBef>
                <a:spcPts val="1001"/>
              </a:spcBef>
              <a:buClr>
                <a:srgbClr val="31859c"/>
              </a:buClr>
              <a:buFont typeface="Wingdings" charset="2"/>
              <a:buChar char=""/>
            </a:pPr>
            <a:r>
              <a:rPr b="0" i="1" lang="en-US" sz="3600" spc="-1" strike="noStrike">
                <a:solidFill>
                  <a:srgbClr val="31859c"/>
                </a:solidFill>
                <a:latin typeface="Calibri Light"/>
              </a:rPr>
              <a:t> </a:t>
            </a:r>
            <a:r>
              <a:rPr b="0" lang="en-US" sz="3600" spc="-1" strike="noStrike">
                <a:solidFill>
                  <a:srgbClr val="31859c"/>
                </a:solidFill>
                <a:latin typeface="Calibri Light"/>
              </a:rPr>
              <a:t>Can lower latency for the common case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8" dur="indefinite" restart="never" nodeType="tmRoot">
          <p:childTnLst>
            <p:seq>
              <p:cTn id="659" dur="indefinite" nodeType="mainSeq">
                <p:childTnLst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2" name="Picture 7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133" name="Rectangle 6"/>
          <p:cNvSpPr/>
          <p:nvPr/>
        </p:nvSpPr>
        <p:spPr>
          <a:xfrm>
            <a:off x="304920" y="1143000"/>
            <a:ext cx="2209320" cy="1523520"/>
          </a:xfrm>
          <a:prstGeom prst="rect">
            <a:avLst/>
          </a:prstGeom>
          <a:noFill/>
          <a:ln w="762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800" spc="-1" strike="noStrike">
                <a:solidFill>
                  <a:srgbClr val="ffff00"/>
                </a:solidFill>
                <a:latin typeface="Calibri"/>
              </a:rPr>
              <a:t>Temperature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en-US" sz="2800" spc="-1" strike="noStrike">
                <a:solidFill>
                  <a:srgbClr val="ffff00"/>
                </a:solidFill>
                <a:latin typeface="Calibri"/>
              </a:rPr>
              <a:t>Controller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2134" name="Rectangle 9"/>
          <p:cNvSpPr/>
          <p:nvPr/>
        </p:nvSpPr>
        <p:spPr>
          <a:xfrm>
            <a:off x="304920" y="2666880"/>
            <a:ext cx="2209320" cy="2742840"/>
          </a:xfrm>
          <a:prstGeom prst="rect">
            <a:avLst/>
          </a:prstGeom>
          <a:noFill/>
          <a:ln w="762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ff00"/>
                </a:solidFill>
                <a:latin typeface="Calibri"/>
              </a:rPr>
              <a:t>PC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35" name="Rectangle 10"/>
          <p:cNvSpPr/>
          <p:nvPr/>
        </p:nvSpPr>
        <p:spPr>
          <a:xfrm>
            <a:off x="4572000" y="1639440"/>
            <a:ext cx="1447560" cy="2551320"/>
          </a:xfrm>
          <a:prstGeom prst="rect">
            <a:avLst/>
          </a:prstGeom>
          <a:noFill/>
          <a:ln w="762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ff00"/>
                </a:solidFill>
                <a:latin typeface="Calibri"/>
              </a:rPr>
              <a:t>Heater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36" name="Rectangle 12"/>
          <p:cNvSpPr/>
          <p:nvPr/>
        </p:nvSpPr>
        <p:spPr>
          <a:xfrm>
            <a:off x="2514600" y="1639440"/>
            <a:ext cx="2057040" cy="3770280"/>
          </a:xfrm>
          <a:prstGeom prst="rect">
            <a:avLst/>
          </a:prstGeom>
          <a:noFill/>
          <a:ln w="762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ff00"/>
                </a:solidFill>
                <a:latin typeface="Calibri"/>
              </a:rPr>
              <a:t>FPGAs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37" name="Rectangle 13"/>
          <p:cNvSpPr/>
          <p:nvPr/>
        </p:nvSpPr>
        <p:spPr>
          <a:xfrm>
            <a:off x="6019920" y="1639440"/>
            <a:ext cx="2057040" cy="3770280"/>
          </a:xfrm>
          <a:prstGeom prst="rect">
            <a:avLst/>
          </a:prstGeom>
          <a:noFill/>
          <a:ln w="762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ff00"/>
                </a:solidFill>
                <a:latin typeface="Calibri"/>
              </a:rPr>
              <a:t>FPGAs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38" name="PlaceHolder 1"/>
          <p:cNvSpPr>
            <a:spLocks noGrp="1"/>
          </p:cNvSpPr>
          <p:nvPr>
            <p:ph type="title"/>
          </p:nvPr>
        </p:nvSpPr>
        <p:spPr>
          <a:xfrm>
            <a:off x="380880" y="152280"/>
            <a:ext cx="8381520" cy="76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1000"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00"/>
                </a:solidFill>
                <a:latin typeface="Calibri"/>
              </a:rPr>
              <a:t>DRAM Testing Infrastructure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Rectangle 85"/>
          <p:cNvSpPr/>
          <p:nvPr/>
        </p:nvSpPr>
        <p:spPr>
          <a:xfrm>
            <a:off x="228600" y="838080"/>
            <a:ext cx="3580920" cy="441936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rgbClr val="4bacc6">
                <a:lumMod val="75000"/>
              </a:srgbClr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0" name="Punchline"/>
          <p:cNvSpPr/>
          <p:nvPr/>
        </p:nvSpPr>
        <p:spPr>
          <a:xfrm>
            <a:off x="152280" y="838080"/>
            <a:ext cx="3733560" cy="10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ts val="3501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Typical DIMM at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ts val="3501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Low Temperature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41" name="Title 1"/>
          <p:cNvSpPr/>
          <p:nvPr/>
        </p:nvSpPr>
        <p:spPr>
          <a:xfrm>
            <a:off x="685800" y="152280"/>
            <a:ext cx="845784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Obs 1. Faster Sensing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2142" name="Group 6"/>
          <p:cNvGrpSpPr/>
          <p:nvPr/>
        </p:nvGrpSpPr>
        <p:grpSpPr>
          <a:xfrm>
            <a:off x="685800" y="2514960"/>
            <a:ext cx="2742840" cy="458640"/>
            <a:chOff x="685800" y="2514960"/>
            <a:chExt cx="2742840" cy="458640"/>
          </a:xfrm>
        </p:grpSpPr>
        <p:sp>
          <p:nvSpPr>
            <p:cNvPr id="2143" name="Oval 7"/>
            <p:cNvSpPr/>
            <p:nvPr/>
          </p:nvSpPr>
          <p:spPr>
            <a:xfrm>
              <a:off x="160020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4" name="Oval 8"/>
            <p:cNvSpPr/>
            <p:nvPr/>
          </p:nvSpPr>
          <p:spPr>
            <a:xfrm>
              <a:off x="205740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5" name="Oval 9"/>
            <p:cNvSpPr/>
            <p:nvPr/>
          </p:nvSpPr>
          <p:spPr>
            <a:xfrm>
              <a:off x="251460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6" name="Oval 10"/>
            <p:cNvSpPr/>
            <p:nvPr/>
          </p:nvSpPr>
          <p:spPr>
            <a:xfrm>
              <a:off x="297180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7" name="Oval 11"/>
            <p:cNvSpPr/>
            <p:nvPr/>
          </p:nvSpPr>
          <p:spPr>
            <a:xfrm>
              <a:off x="68580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8" name="Oval 12"/>
            <p:cNvSpPr/>
            <p:nvPr/>
          </p:nvSpPr>
          <p:spPr>
            <a:xfrm>
              <a:off x="114300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149" name="Group 13"/>
          <p:cNvGrpSpPr/>
          <p:nvPr/>
        </p:nvGrpSpPr>
        <p:grpSpPr>
          <a:xfrm>
            <a:off x="688680" y="1981080"/>
            <a:ext cx="2739960" cy="3018960"/>
            <a:chOff x="688680" y="1981080"/>
            <a:chExt cx="2739960" cy="3018960"/>
          </a:xfrm>
        </p:grpSpPr>
        <p:sp>
          <p:nvSpPr>
            <p:cNvPr id="2150" name="Straight Connector 14"/>
            <p:cNvSpPr/>
            <p:nvPr/>
          </p:nvSpPr>
          <p:spPr>
            <a:xfrm flipV="1">
              <a:off x="917280" y="1981080"/>
              <a:ext cx="36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1" name="DRAM"/>
            <p:cNvSpPr/>
            <p:nvPr/>
          </p:nvSpPr>
          <p:spPr>
            <a:xfrm>
              <a:off x="68868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2" name="Straight Connector 16"/>
            <p:cNvSpPr/>
            <p:nvPr/>
          </p:nvSpPr>
          <p:spPr>
            <a:xfrm flipV="1">
              <a:off x="1374480" y="1981080"/>
              <a:ext cx="36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3" name="DRAM"/>
            <p:cNvSpPr/>
            <p:nvPr/>
          </p:nvSpPr>
          <p:spPr>
            <a:xfrm>
              <a:off x="114588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4" name="Straight Connector 18"/>
            <p:cNvSpPr/>
            <p:nvPr/>
          </p:nvSpPr>
          <p:spPr>
            <a:xfrm flipH="1" flipV="1">
              <a:off x="1831680" y="1981080"/>
              <a:ext cx="288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5" name="DRAM"/>
            <p:cNvSpPr/>
            <p:nvPr/>
          </p:nvSpPr>
          <p:spPr>
            <a:xfrm>
              <a:off x="160632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6" name="Straight Connector 20"/>
            <p:cNvSpPr/>
            <p:nvPr/>
          </p:nvSpPr>
          <p:spPr>
            <a:xfrm flipH="1" flipV="1">
              <a:off x="2288880" y="1981080"/>
              <a:ext cx="288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7" name="DRAM"/>
            <p:cNvSpPr/>
            <p:nvPr/>
          </p:nvSpPr>
          <p:spPr>
            <a:xfrm>
              <a:off x="206352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8" name="Straight Connector 22"/>
            <p:cNvSpPr/>
            <p:nvPr/>
          </p:nvSpPr>
          <p:spPr>
            <a:xfrm flipV="1">
              <a:off x="2746080" y="1981080"/>
              <a:ext cx="36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9" name="DRAM"/>
            <p:cNvSpPr/>
            <p:nvPr/>
          </p:nvSpPr>
          <p:spPr>
            <a:xfrm>
              <a:off x="251748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0" name="Straight Connector 24"/>
            <p:cNvSpPr/>
            <p:nvPr/>
          </p:nvSpPr>
          <p:spPr>
            <a:xfrm flipV="1">
              <a:off x="3200040" y="1981080"/>
              <a:ext cx="324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1" name="DRAM"/>
            <p:cNvSpPr/>
            <p:nvPr/>
          </p:nvSpPr>
          <p:spPr>
            <a:xfrm>
              <a:off x="297180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162" name="Group 84"/>
          <p:cNvGrpSpPr/>
          <p:nvPr/>
        </p:nvGrpSpPr>
        <p:grpSpPr>
          <a:xfrm>
            <a:off x="688680" y="2067120"/>
            <a:ext cx="2742840" cy="458640"/>
            <a:chOff x="688680" y="2067120"/>
            <a:chExt cx="2742840" cy="458640"/>
          </a:xfrm>
        </p:grpSpPr>
        <p:sp>
          <p:nvSpPr>
            <p:cNvPr id="2163" name="Oval 28"/>
            <p:cNvSpPr/>
            <p:nvPr/>
          </p:nvSpPr>
          <p:spPr>
            <a:xfrm>
              <a:off x="160308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4" name="Oval 29"/>
            <p:cNvSpPr/>
            <p:nvPr/>
          </p:nvSpPr>
          <p:spPr>
            <a:xfrm>
              <a:off x="206028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5" name="Oval 31"/>
            <p:cNvSpPr/>
            <p:nvPr/>
          </p:nvSpPr>
          <p:spPr>
            <a:xfrm>
              <a:off x="251748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6" name="Oval 32"/>
            <p:cNvSpPr/>
            <p:nvPr/>
          </p:nvSpPr>
          <p:spPr>
            <a:xfrm>
              <a:off x="297468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7" name="Oval 36"/>
            <p:cNvSpPr/>
            <p:nvPr/>
          </p:nvSpPr>
          <p:spPr>
            <a:xfrm>
              <a:off x="68868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8" name="Oval 37"/>
            <p:cNvSpPr/>
            <p:nvPr/>
          </p:nvSpPr>
          <p:spPr>
            <a:xfrm>
              <a:off x="114588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169" name="Group 39"/>
          <p:cNvGrpSpPr/>
          <p:nvPr/>
        </p:nvGrpSpPr>
        <p:grpSpPr>
          <a:xfrm>
            <a:off x="688680" y="2977560"/>
            <a:ext cx="2742840" cy="1367640"/>
            <a:chOff x="688680" y="2977560"/>
            <a:chExt cx="2742840" cy="1367640"/>
          </a:xfrm>
        </p:grpSpPr>
        <p:sp>
          <p:nvSpPr>
            <p:cNvPr id="2170" name="Oval 40"/>
            <p:cNvSpPr/>
            <p:nvPr/>
          </p:nvSpPr>
          <p:spPr>
            <a:xfrm>
              <a:off x="160308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1" name="Oval 41"/>
            <p:cNvSpPr/>
            <p:nvPr/>
          </p:nvSpPr>
          <p:spPr>
            <a:xfrm>
              <a:off x="206028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2" name="Oval 42"/>
            <p:cNvSpPr/>
            <p:nvPr/>
          </p:nvSpPr>
          <p:spPr>
            <a:xfrm>
              <a:off x="251748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3" name="Oval 43"/>
            <p:cNvSpPr/>
            <p:nvPr/>
          </p:nvSpPr>
          <p:spPr>
            <a:xfrm>
              <a:off x="297468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4" name="Oval 44"/>
            <p:cNvSpPr/>
            <p:nvPr/>
          </p:nvSpPr>
          <p:spPr>
            <a:xfrm>
              <a:off x="68868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5" name="Oval 45"/>
            <p:cNvSpPr/>
            <p:nvPr/>
          </p:nvSpPr>
          <p:spPr>
            <a:xfrm>
              <a:off x="114588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6" name="Oval 46"/>
            <p:cNvSpPr/>
            <p:nvPr/>
          </p:nvSpPr>
          <p:spPr>
            <a:xfrm>
              <a:off x="160308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7" name="Oval 47"/>
            <p:cNvSpPr/>
            <p:nvPr/>
          </p:nvSpPr>
          <p:spPr>
            <a:xfrm>
              <a:off x="206028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8" name="Oval 48"/>
            <p:cNvSpPr/>
            <p:nvPr/>
          </p:nvSpPr>
          <p:spPr>
            <a:xfrm>
              <a:off x="251748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9" name="Oval 49"/>
            <p:cNvSpPr/>
            <p:nvPr/>
          </p:nvSpPr>
          <p:spPr>
            <a:xfrm>
              <a:off x="297468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0" name="Oval 50"/>
            <p:cNvSpPr/>
            <p:nvPr/>
          </p:nvSpPr>
          <p:spPr>
            <a:xfrm>
              <a:off x="160308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1" name="Oval 51"/>
            <p:cNvSpPr/>
            <p:nvPr/>
          </p:nvSpPr>
          <p:spPr>
            <a:xfrm>
              <a:off x="206028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2" name="Oval 52"/>
            <p:cNvSpPr/>
            <p:nvPr/>
          </p:nvSpPr>
          <p:spPr>
            <a:xfrm>
              <a:off x="251748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3" name="Oval 53"/>
            <p:cNvSpPr/>
            <p:nvPr/>
          </p:nvSpPr>
          <p:spPr>
            <a:xfrm>
              <a:off x="297468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4" name="Oval 54"/>
            <p:cNvSpPr/>
            <p:nvPr/>
          </p:nvSpPr>
          <p:spPr>
            <a:xfrm>
              <a:off x="68868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5" name="Oval 55"/>
            <p:cNvSpPr/>
            <p:nvPr/>
          </p:nvSpPr>
          <p:spPr>
            <a:xfrm>
              <a:off x="114588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6" name="Oval 56"/>
            <p:cNvSpPr/>
            <p:nvPr/>
          </p:nvSpPr>
          <p:spPr>
            <a:xfrm>
              <a:off x="68868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7" name="Oval 57"/>
            <p:cNvSpPr/>
            <p:nvPr/>
          </p:nvSpPr>
          <p:spPr>
            <a:xfrm>
              <a:off x="114588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188" name="Group 58"/>
          <p:cNvGrpSpPr/>
          <p:nvPr/>
        </p:nvGrpSpPr>
        <p:grpSpPr>
          <a:xfrm>
            <a:off x="697320" y="2526480"/>
            <a:ext cx="2724480" cy="440280"/>
            <a:chOff x="697320" y="2526480"/>
            <a:chExt cx="2724480" cy="440280"/>
          </a:xfrm>
        </p:grpSpPr>
        <p:sp>
          <p:nvSpPr>
            <p:cNvPr id="2189" name="Oval 59"/>
            <p:cNvSpPr/>
            <p:nvPr/>
          </p:nvSpPr>
          <p:spPr>
            <a:xfrm>
              <a:off x="1611720" y="25282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0" name="Oval 60"/>
            <p:cNvSpPr/>
            <p:nvPr/>
          </p:nvSpPr>
          <p:spPr>
            <a:xfrm>
              <a:off x="2068920" y="25282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1" name="Oval 61"/>
            <p:cNvSpPr/>
            <p:nvPr/>
          </p:nvSpPr>
          <p:spPr>
            <a:xfrm>
              <a:off x="2526120" y="25282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2" name="Oval 62"/>
            <p:cNvSpPr/>
            <p:nvPr/>
          </p:nvSpPr>
          <p:spPr>
            <a:xfrm>
              <a:off x="2983320" y="25264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3" name="Oval 63"/>
            <p:cNvSpPr/>
            <p:nvPr/>
          </p:nvSpPr>
          <p:spPr>
            <a:xfrm>
              <a:off x="697320" y="25264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4" name="Oval 64"/>
            <p:cNvSpPr/>
            <p:nvPr/>
          </p:nvSpPr>
          <p:spPr>
            <a:xfrm>
              <a:off x="1154520" y="25264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195" name="Group 65"/>
          <p:cNvGrpSpPr/>
          <p:nvPr/>
        </p:nvGrpSpPr>
        <p:grpSpPr>
          <a:xfrm>
            <a:off x="765000" y="2970000"/>
            <a:ext cx="2592000" cy="1455120"/>
            <a:chOff x="765000" y="2970000"/>
            <a:chExt cx="2592000" cy="1455120"/>
          </a:xfrm>
        </p:grpSpPr>
        <p:sp>
          <p:nvSpPr>
            <p:cNvPr id="2196" name="Down Arrow 66"/>
            <p:cNvSpPr/>
            <p:nvPr/>
          </p:nvSpPr>
          <p:spPr>
            <a:xfrm>
              <a:off x="765000" y="297180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7" name="Down Arrow 67"/>
            <p:cNvSpPr/>
            <p:nvPr/>
          </p:nvSpPr>
          <p:spPr>
            <a:xfrm>
              <a:off x="1225440" y="297000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8" name="Down Arrow 68"/>
            <p:cNvSpPr/>
            <p:nvPr/>
          </p:nvSpPr>
          <p:spPr>
            <a:xfrm>
              <a:off x="1679400" y="29775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9" name="Down Arrow 69"/>
            <p:cNvSpPr/>
            <p:nvPr/>
          </p:nvSpPr>
          <p:spPr>
            <a:xfrm>
              <a:off x="2139840" y="29757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0" name="Down Arrow 70"/>
            <p:cNvSpPr/>
            <p:nvPr/>
          </p:nvSpPr>
          <p:spPr>
            <a:xfrm>
              <a:off x="2595240" y="29775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1" name="Down Arrow 71"/>
            <p:cNvSpPr/>
            <p:nvPr/>
          </p:nvSpPr>
          <p:spPr>
            <a:xfrm>
              <a:off x="3055680" y="29757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02" name="TextBox 87"/>
          <p:cNvSpPr/>
          <p:nvPr/>
        </p:nvSpPr>
        <p:spPr>
          <a:xfrm>
            <a:off x="3971880" y="2524320"/>
            <a:ext cx="250488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More charge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03" name="TextBox 88"/>
          <p:cNvSpPr/>
          <p:nvPr/>
        </p:nvSpPr>
        <p:spPr>
          <a:xfrm>
            <a:off x="3962520" y="3200400"/>
            <a:ext cx="2514240" cy="83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Strong charge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flow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04" name="TextBox 89"/>
          <p:cNvSpPr/>
          <p:nvPr/>
        </p:nvSpPr>
        <p:spPr>
          <a:xfrm>
            <a:off x="3967560" y="4466880"/>
            <a:ext cx="25092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Faster sensing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05" name="Punchline"/>
          <p:cNvSpPr/>
          <p:nvPr/>
        </p:nvSpPr>
        <p:spPr>
          <a:xfrm>
            <a:off x="0" y="5334120"/>
            <a:ext cx="914364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Typical DIMM at Low Temperature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31859c"/>
                </a:solidFill>
                <a:latin typeface="Wingdings"/>
              </a:rPr>
              <a:t></a:t>
            </a:r>
            <a:r>
              <a:rPr b="0" i="1" lang="en-US" sz="3600" spc="-1" strike="noStrike">
                <a:solidFill>
                  <a:srgbClr val="31859c"/>
                </a:solidFill>
                <a:latin typeface="Calibri"/>
              </a:rPr>
              <a:t> </a:t>
            </a:r>
            <a:r>
              <a:rPr b="0" i="1" lang="en-US" sz="3600" spc="-1" strike="noStrike">
                <a:solidFill>
                  <a:srgbClr val="31859c"/>
                </a:solidFill>
                <a:latin typeface="Calibri"/>
              </a:rPr>
              <a:t>More charge </a:t>
            </a:r>
            <a:r>
              <a:rPr b="0" lang="en-US" sz="3600" spc="-1" strike="noStrike">
                <a:solidFill>
                  <a:srgbClr val="31859c"/>
                </a:solidFill>
                <a:latin typeface="Wingdings"/>
              </a:rPr>
              <a:t></a:t>
            </a:r>
            <a:r>
              <a:rPr b="0" i="1" lang="en-US" sz="3600" spc="-1" strike="noStrike">
                <a:solidFill>
                  <a:srgbClr val="31859c"/>
                </a:solidFill>
                <a:latin typeface="Calibri"/>
              </a:rPr>
              <a:t> Faster sensing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2206" name="Group 1"/>
          <p:cNvGrpSpPr/>
          <p:nvPr/>
        </p:nvGrpSpPr>
        <p:grpSpPr>
          <a:xfrm>
            <a:off x="6172200" y="838080"/>
            <a:ext cx="2971440" cy="4419360"/>
            <a:chOff x="6172200" y="838080"/>
            <a:chExt cx="2971440" cy="4419360"/>
          </a:xfrm>
        </p:grpSpPr>
        <p:sp>
          <p:nvSpPr>
            <p:cNvPr id="2207" name="Rectangle 90"/>
            <p:cNvSpPr/>
            <p:nvPr/>
          </p:nvSpPr>
          <p:spPr>
            <a:xfrm>
              <a:off x="6172200" y="838080"/>
              <a:ext cx="2971440" cy="441936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4f81bd"/>
              </a:solidFill>
              <a:round/>
            </a:ln>
            <a:effectLst>
              <a:softEdge rad="1270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endParaRPr b="0" lang="en-US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en-US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b="1" lang="en-US" sz="4800" spc="-1" strike="noStrike">
                  <a:solidFill>
                    <a:srgbClr val="000000"/>
                  </a:solidFill>
                  <a:latin typeface="Calibri"/>
                </a:rPr>
                <a:t>Timing</a:t>
              </a:r>
              <a:endParaRPr b="0" lang="en-US" sz="4800" spc="-1" strike="noStrike">
                <a:latin typeface="Arial"/>
              </a:endParaRPr>
            </a:p>
            <a:p>
              <a:pPr algn="ctr">
                <a:lnSpc>
                  <a:spcPct val="70000"/>
                </a:lnSpc>
                <a:buNone/>
              </a:pPr>
              <a:r>
                <a:rPr b="0" lang="en-US" sz="3600" spc="-1" strike="noStrike">
                  <a:solidFill>
                    <a:srgbClr val="000000"/>
                  </a:solidFill>
                  <a:latin typeface="Courier New"/>
                </a:rPr>
                <a:t>(tRCD)</a:t>
              </a:r>
              <a:endParaRPr b="0" lang="en-US" sz="3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en-US" sz="3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b="1" lang="en-US" sz="4800" spc="-1" strike="noStrike">
                  <a:solidFill>
                    <a:srgbClr val="c00000"/>
                  </a:solidFill>
                  <a:latin typeface="Calibri"/>
                </a:rPr>
                <a:t>17% ↓</a:t>
              </a:r>
              <a:endParaRPr b="0" lang="en-US" sz="4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b="1" lang="en-US" sz="4800" spc="-1" strike="noStrike">
                  <a:solidFill>
                    <a:srgbClr val="cc0000"/>
                  </a:solidFill>
                  <a:latin typeface="Calibri"/>
                </a:rPr>
                <a:t> </a:t>
              </a:r>
              <a:r>
                <a:rPr b="1" lang="en-US" sz="4000" spc="-1" strike="noStrike">
                  <a:solidFill>
                    <a:srgbClr val="c00000"/>
                  </a:solidFill>
                  <a:latin typeface="Calibri"/>
                </a:rPr>
                <a:t>No Errors</a:t>
              </a:r>
              <a:endParaRPr b="0" lang="en-US" sz="4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en-US" sz="4000" spc="-1" strike="noStrike">
                <a:latin typeface="Arial"/>
              </a:endParaRPr>
            </a:p>
          </p:txBody>
        </p:sp>
        <p:sp>
          <p:nvSpPr>
            <p:cNvPr id="2208" name="Punchline"/>
            <p:cNvSpPr/>
            <p:nvPr/>
          </p:nvSpPr>
          <p:spPr>
            <a:xfrm>
              <a:off x="6172200" y="838080"/>
              <a:ext cx="2971440" cy="106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ts val="3501"/>
                </a:lnSpc>
                <a:buNone/>
              </a:pPr>
              <a:r>
                <a:rPr b="0" lang="en-US" sz="3200" spc="-1" strike="noStrike">
                  <a:solidFill>
                    <a:srgbClr val="000000"/>
                  </a:solidFill>
                  <a:latin typeface="Calibri"/>
                </a:rPr>
                <a:t>115 DIMM </a:t>
              </a:r>
              <a:endParaRPr b="0" lang="en-US" sz="3200" spc="-1" strike="noStrike">
                <a:latin typeface="Arial"/>
              </a:endParaRPr>
            </a:p>
            <a:p>
              <a:pPr algn="ctr">
                <a:lnSpc>
                  <a:spcPts val="3501"/>
                </a:lnSpc>
                <a:buNone/>
              </a:pPr>
              <a:r>
                <a:rPr b="0" lang="en-US" sz="3200" spc="-1" strike="noStrike">
                  <a:solidFill>
                    <a:srgbClr val="000000"/>
                  </a:solidFill>
                  <a:latin typeface="Calibri"/>
                </a:rPr>
                <a:t>characterization</a:t>
              </a:r>
              <a:endParaRPr b="0" lang="en-US" sz="3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6" dur="indefinite" restart="never" nodeType="tmRoot">
          <p:childTnLst>
            <p:seq>
              <p:cTn id="677" dur="indefinite" nodeType="mainSeq"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indefinite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82" dur="indefinite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indefinite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85" dur="indefinite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indefinite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88" dur="indefinite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indefinite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91" dur="indefinite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indefinite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94" dur="indefinite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indefinite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97" dur="indefinite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indefinite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00" dur="indefinite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indefinite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03" dur="indefinite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6" fill="hold">
                      <p:stCondLst>
                        <p:cond delay="indefinite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 additive="repl">
                                        <p:cTn id="709" dur="5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713" dur="5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0" fill="hold">
                      <p:stCondLst>
                        <p:cond delay="indefinite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4" dur="5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00"/>
                            </p:stCondLst>
                            <p:childTnLst>
                              <p:par>
                                <p:cTn id="72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Bank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5757AC85-F7D1-4DC9-9499-868E56F137A6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98" name="Picture 4" descr="chip.jpg"/>
          <p:cNvPicPr/>
          <p:nvPr/>
        </p:nvPicPr>
        <p:blipFill>
          <a:blip r:embed="rId1"/>
          <a:stretch/>
        </p:blipFill>
        <p:spPr>
          <a:xfrm rot="5400000">
            <a:off x="259920" y="2102040"/>
            <a:ext cx="4185360" cy="3485520"/>
          </a:xfrm>
          <a:prstGeom prst="rect">
            <a:avLst/>
          </a:prstGeom>
          <a:ln w="0">
            <a:noFill/>
          </a:ln>
        </p:spPr>
      </p:pic>
      <p:grpSp>
        <p:nvGrpSpPr>
          <p:cNvPr id="99" name="Group 5"/>
          <p:cNvGrpSpPr/>
          <p:nvPr/>
        </p:nvGrpSpPr>
        <p:grpSpPr>
          <a:xfrm>
            <a:off x="666360" y="1828800"/>
            <a:ext cx="3352320" cy="4114440"/>
            <a:chOff x="666360" y="1828800"/>
            <a:chExt cx="3352320" cy="4114440"/>
          </a:xfrm>
        </p:grpSpPr>
        <p:sp>
          <p:nvSpPr>
            <p:cNvPr id="100" name="Rectangle 6"/>
            <p:cNvSpPr/>
            <p:nvPr/>
          </p:nvSpPr>
          <p:spPr>
            <a:xfrm>
              <a:off x="666360" y="1828800"/>
              <a:ext cx="1436400" cy="9928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" name="Rectangle 7"/>
            <p:cNvSpPr/>
            <p:nvPr/>
          </p:nvSpPr>
          <p:spPr>
            <a:xfrm>
              <a:off x="2582280" y="1828800"/>
              <a:ext cx="1436400" cy="9928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" name="Rectangle 8"/>
            <p:cNvSpPr/>
            <p:nvPr/>
          </p:nvSpPr>
          <p:spPr>
            <a:xfrm>
              <a:off x="2582280" y="2892960"/>
              <a:ext cx="1436400" cy="9928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" name="Rectangle 9"/>
            <p:cNvSpPr/>
            <p:nvPr/>
          </p:nvSpPr>
          <p:spPr>
            <a:xfrm>
              <a:off x="2582280" y="3886200"/>
              <a:ext cx="1436400" cy="9928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Rectangle 10"/>
            <p:cNvSpPr/>
            <p:nvPr/>
          </p:nvSpPr>
          <p:spPr>
            <a:xfrm>
              <a:off x="2582280" y="4950360"/>
              <a:ext cx="1436400" cy="9928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" name="Rectangle 11"/>
            <p:cNvSpPr/>
            <p:nvPr/>
          </p:nvSpPr>
          <p:spPr>
            <a:xfrm>
              <a:off x="666360" y="4950360"/>
              <a:ext cx="1436400" cy="9928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" name="Rectangle 12"/>
            <p:cNvSpPr/>
            <p:nvPr/>
          </p:nvSpPr>
          <p:spPr>
            <a:xfrm>
              <a:off x="666360" y="3886200"/>
              <a:ext cx="1436400" cy="9928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" name="Rectangle 13"/>
            <p:cNvSpPr/>
            <p:nvPr/>
          </p:nvSpPr>
          <p:spPr>
            <a:xfrm>
              <a:off x="666360" y="2892960"/>
              <a:ext cx="1436400" cy="9928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08" name="Group 14"/>
          <p:cNvGrpSpPr/>
          <p:nvPr/>
        </p:nvGrpSpPr>
        <p:grpSpPr>
          <a:xfrm>
            <a:off x="3657960" y="2362680"/>
            <a:ext cx="5047920" cy="1324080"/>
            <a:chOff x="3657960" y="2362680"/>
            <a:chExt cx="5047920" cy="1324080"/>
          </a:xfrm>
        </p:grpSpPr>
        <p:sp>
          <p:nvSpPr>
            <p:cNvPr id="109" name="TextBox 15"/>
            <p:cNvSpPr/>
            <p:nvPr/>
          </p:nvSpPr>
          <p:spPr>
            <a:xfrm>
              <a:off x="4591800" y="2743200"/>
              <a:ext cx="4114080" cy="94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2800" spc="-1" strike="noStrike">
                  <a:solidFill>
                    <a:srgbClr val="000000"/>
                  </a:solidFill>
                  <a:latin typeface="Calibri"/>
                </a:rPr>
                <a:t>How to build a DRAM bank from a DRAM array?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110" name="Straight Arrow Connector 16"/>
            <p:cNvSpPr/>
            <p:nvPr/>
          </p:nvSpPr>
          <p:spPr>
            <a:xfrm rot="10800000">
              <a:off x="3657960" y="2362320"/>
              <a:ext cx="933840" cy="857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>
                  <a:lumMod val="90000"/>
                  <a:lumOff val="10000"/>
                </a:srgbClr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Rectangle 79"/>
          <p:cNvSpPr/>
          <p:nvPr/>
        </p:nvSpPr>
        <p:spPr>
          <a:xfrm>
            <a:off x="228600" y="838080"/>
            <a:ext cx="3580920" cy="441936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rgbClr val="4bacc6">
                <a:lumMod val="75000"/>
              </a:srgbClr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0" name="Title 1"/>
          <p:cNvSpPr/>
          <p:nvPr/>
        </p:nvSpPr>
        <p:spPr>
          <a:xfrm>
            <a:off x="457200" y="110880"/>
            <a:ext cx="78483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Obs 2. Reducing Restore Time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2211" name="Group 6"/>
          <p:cNvGrpSpPr/>
          <p:nvPr/>
        </p:nvGrpSpPr>
        <p:grpSpPr>
          <a:xfrm>
            <a:off x="685800" y="2514960"/>
            <a:ext cx="2742840" cy="458640"/>
            <a:chOff x="685800" y="2514960"/>
            <a:chExt cx="2742840" cy="458640"/>
          </a:xfrm>
        </p:grpSpPr>
        <p:sp>
          <p:nvSpPr>
            <p:cNvPr id="2212" name="Oval 7"/>
            <p:cNvSpPr/>
            <p:nvPr/>
          </p:nvSpPr>
          <p:spPr>
            <a:xfrm>
              <a:off x="160020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3" name="Oval 8"/>
            <p:cNvSpPr/>
            <p:nvPr/>
          </p:nvSpPr>
          <p:spPr>
            <a:xfrm>
              <a:off x="205740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4" name="Oval 9"/>
            <p:cNvSpPr/>
            <p:nvPr/>
          </p:nvSpPr>
          <p:spPr>
            <a:xfrm>
              <a:off x="251460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5" name="Oval 10"/>
            <p:cNvSpPr/>
            <p:nvPr/>
          </p:nvSpPr>
          <p:spPr>
            <a:xfrm>
              <a:off x="297180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6" name="Oval 11"/>
            <p:cNvSpPr/>
            <p:nvPr/>
          </p:nvSpPr>
          <p:spPr>
            <a:xfrm>
              <a:off x="68580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7" name="Oval 12"/>
            <p:cNvSpPr/>
            <p:nvPr/>
          </p:nvSpPr>
          <p:spPr>
            <a:xfrm>
              <a:off x="114300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218" name="Group 13"/>
          <p:cNvGrpSpPr/>
          <p:nvPr/>
        </p:nvGrpSpPr>
        <p:grpSpPr>
          <a:xfrm>
            <a:off x="688680" y="1981080"/>
            <a:ext cx="2739960" cy="3018960"/>
            <a:chOff x="688680" y="1981080"/>
            <a:chExt cx="2739960" cy="3018960"/>
          </a:xfrm>
        </p:grpSpPr>
        <p:sp>
          <p:nvSpPr>
            <p:cNvPr id="2219" name="Straight Connector 14"/>
            <p:cNvSpPr/>
            <p:nvPr/>
          </p:nvSpPr>
          <p:spPr>
            <a:xfrm flipV="1">
              <a:off x="917280" y="1981080"/>
              <a:ext cx="36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0" name="DRAM"/>
            <p:cNvSpPr/>
            <p:nvPr/>
          </p:nvSpPr>
          <p:spPr>
            <a:xfrm>
              <a:off x="68868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1" name="Straight Connector 16"/>
            <p:cNvSpPr/>
            <p:nvPr/>
          </p:nvSpPr>
          <p:spPr>
            <a:xfrm flipV="1">
              <a:off x="1374480" y="1981080"/>
              <a:ext cx="36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2" name="DRAM"/>
            <p:cNvSpPr/>
            <p:nvPr/>
          </p:nvSpPr>
          <p:spPr>
            <a:xfrm>
              <a:off x="114588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3" name="Straight Connector 18"/>
            <p:cNvSpPr/>
            <p:nvPr/>
          </p:nvSpPr>
          <p:spPr>
            <a:xfrm flipH="1" flipV="1">
              <a:off x="1831680" y="1981080"/>
              <a:ext cx="288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4" name="DRAM"/>
            <p:cNvSpPr/>
            <p:nvPr/>
          </p:nvSpPr>
          <p:spPr>
            <a:xfrm>
              <a:off x="160632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5" name="Straight Connector 20"/>
            <p:cNvSpPr/>
            <p:nvPr/>
          </p:nvSpPr>
          <p:spPr>
            <a:xfrm flipH="1" flipV="1">
              <a:off x="2288880" y="1981080"/>
              <a:ext cx="288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6" name="DRAM"/>
            <p:cNvSpPr/>
            <p:nvPr/>
          </p:nvSpPr>
          <p:spPr>
            <a:xfrm>
              <a:off x="206352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7" name="Straight Connector 22"/>
            <p:cNvSpPr/>
            <p:nvPr/>
          </p:nvSpPr>
          <p:spPr>
            <a:xfrm flipV="1">
              <a:off x="2746080" y="1981080"/>
              <a:ext cx="36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8" name="DRAM"/>
            <p:cNvSpPr/>
            <p:nvPr/>
          </p:nvSpPr>
          <p:spPr>
            <a:xfrm>
              <a:off x="251748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9" name="Straight Connector 24"/>
            <p:cNvSpPr/>
            <p:nvPr/>
          </p:nvSpPr>
          <p:spPr>
            <a:xfrm flipV="1">
              <a:off x="3200040" y="1981080"/>
              <a:ext cx="324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0" name="DRAM"/>
            <p:cNvSpPr/>
            <p:nvPr/>
          </p:nvSpPr>
          <p:spPr>
            <a:xfrm>
              <a:off x="297180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231" name="Group 84"/>
          <p:cNvGrpSpPr/>
          <p:nvPr/>
        </p:nvGrpSpPr>
        <p:grpSpPr>
          <a:xfrm>
            <a:off x="688680" y="2067120"/>
            <a:ext cx="2742840" cy="458640"/>
            <a:chOff x="688680" y="2067120"/>
            <a:chExt cx="2742840" cy="458640"/>
          </a:xfrm>
        </p:grpSpPr>
        <p:sp>
          <p:nvSpPr>
            <p:cNvPr id="2232" name="Oval 28"/>
            <p:cNvSpPr/>
            <p:nvPr/>
          </p:nvSpPr>
          <p:spPr>
            <a:xfrm>
              <a:off x="160308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3" name="Oval 29"/>
            <p:cNvSpPr/>
            <p:nvPr/>
          </p:nvSpPr>
          <p:spPr>
            <a:xfrm>
              <a:off x="206028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4" name="Oval 31"/>
            <p:cNvSpPr/>
            <p:nvPr/>
          </p:nvSpPr>
          <p:spPr>
            <a:xfrm>
              <a:off x="251748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5" name="Oval 32"/>
            <p:cNvSpPr/>
            <p:nvPr/>
          </p:nvSpPr>
          <p:spPr>
            <a:xfrm>
              <a:off x="297468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6" name="Oval 36"/>
            <p:cNvSpPr/>
            <p:nvPr/>
          </p:nvSpPr>
          <p:spPr>
            <a:xfrm>
              <a:off x="68868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7" name="Oval 37"/>
            <p:cNvSpPr/>
            <p:nvPr/>
          </p:nvSpPr>
          <p:spPr>
            <a:xfrm>
              <a:off x="114588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238" name="Group 39"/>
          <p:cNvGrpSpPr/>
          <p:nvPr/>
        </p:nvGrpSpPr>
        <p:grpSpPr>
          <a:xfrm>
            <a:off x="688680" y="2977560"/>
            <a:ext cx="2742840" cy="1367640"/>
            <a:chOff x="688680" y="2977560"/>
            <a:chExt cx="2742840" cy="1367640"/>
          </a:xfrm>
        </p:grpSpPr>
        <p:sp>
          <p:nvSpPr>
            <p:cNvPr id="2239" name="Oval 40"/>
            <p:cNvSpPr/>
            <p:nvPr/>
          </p:nvSpPr>
          <p:spPr>
            <a:xfrm>
              <a:off x="160308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0" name="Oval 41"/>
            <p:cNvSpPr/>
            <p:nvPr/>
          </p:nvSpPr>
          <p:spPr>
            <a:xfrm>
              <a:off x="206028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1" name="Oval 42"/>
            <p:cNvSpPr/>
            <p:nvPr/>
          </p:nvSpPr>
          <p:spPr>
            <a:xfrm>
              <a:off x="251748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2" name="Oval 43"/>
            <p:cNvSpPr/>
            <p:nvPr/>
          </p:nvSpPr>
          <p:spPr>
            <a:xfrm>
              <a:off x="297468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3" name="Oval 44"/>
            <p:cNvSpPr/>
            <p:nvPr/>
          </p:nvSpPr>
          <p:spPr>
            <a:xfrm>
              <a:off x="68868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4" name="Oval 45"/>
            <p:cNvSpPr/>
            <p:nvPr/>
          </p:nvSpPr>
          <p:spPr>
            <a:xfrm>
              <a:off x="114588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5" name="Oval 46"/>
            <p:cNvSpPr/>
            <p:nvPr/>
          </p:nvSpPr>
          <p:spPr>
            <a:xfrm>
              <a:off x="160308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6" name="Oval 47"/>
            <p:cNvSpPr/>
            <p:nvPr/>
          </p:nvSpPr>
          <p:spPr>
            <a:xfrm>
              <a:off x="206028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7" name="Oval 48"/>
            <p:cNvSpPr/>
            <p:nvPr/>
          </p:nvSpPr>
          <p:spPr>
            <a:xfrm>
              <a:off x="251748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8" name="Oval 49"/>
            <p:cNvSpPr/>
            <p:nvPr/>
          </p:nvSpPr>
          <p:spPr>
            <a:xfrm>
              <a:off x="297468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9" name="Oval 50"/>
            <p:cNvSpPr/>
            <p:nvPr/>
          </p:nvSpPr>
          <p:spPr>
            <a:xfrm>
              <a:off x="160308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0" name="Oval 51"/>
            <p:cNvSpPr/>
            <p:nvPr/>
          </p:nvSpPr>
          <p:spPr>
            <a:xfrm>
              <a:off x="206028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1" name="Oval 52"/>
            <p:cNvSpPr/>
            <p:nvPr/>
          </p:nvSpPr>
          <p:spPr>
            <a:xfrm>
              <a:off x="251748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2" name="Oval 53"/>
            <p:cNvSpPr/>
            <p:nvPr/>
          </p:nvSpPr>
          <p:spPr>
            <a:xfrm>
              <a:off x="297468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3" name="Oval 54"/>
            <p:cNvSpPr/>
            <p:nvPr/>
          </p:nvSpPr>
          <p:spPr>
            <a:xfrm>
              <a:off x="68868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4" name="Oval 55"/>
            <p:cNvSpPr/>
            <p:nvPr/>
          </p:nvSpPr>
          <p:spPr>
            <a:xfrm>
              <a:off x="114588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5" name="Oval 56"/>
            <p:cNvSpPr/>
            <p:nvPr/>
          </p:nvSpPr>
          <p:spPr>
            <a:xfrm>
              <a:off x="68868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6" name="Oval 57"/>
            <p:cNvSpPr/>
            <p:nvPr/>
          </p:nvSpPr>
          <p:spPr>
            <a:xfrm>
              <a:off x="114588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257" name="Group 58"/>
          <p:cNvGrpSpPr/>
          <p:nvPr/>
        </p:nvGrpSpPr>
        <p:grpSpPr>
          <a:xfrm>
            <a:off x="697320" y="2526480"/>
            <a:ext cx="2724480" cy="440280"/>
            <a:chOff x="697320" y="2526480"/>
            <a:chExt cx="2724480" cy="440280"/>
          </a:xfrm>
        </p:grpSpPr>
        <p:sp>
          <p:nvSpPr>
            <p:cNvPr id="2258" name="Oval 59"/>
            <p:cNvSpPr/>
            <p:nvPr/>
          </p:nvSpPr>
          <p:spPr>
            <a:xfrm>
              <a:off x="1611720" y="2528280"/>
              <a:ext cx="438480" cy="438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9" name="Oval 60"/>
            <p:cNvSpPr/>
            <p:nvPr/>
          </p:nvSpPr>
          <p:spPr>
            <a:xfrm>
              <a:off x="2068920" y="2528280"/>
              <a:ext cx="438480" cy="438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0" name="Oval 61"/>
            <p:cNvSpPr/>
            <p:nvPr/>
          </p:nvSpPr>
          <p:spPr>
            <a:xfrm>
              <a:off x="2526120" y="2528280"/>
              <a:ext cx="438480" cy="438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1" name="Oval 62"/>
            <p:cNvSpPr/>
            <p:nvPr/>
          </p:nvSpPr>
          <p:spPr>
            <a:xfrm>
              <a:off x="2983320" y="2526480"/>
              <a:ext cx="438480" cy="438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2" name="Oval 63"/>
            <p:cNvSpPr/>
            <p:nvPr/>
          </p:nvSpPr>
          <p:spPr>
            <a:xfrm>
              <a:off x="697320" y="2526480"/>
              <a:ext cx="438480" cy="438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3" name="Oval 64"/>
            <p:cNvSpPr/>
            <p:nvPr/>
          </p:nvSpPr>
          <p:spPr>
            <a:xfrm>
              <a:off x="1154520" y="2526480"/>
              <a:ext cx="438480" cy="438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264" name="Group 72"/>
          <p:cNvGrpSpPr/>
          <p:nvPr/>
        </p:nvGrpSpPr>
        <p:grpSpPr>
          <a:xfrm>
            <a:off x="765360" y="2972160"/>
            <a:ext cx="2592000" cy="1455120"/>
            <a:chOff x="765360" y="2972160"/>
            <a:chExt cx="2592000" cy="1455120"/>
          </a:xfrm>
        </p:grpSpPr>
        <p:sp>
          <p:nvSpPr>
            <p:cNvPr id="2265" name="Down Arrow 73"/>
            <p:cNvSpPr/>
            <p:nvPr/>
          </p:nvSpPr>
          <p:spPr>
            <a:xfrm rot="10800000">
              <a:off x="3056040" y="297792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6" name="Down Arrow 74"/>
            <p:cNvSpPr/>
            <p:nvPr/>
          </p:nvSpPr>
          <p:spPr>
            <a:xfrm rot="10800000">
              <a:off x="2595960" y="297972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7" name="Down Arrow 75"/>
            <p:cNvSpPr/>
            <p:nvPr/>
          </p:nvSpPr>
          <p:spPr>
            <a:xfrm rot="10800000">
              <a:off x="2141640" y="29721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8" name="Down Arrow 76"/>
            <p:cNvSpPr/>
            <p:nvPr/>
          </p:nvSpPr>
          <p:spPr>
            <a:xfrm rot="10800000">
              <a:off x="1681560" y="29739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9" name="Down Arrow 77"/>
            <p:cNvSpPr/>
            <p:nvPr/>
          </p:nvSpPr>
          <p:spPr>
            <a:xfrm rot="10800000">
              <a:off x="1225800" y="29721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0" name="Down Arrow 78"/>
            <p:cNvSpPr/>
            <p:nvPr/>
          </p:nvSpPr>
          <p:spPr>
            <a:xfrm rot="10800000">
              <a:off x="765360" y="2973960"/>
              <a:ext cx="301320" cy="144756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79646">
                  <a:lumMod val="60000"/>
                  <a:lumOff val="4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71" name="TextBox 83"/>
          <p:cNvSpPr/>
          <p:nvPr/>
        </p:nvSpPr>
        <p:spPr>
          <a:xfrm>
            <a:off x="3657600" y="1523880"/>
            <a:ext cx="2666520" cy="12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Larger cell &amp;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Less leakage </a:t>
            </a:r>
            <a:r>
              <a:rPr b="0" lang="en-US" sz="2800" spc="-1" strike="noStrike">
                <a:solidFill>
                  <a:srgbClr val="31859c"/>
                </a:solidFill>
                <a:latin typeface="Wingdings"/>
              </a:rPr>
              <a:t></a:t>
            </a: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Extra charge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72" name="TextBox 87"/>
          <p:cNvSpPr/>
          <p:nvPr/>
        </p:nvSpPr>
        <p:spPr>
          <a:xfrm>
            <a:off x="3657600" y="2819520"/>
            <a:ext cx="2761920" cy="14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No need to fully</a:t>
            </a:r>
            <a:endParaRPr b="0" lang="en-US" sz="2800" spc="-1" strike="noStrike">
              <a:latin typeface="Arial"/>
            </a:endParaRPr>
          </a:p>
          <a:p>
            <a:pPr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31859c"/>
                </a:solidFill>
                <a:latin typeface="Calibri"/>
              </a:rPr>
              <a:t>restore charge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73" name="Punchline"/>
          <p:cNvSpPr/>
          <p:nvPr/>
        </p:nvSpPr>
        <p:spPr>
          <a:xfrm>
            <a:off x="0" y="5334120"/>
            <a:ext cx="914364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Typical DIMM at lower temperature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31859c"/>
                </a:solidFill>
                <a:latin typeface="Wingdings"/>
              </a:rPr>
              <a:t></a:t>
            </a:r>
            <a:r>
              <a:rPr b="0" lang="en-US" sz="3600" spc="-1" strike="noStrike">
                <a:solidFill>
                  <a:srgbClr val="31859c"/>
                </a:solidFill>
                <a:latin typeface="Calibri"/>
              </a:rPr>
              <a:t> </a:t>
            </a:r>
            <a:r>
              <a:rPr b="0" lang="en-US" sz="3600" spc="-1" strike="noStrike">
                <a:solidFill>
                  <a:srgbClr val="31859c"/>
                </a:solidFill>
                <a:latin typeface="Calibri"/>
              </a:rPr>
              <a:t>More charge </a:t>
            </a:r>
            <a:r>
              <a:rPr b="0" lang="en-US" sz="3600" spc="-1" strike="noStrike">
                <a:solidFill>
                  <a:srgbClr val="31859c"/>
                </a:solidFill>
                <a:latin typeface="Wingdings"/>
              </a:rPr>
              <a:t></a:t>
            </a:r>
            <a:r>
              <a:rPr b="0" lang="en-US" sz="3600" spc="-1" strike="noStrike">
                <a:solidFill>
                  <a:srgbClr val="31859c"/>
                </a:solidFill>
                <a:latin typeface="Calibri"/>
              </a:rPr>
              <a:t> Restore time reduction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2274" name="Group 1"/>
          <p:cNvGrpSpPr/>
          <p:nvPr/>
        </p:nvGrpSpPr>
        <p:grpSpPr>
          <a:xfrm>
            <a:off x="6169320" y="838080"/>
            <a:ext cx="2974320" cy="4419360"/>
            <a:chOff x="6169320" y="838080"/>
            <a:chExt cx="2974320" cy="4419360"/>
          </a:xfrm>
        </p:grpSpPr>
        <p:sp>
          <p:nvSpPr>
            <p:cNvPr id="2275" name="Rectangle 86"/>
            <p:cNvSpPr/>
            <p:nvPr/>
          </p:nvSpPr>
          <p:spPr>
            <a:xfrm>
              <a:off x="6172200" y="838080"/>
              <a:ext cx="2971440" cy="441936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4f81bd"/>
              </a:solidFill>
              <a:round/>
            </a:ln>
            <a:effectLst>
              <a:softEdge rad="1270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endParaRPr b="0" lang="en-US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en-US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b="1" lang="en-US" sz="2800" spc="-1" strike="noStrike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b="1" lang="en-US" sz="2800" spc="-1" strike="noStrike">
                  <a:solidFill>
                    <a:srgbClr val="000000"/>
                  </a:solidFill>
                  <a:latin typeface="Calibri"/>
                </a:rPr>
                <a:t>Read </a:t>
              </a:r>
              <a:r>
                <a:rPr b="0" lang="en-US" sz="2800" spc="-1" strike="noStrike">
                  <a:solidFill>
                    <a:srgbClr val="000000"/>
                  </a:solidFill>
                  <a:latin typeface="Courier New"/>
                </a:rPr>
                <a:t>(tRAS)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en-US" sz="4800" spc="-1" strike="noStrike">
                  <a:solidFill>
                    <a:srgbClr val="cc0000"/>
                  </a:solidFill>
                  <a:latin typeface="Calibri"/>
                </a:rPr>
                <a:t>37% ↓</a:t>
              </a:r>
              <a:endParaRPr b="0" lang="en-US" sz="4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en-US" sz="4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b="1" lang="en-US" sz="2800" spc="-1" strike="noStrike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b="1" lang="en-US" sz="2800" spc="-1" strike="noStrike">
                  <a:solidFill>
                    <a:srgbClr val="000000"/>
                  </a:solidFill>
                  <a:latin typeface="Calibri"/>
                </a:rPr>
                <a:t>Write </a:t>
              </a:r>
              <a:r>
                <a:rPr b="0" lang="en-US" sz="2800" spc="-1" strike="noStrike">
                  <a:solidFill>
                    <a:srgbClr val="000000"/>
                  </a:solidFill>
                  <a:latin typeface="Courier New"/>
                </a:rPr>
                <a:t>(tWR)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en-US" sz="4800" spc="-1" strike="noStrike">
                  <a:solidFill>
                    <a:srgbClr val="cc0000"/>
                  </a:solidFill>
                  <a:latin typeface="Calibri"/>
                </a:rPr>
                <a:t>54%</a:t>
              </a:r>
              <a:r>
                <a:rPr b="1" lang="en-US" sz="4000" spc="-1" strike="noStrike">
                  <a:solidFill>
                    <a:srgbClr val="cc0000"/>
                  </a:solidFill>
                  <a:latin typeface="Calibri"/>
                </a:rPr>
                <a:t> ↓</a:t>
              </a:r>
              <a:endParaRPr b="0" lang="en-US" sz="4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en-US" sz="40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en-US" sz="4000" spc="-1" strike="noStrike">
                  <a:solidFill>
                    <a:srgbClr val="cc0000"/>
                  </a:solidFill>
                  <a:latin typeface="Calibri"/>
                </a:rPr>
                <a:t>No Errors</a:t>
              </a:r>
              <a:endParaRPr b="0" lang="en-US" sz="4000" spc="-1" strike="noStrike">
                <a:latin typeface="Arial"/>
              </a:endParaRPr>
            </a:p>
          </p:txBody>
        </p:sp>
        <p:sp>
          <p:nvSpPr>
            <p:cNvPr id="2276" name="Punchline"/>
            <p:cNvSpPr/>
            <p:nvPr/>
          </p:nvSpPr>
          <p:spPr>
            <a:xfrm>
              <a:off x="6169320" y="838080"/>
              <a:ext cx="2974320" cy="106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ts val="3501"/>
                </a:lnSpc>
                <a:buNone/>
              </a:pPr>
              <a:r>
                <a:rPr b="0" lang="en-US" sz="3200" spc="-1" strike="noStrike">
                  <a:solidFill>
                    <a:srgbClr val="000000"/>
                  </a:solidFill>
                  <a:latin typeface="Calibri"/>
                </a:rPr>
                <a:t>115 DIMM </a:t>
              </a:r>
              <a:endParaRPr b="0" lang="en-US" sz="3200" spc="-1" strike="noStrike">
                <a:latin typeface="Arial"/>
              </a:endParaRPr>
            </a:p>
            <a:p>
              <a:pPr algn="ctr">
                <a:lnSpc>
                  <a:spcPts val="3501"/>
                </a:lnSpc>
                <a:buNone/>
              </a:pPr>
              <a:r>
                <a:rPr b="0" lang="en-US" sz="3200" spc="-1" strike="noStrike">
                  <a:solidFill>
                    <a:srgbClr val="000000"/>
                  </a:solidFill>
                  <a:latin typeface="Calibri"/>
                </a:rPr>
                <a:t>characterization</a:t>
              </a:r>
              <a:endParaRPr b="0" lang="en-US" sz="3200" spc="-1" strike="noStrike">
                <a:latin typeface="Arial"/>
              </a:endParaRPr>
            </a:p>
          </p:txBody>
        </p:sp>
      </p:grpSp>
      <p:sp>
        <p:nvSpPr>
          <p:cNvPr id="2277" name="Punchline"/>
          <p:cNvSpPr/>
          <p:nvPr/>
        </p:nvSpPr>
        <p:spPr>
          <a:xfrm>
            <a:off x="152280" y="838080"/>
            <a:ext cx="3733560" cy="10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ts val="3501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Typical DIMM at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ts val="3501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Low Temperature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8" dur="indefinite" restart="never" nodeType="tmRoot">
          <p:childTnLst>
            <p:seq>
              <p:cTn id="729" dur="indefinite" nodeType="mainSeq">
                <p:childTnLst>
                  <p:par>
                    <p:cTn id="730" fill="hold">
                      <p:stCondLst>
                        <p:cond delay="0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indefinite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34" dur="indefinite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indefinite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37" dur="indefinite"/>
                                        <p:tgtEl>
                                          <p:spTgt spid="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indefinite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40" dur="indefinite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indefinite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43" dur="indefinite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indefinite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46" dur="indefinite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indefinite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49" dur="indefinite"/>
                                        <p:tgtEl>
                                          <p:spTgt spid="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56" dur="5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59" dur="5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500"/>
                            </p:stCondLst>
                            <p:childTnLst>
                              <p:par>
                                <p:cTn id="76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7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500"/>
                            </p:stCondLst>
                            <p:childTnLst>
                              <p:par>
                                <p:cTn id="76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8" name="Group 161"/>
          <p:cNvGrpSpPr/>
          <p:nvPr/>
        </p:nvGrpSpPr>
        <p:grpSpPr>
          <a:xfrm>
            <a:off x="3962520" y="915480"/>
            <a:ext cx="4913640" cy="3340440"/>
            <a:chOff x="3962520" y="915480"/>
            <a:chExt cx="4913640" cy="3340440"/>
          </a:xfrm>
        </p:grpSpPr>
        <p:sp>
          <p:nvSpPr>
            <p:cNvPr id="2279" name="Oval 116"/>
            <p:cNvSpPr/>
            <p:nvPr/>
          </p:nvSpPr>
          <p:spPr>
            <a:xfrm>
              <a:off x="5062320" y="1513080"/>
              <a:ext cx="2742840" cy="27428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ln w="34925"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0" name="Straight Connector 135"/>
            <p:cNvSpPr/>
            <p:nvPr/>
          </p:nvSpPr>
          <p:spPr>
            <a:xfrm>
              <a:off x="5093640" y="2332440"/>
              <a:ext cx="142920" cy="71640"/>
            </a:xfrm>
            <a:prstGeom prst="line">
              <a:avLst/>
            </a:prstGeom>
            <a:ln cap="rnd" w="38100">
              <a:solidFill>
                <a:srgbClr val="4bacc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1" name="Straight Connector 137"/>
            <p:cNvSpPr/>
            <p:nvPr/>
          </p:nvSpPr>
          <p:spPr>
            <a:xfrm flipV="1">
              <a:off x="7644240" y="2377440"/>
              <a:ext cx="146880" cy="61920"/>
            </a:xfrm>
            <a:prstGeom prst="line">
              <a:avLst/>
            </a:prstGeom>
            <a:ln cap="rnd" w="38100">
              <a:solidFill>
                <a:srgbClr val="4bacc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2" name="Straight Connector 146"/>
            <p:cNvSpPr/>
            <p:nvPr/>
          </p:nvSpPr>
          <p:spPr>
            <a:xfrm flipV="1">
              <a:off x="6437880" y="1451880"/>
              <a:ext cx="360" cy="139320"/>
            </a:xfrm>
            <a:prstGeom prst="line">
              <a:avLst/>
            </a:prstGeom>
            <a:ln cap="rnd" w="38100">
              <a:solidFill>
                <a:srgbClr val="4bacc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3" name="TextBox 152"/>
            <p:cNvSpPr/>
            <p:nvPr/>
          </p:nvSpPr>
          <p:spPr>
            <a:xfrm>
              <a:off x="3962520" y="1906920"/>
              <a:ext cx="1359720" cy="45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ts val="2999"/>
                </a:lnSpc>
                <a:buNone/>
              </a:pPr>
              <a:r>
                <a:rPr b="0" lang="en-US" sz="2800" spc="-1" strike="noStrike">
                  <a:solidFill>
                    <a:srgbClr val="31859c"/>
                  </a:solidFill>
                  <a:latin typeface="Calibri"/>
                </a:rPr>
                <a:t>Empty (0V)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2284" name="TextBox 153"/>
            <p:cNvSpPr/>
            <p:nvPr/>
          </p:nvSpPr>
          <p:spPr>
            <a:xfrm>
              <a:off x="7516440" y="1913400"/>
              <a:ext cx="1359720" cy="45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ts val="2999"/>
                </a:lnSpc>
                <a:buNone/>
              </a:pPr>
              <a:r>
                <a:rPr b="0" lang="en-US" sz="2800" spc="-1" strike="noStrike">
                  <a:solidFill>
                    <a:srgbClr val="31859c"/>
                  </a:solidFill>
                  <a:latin typeface="Calibri"/>
                </a:rPr>
                <a:t>Full (Vdd)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2285" name="TextBox 154"/>
            <p:cNvSpPr/>
            <p:nvPr/>
          </p:nvSpPr>
          <p:spPr>
            <a:xfrm>
              <a:off x="5748840" y="915480"/>
              <a:ext cx="1359720" cy="45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2800" spc="-1" strike="noStrike">
                  <a:solidFill>
                    <a:srgbClr val="31859c"/>
                  </a:solidFill>
                  <a:latin typeface="Calibri"/>
                </a:rPr>
                <a:t>Half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2286" name="Arc 151"/>
          <p:cNvSpPr/>
          <p:nvPr/>
        </p:nvSpPr>
        <p:spPr>
          <a:xfrm rot="16200000">
            <a:off x="5715720" y="1985760"/>
            <a:ext cx="1142640" cy="1058040"/>
          </a:xfrm>
          <a:prstGeom prst="arc">
            <a:avLst>
              <a:gd name="adj1" fmla="val 16200000"/>
              <a:gd name="adj2" fmla="val 0"/>
            </a:avLst>
          </a:prstGeom>
          <a:noFill/>
          <a:ln w="57150">
            <a:solidFill>
              <a:srgbClr val="4a7ebb"/>
            </a:solidFill>
            <a:round/>
            <a:head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7" name="Arc 150"/>
          <p:cNvSpPr/>
          <p:nvPr/>
        </p:nvSpPr>
        <p:spPr>
          <a:xfrm>
            <a:off x="6059520" y="1956240"/>
            <a:ext cx="1142640" cy="1058040"/>
          </a:xfrm>
          <a:prstGeom prst="arc">
            <a:avLst>
              <a:gd name="adj1" fmla="val 16200000"/>
              <a:gd name="adj2" fmla="val 0"/>
            </a:avLst>
          </a:prstGeom>
          <a:noFill/>
          <a:ln w="57150">
            <a:solidFill>
              <a:srgbClr val="4a7ebb"/>
            </a:solidFill>
            <a:round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8" name="Arc 156"/>
          <p:cNvSpPr/>
          <p:nvPr/>
        </p:nvSpPr>
        <p:spPr>
          <a:xfrm rot="16200000">
            <a:off x="5718240" y="1983960"/>
            <a:ext cx="1142640" cy="1058040"/>
          </a:xfrm>
          <a:prstGeom prst="arc">
            <a:avLst>
              <a:gd name="adj1" fmla="val 16200000"/>
              <a:gd name="adj2" fmla="val 0"/>
            </a:avLst>
          </a:prstGeom>
          <a:noFill/>
          <a:ln w="57150">
            <a:solidFill>
              <a:srgbClr val="c00000"/>
            </a:solidFill>
            <a:round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9" name="Arc 155"/>
          <p:cNvSpPr/>
          <p:nvPr/>
        </p:nvSpPr>
        <p:spPr>
          <a:xfrm>
            <a:off x="6062040" y="1954440"/>
            <a:ext cx="1142640" cy="1058040"/>
          </a:xfrm>
          <a:prstGeom prst="arc">
            <a:avLst>
              <a:gd name="adj1" fmla="val 16200000"/>
              <a:gd name="adj2" fmla="val 0"/>
            </a:avLst>
          </a:prstGeom>
          <a:noFill/>
          <a:ln w="57150">
            <a:solidFill>
              <a:srgbClr val="c00000"/>
            </a:solidFill>
            <a:round/>
            <a:head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0" name="Rectangle 79"/>
          <p:cNvSpPr/>
          <p:nvPr/>
        </p:nvSpPr>
        <p:spPr>
          <a:xfrm>
            <a:off x="228600" y="838080"/>
            <a:ext cx="3580920" cy="441936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rgbClr val="4bacc6">
                <a:lumMod val="75000"/>
              </a:srgbClr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1" name="Title 1"/>
          <p:cNvSpPr/>
          <p:nvPr/>
        </p:nvSpPr>
        <p:spPr>
          <a:xfrm>
            <a:off x="380880" y="152280"/>
            <a:ext cx="89913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Obs 3. Reducing Precharge Time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2292" name="Group 6"/>
          <p:cNvGrpSpPr/>
          <p:nvPr/>
        </p:nvGrpSpPr>
        <p:grpSpPr>
          <a:xfrm>
            <a:off x="690480" y="2514960"/>
            <a:ext cx="2742840" cy="458640"/>
            <a:chOff x="690480" y="2514960"/>
            <a:chExt cx="2742840" cy="458640"/>
          </a:xfrm>
        </p:grpSpPr>
        <p:sp>
          <p:nvSpPr>
            <p:cNvPr id="2293" name="Oval 7"/>
            <p:cNvSpPr/>
            <p:nvPr/>
          </p:nvSpPr>
          <p:spPr>
            <a:xfrm>
              <a:off x="160488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4" name="Oval 8"/>
            <p:cNvSpPr/>
            <p:nvPr/>
          </p:nvSpPr>
          <p:spPr>
            <a:xfrm>
              <a:off x="206208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5" name="Oval 9"/>
            <p:cNvSpPr/>
            <p:nvPr/>
          </p:nvSpPr>
          <p:spPr>
            <a:xfrm>
              <a:off x="2519280" y="25167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6" name="Oval 10"/>
            <p:cNvSpPr/>
            <p:nvPr/>
          </p:nvSpPr>
          <p:spPr>
            <a:xfrm>
              <a:off x="297648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7" name="Oval 11"/>
            <p:cNvSpPr/>
            <p:nvPr/>
          </p:nvSpPr>
          <p:spPr>
            <a:xfrm>
              <a:off x="69048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8" name="Oval 12"/>
            <p:cNvSpPr/>
            <p:nvPr/>
          </p:nvSpPr>
          <p:spPr>
            <a:xfrm>
              <a:off x="1147680" y="2514960"/>
              <a:ext cx="456840" cy="456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299" name="Group 13"/>
          <p:cNvGrpSpPr/>
          <p:nvPr/>
        </p:nvGrpSpPr>
        <p:grpSpPr>
          <a:xfrm>
            <a:off x="693360" y="1981080"/>
            <a:ext cx="2739960" cy="3018960"/>
            <a:chOff x="693360" y="1981080"/>
            <a:chExt cx="2739960" cy="3018960"/>
          </a:xfrm>
        </p:grpSpPr>
        <p:sp>
          <p:nvSpPr>
            <p:cNvPr id="2300" name="Straight Connector 14"/>
            <p:cNvSpPr/>
            <p:nvPr/>
          </p:nvSpPr>
          <p:spPr>
            <a:xfrm flipV="1">
              <a:off x="921960" y="1981080"/>
              <a:ext cx="36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1" name="DRAM"/>
            <p:cNvSpPr/>
            <p:nvPr/>
          </p:nvSpPr>
          <p:spPr>
            <a:xfrm>
              <a:off x="69336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2" name="Straight Connector 16"/>
            <p:cNvSpPr/>
            <p:nvPr/>
          </p:nvSpPr>
          <p:spPr>
            <a:xfrm flipV="1">
              <a:off x="1379160" y="1981080"/>
              <a:ext cx="36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3" name="DRAM"/>
            <p:cNvSpPr/>
            <p:nvPr/>
          </p:nvSpPr>
          <p:spPr>
            <a:xfrm>
              <a:off x="115056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4" name="Straight Connector 18"/>
            <p:cNvSpPr/>
            <p:nvPr/>
          </p:nvSpPr>
          <p:spPr>
            <a:xfrm flipH="1" flipV="1">
              <a:off x="1836360" y="1981080"/>
              <a:ext cx="288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5" name="DRAM"/>
            <p:cNvSpPr/>
            <p:nvPr/>
          </p:nvSpPr>
          <p:spPr>
            <a:xfrm>
              <a:off x="161100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6" name="Straight Connector 20"/>
            <p:cNvSpPr/>
            <p:nvPr/>
          </p:nvSpPr>
          <p:spPr>
            <a:xfrm flipH="1" flipV="1">
              <a:off x="2293560" y="1981080"/>
              <a:ext cx="288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7" name="DRAM"/>
            <p:cNvSpPr/>
            <p:nvPr/>
          </p:nvSpPr>
          <p:spPr>
            <a:xfrm>
              <a:off x="206820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8" name="Straight Connector 22"/>
            <p:cNvSpPr/>
            <p:nvPr/>
          </p:nvSpPr>
          <p:spPr>
            <a:xfrm flipV="1">
              <a:off x="2750760" y="1981080"/>
              <a:ext cx="36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9" name="DRAM"/>
            <p:cNvSpPr/>
            <p:nvPr/>
          </p:nvSpPr>
          <p:spPr>
            <a:xfrm>
              <a:off x="252216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0" name="Straight Connector 24"/>
            <p:cNvSpPr/>
            <p:nvPr/>
          </p:nvSpPr>
          <p:spPr>
            <a:xfrm flipV="1">
              <a:off x="3204720" y="1981080"/>
              <a:ext cx="3240" cy="24858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1" name="DRAM"/>
            <p:cNvSpPr/>
            <p:nvPr/>
          </p:nvSpPr>
          <p:spPr>
            <a:xfrm>
              <a:off x="2976480" y="4466880"/>
              <a:ext cx="456840" cy="53316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12" name="Group 84"/>
          <p:cNvGrpSpPr/>
          <p:nvPr/>
        </p:nvGrpSpPr>
        <p:grpSpPr>
          <a:xfrm>
            <a:off x="693360" y="2067120"/>
            <a:ext cx="2742840" cy="458640"/>
            <a:chOff x="693360" y="2067120"/>
            <a:chExt cx="2742840" cy="458640"/>
          </a:xfrm>
        </p:grpSpPr>
        <p:sp>
          <p:nvSpPr>
            <p:cNvPr id="2313" name="Oval 28"/>
            <p:cNvSpPr/>
            <p:nvPr/>
          </p:nvSpPr>
          <p:spPr>
            <a:xfrm>
              <a:off x="160776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4" name="Oval 29"/>
            <p:cNvSpPr/>
            <p:nvPr/>
          </p:nvSpPr>
          <p:spPr>
            <a:xfrm>
              <a:off x="206496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5" name="Oval 31"/>
            <p:cNvSpPr/>
            <p:nvPr/>
          </p:nvSpPr>
          <p:spPr>
            <a:xfrm>
              <a:off x="2522160" y="20689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6" name="Oval 32"/>
            <p:cNvSpPr/>
            <p:nvPr/>
          </p:nvSpPr>
          <p:spPr>
            <a:xfrm>
              <a:off x="297936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7" name="Oval 36"/>
            <p:cNvSpPr/>
            <p:nvPr/>
          </p:nvSpPr>
          <p:spPr>
            <a:xfrm>
              <a:off x="69336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8" name="Oval 37"/>
            <p:cNvSpPr/>
            <p:nvPr/>
          </p:nvSpPr>
          <p:spPr>
            <a:xfrm>
              <a:off x="1150560" y="20671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19" name="Group 39"/>
          <p:cNvGrpSpPr/>
          <p:nvPr/>
        </p:nvGrpSpPr>
        <p:grpSpPr>
          <a:xfrm>
            <a:off x="693360" y="2977560"/>
            <a:ext cx="2742840" cy="1367640"/>
            <a:chOff x="693360" y="2977560"/>
            <a:chExt cx="2742840" cy="1367640"/>
          </a:xfrm>
        </p:grpSpPr>
        <p:sp>
          <p:nvSpPr>
            <p:cNvPr id="2320" name="Oval 40"/>
            <p:cNvSpPr/>
            <p:nvPr/>
          </p:nvSpPr>
          <p:spPr>
            <a:xfrm>
              <a:off x="160776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1" name="Oval 41"/>
            <p:cNvSpPr/>
            <p:nvPr/>
          </p:nvSpPr>
          <p:spPr>
            <a:xfrm>
              <a:off x="206496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2" name="Oval 42"/>
            <p:cNvSpPr/>
            <p:nvPr/>
          </p:nvSpPr>
          <p:spPr>
            <a:xfrm>
              <a:off x="2522160" y="297972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3" name="Oval 43"/>
            <p:cNvSpPr/>
            <p:nvPr/>
          </p:nvSpPr>
          <p:spPr>
            <a:xfrm>
              <a:off x="297936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4" name="Oval 44"/>
            <p:cNvSpPr/>
            <p:nvPr/>
          </p:nvSpPr>
          <p:spPr>
            <a:xfrm>
              <a:off x="69336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5" name="Oval 45"/>
            <p:cNvSpPr/>
            <p:nvPr/>
          </p:nvSpPr>
          <p:spPr>
            <a:xfrm>
              <a:off x="1150560" y="29775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6" name="Oval 46"/>
            <p:cNvSpPr/>
            <p:nvPr/>
          </p:nvSpPr>
          <p:spPr>
            <a:xfrm>
              <a:off x="160776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7" name="Oval 47"/>
            <p:cNvSpPr/>
            <p:nvPr/>
          </p:nvSpPr>
          <p:spPr>
            <a:xfrm>
              <a:off x="206496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8" name="Oval 48"/>
            <p:cNvSpPr/>
            <p:nvPr/>
          </p:nvSpPr>
          <p:spPr>
            <a:xfrm>
              <a:off x="2522160" y="34347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9" name="Oval 49"/>
            <p:cNvSpPr/>
            <p:nvPr/>
          </p:nvSpPr>
          <p:spPr>
            <a:xfrm>
              <a:off x="297936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0" name="Oval 50"/>
            <p:cNvSpPr/>
            <p:nvPr/>
          </p:nvSpPr>
          <p:spPr>
            <a:xfrm>
              <a:off x="160776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1" name="Oval 51"/>
            <p:cNvSpPr/>
            <p:nvPr/>
          </p:nvSpPr>
          <p:spPr>
            <a:xfrm>
              <a:off x="206496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2" name="Oval 52"/>
            <p:cNvSpPr/>
            <p:nvPr/>
          </p:nvSpPr>
          <p:spPr>
            <a:xfrm>
              <a:off x="2522160" y="38883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3" name="Oval 53"/>
            <p:cNvSpPr/>
            <p:nvPr/>
          </p:nvSpPr>
          <p:spPr>
            <a:xfrm>
              <a:off x="297936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4" name="Oval 54"/>
            <p:cNvSpPr/>
            <p:nvPr/>
          </p:nvSpPr>
          <p:spPr>
            <a:xfrm>
              <a:off x="69336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5" name="Oval 55"/>
            <p:cNvSpPr/>
            <p:nvPr/>
          </p:nvSpPr>
          <p:spPr>
            <a:xfrm>
              <a:off x="1150560" y="343296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6" name="Oval 56"/>
            <p:cNvSpPr/>
            <p:nvPr/>
          </p:nvSpPr>
          <p:spPr>
            <a:xfrm>
              <a:off x="69336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7" name="Oval 57"/>
            <p:cNvSpPr/>
            <p:nvPr/>
          </p:nvSpPr>
          <p:spPr>
            <a:xfrm>
              <a:off x="1150560" y="388620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8" name="Group 58"/>
          <p:cNvGrpSpPr/>
          <p:nvPr/>
        </p:nvGrpSpPr>
        <p:grpSpPr>
          <a:xfrm>
            <a:off x="701640" y="2526480"/>
            <a:ext cx="2724480" cy="440280"/>
            <a:chOff x="701640" y="2526480"/>
            <a:chExt cx="2724480" cy="440280"/>
          </a:xfrm>
        </p:grpSpPr>
        <p:sp>
          <p:nvSpPr>
            <p:cNvPr id="2339" name="Oval 59"/>
            <p:cNvSpPr/>
            <p:nvPr/>
          </p:nvSpPr>
          <p:spPr>
            <a:xfrm>
              <a:off x="1616040" y="25282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0" name="Oval 60"/>
            <p:cNvSpPr/>
            <p:nvPr/>
          </p:nvSpPr>
          <p:spPr>
            <a:xfrm>
              <a:off x="2073240" y="25282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1" name="Oval 61"/>
            <p:cNvSpPr/>
            <p:nvPr/>
          </p:nvSpPr>
          <p:spPr>
            <a:xfrm>
              <a:off x="2530440" y="25282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2" name="Oval 62"/>
            <p:cNvSpPr/>
            <p:nvPr/>
          </p:nvSpPr>
          <p:spPr>
            <a:xfrm>
              <a:off x="2987640" y="25264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3" name="Oval 63"/>
            <p:cNvSpPr/>
            <p:nvPr/>
          </p:nvSpPr>
          <p:spPr>
            <a:xfrm>
              <a:off x="701640" y="25264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4" name="Oval 64"/>
            <p:cNvSpPr/>
            <p:nvPr/>
          </p:nvSpPr>
          <p:spPr>
            <a:xfrm>
              <a:off x="1158840" y="2526480"/>
              <a:ext cx="438480" cy="438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45" name="Group 160"/>
          <p:cNvGrpSpPr/>
          <p:nvPr/>
        </p:nvGrpSpPr>
        <p:grpSpPr>
          <a:xfrm>
            <a:off x="4764240" y="1676160"/>
            <a:ext cx="3276360" cy="4038480"/>
            <a:chOff x="4764240" y="1676160"/>
            <a:chExt cx="3276360" cy="4038480"/>
          </a:xfrm>
        </p:grpSpPr>
        <p:grpSp>
          <p:nvGrpSpPr>
            <p:cNvPr id="2346" name="Group 1"/>
            <p:cNvGrpSpPr/>
            <p:nvPr/>
          </p:nvGrpSpPr>
          <p:grpSpPr>
            <a:xfrm>
              <a:off x="6200280" y="2979360"/>
              <a:ext cx="456840" cy="2054880"/>
              <a:chOff x="6200280" y="2979360"/>
              <a:chExt cx="456840" cy="2054880"/>
            </a:xfrm>
          </p:grpSpPr>
          <p:sp>
            <p:nvSpPr>
              <p:cNvPr id="2347" name="Straight Connector 81"/>
              <p:cNvSpPr/>
              <p:nvPr/>
            </p:nvSpPr>
            <p:spPr>
              <a:xfrm flipH="1" flipV="1">
                <a:off x="6440400" y="2979360"/>
                <a:ext cx="2520" cy="1521360"/>
              </a:xfrm>
              <a:prstGeom prst="line">
                <a:avLst/>
              </a:prstGeom>
              <a:ln cap="rnd" w="25400"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48" name="DRAM"/>
              <p:cNvSpPr/>
              <p:nvPr/>
            </p:nvSpPr>
            <p:spPr>
              <a:xfrm>
                <a:off x="6200280" y="4501080"/>
                <a:ext cx="456840" cy="53316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0000">
                    <a:lumMod val="85000"/>
                    <a:lumOff val="15000"/>
                  </a:srgb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349" name="TextBox 83"/>
            <p:cNvSpPr/>
            <p:nvPr/>
          </p:nvSpPr>
          <p:spPr>
            <a:xfrm rot="16200000">
              <a:off x="5522760" y="3433680"/>
              <a:ext cx="1359720" cy="45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2800" spc="-1" strike="noStrike">
                  <a:solidFill>
                    <a:srgbClr val="000000"/>
                  </a:solidFill>
                  <a:latin typeface="Calibri"/>
                </a:rPr>
                <a:t>Bitline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2350" name="TextBox 85"/>
            <p:cNvSpPr/>
            <p:nvPr/>
          </p:nvSpPr>
          <p:spPr>
            <a:xfrm>
              <a:off x="4764240" y="4879800"/>
              <a:ext cx="3276360" cy="834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2800" spc="-1" strike="noStrike">
                  <a:solidFill>
                    <a:srgbClr val="000000"/>
                  </a:solidFill>
                  <a:latin typeface="Calibri"/>
                </a:rPr>
                <a:t>Sense amplifier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2351" name="Straight Connector 118"/>
            <p:cNvSpPr/>
            <p:nvPr/>
          </p:nvSpPr>
          <p:spPr>
            <a:xfrm>
              <a:off x="6437880" y="1676160"/>
              <a:ext cx="2520" cy="1303200"/>
            </a:xfrm>
            <a:prstGeom prst="line">
              <a:avLst/>
            </a:prstGeom>
            <a:ln cap="rnd" w="25400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52" name="Straight Connector 126"/>
          <p:cNvSpPr/>
          <p:nvPr/>
        </p:nvSpPr>
        <p:spPr>
          <a:xfrm flipH="1">
            <a:off x="6440400" y="2462760"/>
            <a:ext cx="1143000" cy="509040"/>
          </a:xfrm>
          <a:prstGeom prst="line">
            <a:avLst/>
          </a:prstGeom>
          <a:ln cap="rnd" w="25400">
            <a:solidFill>
              <a:srgbClr val="000000">
                <a:lumMod val="85000"/>
                <a:lumOff val="15000"/>
              </a:srgbClr>
            </a:solidFill>
            <a:round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3" name="Straight Connector 132"/>
          <p:cNvSpPr/>
          <p:nvPr/>
        </p:nvSpPr>
        <p:spPr>
          <a:xfrm>
            <a:off x="5284080" y="2439360"/>
            <a:ext cx="1153800" cy="532440"/>
          </a:xfrm>
          <a:prstGeom prst="line">
            <a:avLst/>
          </a:prstGeom>
          <a:ln cap="rnd" w="25400">
            <a:solidFill>
              <a:srgbClr val="000000">
                <a:lumMod val="85000"/>
                <a:lumOff val="15000"/>
              </a:srgbClr>
            </a:solidFill>
            <a:round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4" name="TextBox 162"/>
          <p:cNvSpPr/>
          <p:nvPr/>
        </p:nvSpPr>
        <p:spPr>
          <a:xfrm>
            <a:off x="4126680" y="919440"/>
            <a:ext cx="1934280" cy="4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31859c"/>
                </a:solidFill>
                <a:latin typeface="Calibri"/>
              </a:rPr>
              <a:t>Sensing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55" name="TextBox 163"/>
          <p:cNvSpPr/>
          <p:nvPr/>
        </p:nvSpPr>
        <p:spPr>
          <a:xfrm>
            <a:off x="6828840" y="919440"/>
            <a:ext cx="2250720" cy="4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c00000"/>
                </a:solidFill>
                <a:latin typeface="Calibri"/>
              </a:rPr>
              <a:t>Precharge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56" name="Punchline"/>
          <p:cNvSpPr/>
          <p:nvPr/>
        </p:nvSpPr>
        <p:spPr>
          <a:xfrm>
            <a:off x="304920" y="5334120"/>
            <a:ext cx="236196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Precharge 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57" name="Punchline"/>
          <p:cNvSpPr/>
          <p:nvPr/>
        </p:nvSpPr>
        <p:spPr>
          <a:xfrm>
            <a:off x="2666880" y="5334120"/>
            <a:ext cx="647676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Setting bitline to half-full charge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58" name="Punchline"/>
          <p:cNvSpPr/>
          <p:nvPr/>
        </p:nvSpPr>
        <p:spPr>
          <a:xfrm>
            <a:off x="152280" y="838080"/>
            <a:ext cx="3733560" cy="10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ts val="3501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Typical DIMM at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ts val="3501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Low Temperature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1" dur="indefinite" restart="never" nodeType="tmRoot">
          <p:childTnLst>
            <p:seq>
              <p:cTn id="772" dur="indefinite" nodeType="mainSeq"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indefinite"/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77" dur="indefinite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indefinite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80" dur="indefinite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indefinite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83" dur="indefinite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indefinite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86" dur="indefinite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indefinite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89" dur="indefinite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indefinite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92" dur="indefinite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indefinite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95" dur="indefinite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nodeType="click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indefinite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00" dur="indefinite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indefinite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03" dur="indefinite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indefinite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06" dur="indefinite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3" fill="hold">
                      <p:stCondLst>
                        <p:cond delay="indefinite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7" fill="hold">
                      <p:stCondLst>
                        <p:cond delay="indefinite"/>
                      </p:stCondLst>
                      <p:childTnLst>
                        <p:par>
                          <p:cTn id="818" fill="hold">
                            <p:stCondLst>
                              <p:cond delay="0"/>
                            </p:stCondLst>
                            <p:childTnLst>
                              <p:par>
                                <p:cTn id="8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nodeType="afterEffect" fill="hold" presetClass="entr" presetID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nodeType="withEffect" fill="hold" presetClass="entr" presetID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0" fill="hold">
                      <p:stCondLst>
                        <p:cond delay="indefinite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8" fill="hold">
                      <p:stCondLst>
                        <p:cond delay="indefinite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2" fill="hold">
                      <p:stCondLst>
                        <p:cond delay="indefinite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9" name="Group 161"/>
          <p:cNvGrpSpPr/>
          <p:nvPr/>
        </p:nvGrpSpPr>
        <p:grpSpPr>
          <a:xfrm>
            <a:off x="99000" y="1870560"/>
            <a:ext cx="5463360" cy="3234600"/>
            <a:chOff x="99000" y="1870560"/>
            <a:chExt cx="5463360" cy="3234600"/>
          </a:xfrm>
        </p:grpSpPr>
        <p:sp>
          <p:nvSpPr>
            <p:cNvPr id="2360" name="Oval 116"/>
            <p:cNvSpPr/>
            <p:nvPr/>
          </p:nvSpPr>
          <p:spPr>
            <a:xfrm>
              <a:off x="1544760" y="2362320"/>
              <a:ext cx="2742840" cy="27428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34925"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1" name="Straight Connector 135"/>
            <p:cNvSpPr/>
            <p:nvPr/>
          </p:nvSpPr>
          <p:spPr>
            <a:xfrm>
              <a:off x="1576080" y="3182040"/>
              <a:ext cx="142560" cy="71280"/>
            </a:xfrm>
            <a:prstGeom prst="line">
              <a:avLst/>
            </a:prstGeom>
            <a:ln cap="rnd" w="38100">
              <a:solidFill>
                <a:srgbClr val="4bacc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2" name="Straight Connector 137"/>
            <p:cNvSpPr/>
            <p:nvPr/>
          </p:nvSpPr>
          <p:spPr>
            <a:xfrm flipV="1">
              <a:off x="4126680" y="3226680"/>
              <a:ext cx="146880" cy="61920"/>
            </a:xfrm>
            <a:prstGeom prst="line">
              <a:avLst/>
            </a:prstGeom>
            <a:ln cap="rnd" w="38100">
              <a:solidFill>
                <a:srgbClr val="4bacc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3" name="Straight Connector 146"/>
            <p:cNvSpPr/>
            <p:nvPr/>
          </p:nvSpPr>
          <p:spPr>
            <a:xfrm flipV="1">
              <a:off x="2920320" y="2301120"/>
              <a:ext cx="360" cy="139320"/>
            </a:xfrm>
            <a:prstGeom prst="line">
              <a:avLst/>
            </a:prstGeom>
            <a:ln cap="rnd" w="38100">
              <a:solidFill>
                <a:srgbClr val="4bacc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4" name="TextBox 152"/>
            <p:cNvSpPr/>
            <p:nvPr/>
          </p:nvSpPr>
          <p:spPr>
            <a:xfrm>
              <a:off x="99000" y="2798280"/>
              <a:ext cx="1550880" cy="45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2400" spc="-1" strike="noStrike">
                  <a:solidFill>
                    <a:srgbClr val="4bacc6"/>
                  </a:solidFill>
                  <a:latin typeface="Calibri"/>
                </a:rPr>
                <a:t>Empty (0V)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365" name="TextBox 153"/>
            <p:cNvSpPr/>
            <p:nvPr/>
          </p:nvSpPr>
          <p:spPr>
            <a:xfrm>
              <a:off x="4202640" y="2890080"/>
              <a:ext cx="1359720" cy="45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2400" spc="-1" strike="noStrike">
                  <a:solidFill>
                    <a:srgbClr val="4bacc6"/>
                  </a:solidFill>
                  <a:latin typeface="Calibri"/>
                </a:rPr>
                <a:t>Full (Vdd)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366" name="TextBox 154"/>
            <p:cNvSpPr/>
            <p:nvPr/>
          </p:nvSpPr>
          <p:spPr>
            <a:xfrm>
              <a:off x="2231280" y="1870560"/>
              <a:ext cx="1359720" cy="45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2400" spc="-1" strike="noStrike">
                  <a:solidFill>
                    <a:srgbClr val="4bacc6"/>
                  </a:solidFill>
                  <a:latin typeface="Calibri"/>
                </a:rPr>
                <a:t>Half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2367" name="Arc 156"/>
          <p:cNvSpPr/>
          <p:nvPr/>
        </p:nvSpPr>
        <p:spPr>
          <a:xfrm rot="16200000">
            <a:off x="2130840" y="3093120"/>
            <a:ext cx="952920" cy="728280"/>
          </a:xfrm>
          <a:prstGeom prst="arc">
            <a:avLst>
              <a:gd name="adj1" fmla="val 16200000"/>
              <a:gd name="adj2" fmla="val 0"/>
            </a:avLst>
          </a:prstGeom>
          <a:noFill/>
          <a:ln w="57150">
            <a:solidFill>
              <a:srgbClr val="c00000"/>
            </a:solidFill>
            <a:round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8" name="TextBox 83"/>
          <p:cNvSpPr/>
          <p:nvPr/>
        </p:nvSpPr>
        <p:spPr>
          <a:xfrm>
            <a:off x="2243160" y="3967560"/>
            <a:ext cx="1359720" cy="4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bitline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69" name="Straight Connector 118"/>
          <p:cNvSpPr/>
          <p:nvPr/>
        </p:nvSpPr>
        <p:spPr>
          <a:xfrm>
            <a:off x="2438280" y="2514600"/>
            <a:ext cx="492120" cy="1311480"/>
          </a:xfrm>
          <a:prstGeom prst="line">
            <a:avLst/>
          </a:prstGeom>
          <a:ln cap="rnd" w="25400">
            <a:solidFill>
              <a:srgbClr val="000000">
                <a:lumMod val="85000"/>
                <a:lumOff val="1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0" name="Straight Connector 126"/>
          <p:cNvSpPr/>
          <p:nvPr/>
        </p:nvSpPr>
        <p:spPr>
          <a:xfrm flipH="1">
            <a:off x="2930400" y="3309480"/>
            <a:ext cx="1143000" cy="508680"/>
          </a:xfrm>
          <a:prstGeom prst="line">
            <a:avLst/>
          </a:prstGeom>
          <a:ln cap="rnd" w="25400">
            <a:solidFill>
              <a:srgbClr val="000000">
                <a:lumMod val="85000"/>
                <a:lumOff val="15000"/>
              </a:srgbClr>
            </a:solidFill>
            <a:round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1" name="Straight Connector 132"/>
          <p:cNvSpPr/>
          <p:nvPr/>
        </p:nvSpPr>
        <p:spPr>
          <a:xfrm>
            <a:off x="1774080" y="3286080"/>
            <a:ext cx="1153800" cy="532080"/>
          </a:xfrm>
          <a:prstGeom prst="line">
            <a:avLst/>
          </a:prstGeom>
          <a:ln cap="rnd" w="25400">
            <a:solidFill>
              <a:srgbClr val="000000">
                <a:lumMod val="85000"/>
                <a:lumOff val="15000"/>
              </a:srgbClr>
            </a:solidFill>
            <a:round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2" name="TextBox 163"/>
          <p:cNvSpPr/>
          <p:nvPr/>
        </p:nvSpPr>
        <p:spPr>
          <a:xfrm>
            <a:off x="76320" y="1600200"/>
            <a:ext cx="225072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Not fully precharged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73" name="Arc 86"/>
          <p:cNvSpPr/>
          <p:nvPr/>
        </p:nvSpPr>
        <p:spPr>
          <a:xfrm rot="21322200">
            <a:off x="1600560" y="2739600"/>
            <a:ext cx="2153520" cy="1463760"/>
          </a:xfrm>
          <a:prstGeom prst="arc">
            <a:avLst>
              <a:gd name="adj1" fmla="val 16200000"/>
              <a:gd name="adj2" fmla="val 0"/>
            </a:avLst>
          </a:prstGeom>
          <a:noFill/>
          <a:ln w="117475">
            <a:solidFill>
              <a:srgbClr val="4bacc6"/>
            </a:solidFill>
            <a:round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4" name="TextBox 87"/>
          <p:cNvSpPr/>
          <p:nvPr/>
        </p:nvSpPr>
        <p:spPr>
          <a:xfrm>
            <a:off x="3505320" y="1544040"/>
            <a:ext cx="2742840" cy="11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4bacc6"/>
                </a:solidFill>
                <a:latin typeface="Calibri"/>
              </a:rPr>
              <a:t>More charge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4bacc6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4bacc6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4bacc6"/>
                </a:solidFill>
                <a:latin typeface="Calibri"/>
              </a:rPr>
              <a:t>strong sensing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75" name="TextBox 92"/>
          <p:cNvSpPr/>
          <p:nvPr/>
        </p:nvSpPr>
        <p:spPr>
          <a:xfrm>
            <a:off x="-228600" y="762120"/>
            <a:ext cx="3570840" cy="83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Access empty cell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376" name="TextBox 93"/>
          <p:cNvSpPr/>
          <p:nvPr/>
        </p:nvSpPr>
        <p:spPr>
          <a:xfrm>
            <a:off x="3429000" y="609480"/>
            <a:ext cx="2895120" cy="11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Access full cell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2377" name="Group 22"/>
          <p:cNvGrpSpPr/>
          <p:nvPr/>
        </p:nvGrpSpPr>
        <p:grpSpPr>
          <a:xfrm>
            <a:off x="6172200" y="838080"/>
            <a:ext cx="2971440" cy="4419360"/>
            <a:chOff x="6172200" y="838080"/>
            <a:chExt cx="2971440" cy="4419360"/>
          </a:xfrm>
        </p:grpSpPr>
        <p:sp>
          <p:nvSpPr>
            <p:cNvPr id="2378" name="Rectangle 23"/>
            <p:cNvSpPr/>
            <p:nvPr/>
          </p:nvSpPr>
          <p:spPr>
            <a:xfrm>
              <a:off x="6172200" y="838080"/>
              <a:ext cx="2971440" cy="441936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4f81bd"/>
              </a:solidFill>
              <a:round/>
            </a:ln>
            <a:effectLst>
              <a:softEdge rad="1270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endParaRPr b="0" lang="en-US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en-US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b="1" lang="en-US" sz="4800" spc="-1" strike="noStrike">
                  <a:solidFill>
                    <a:srgbClr val="000000"/>
                  </a:solidFill>
                  <a:latin typeface="Calibri"/>
                </a:rPr>
                <a:t>Timing</a:t>
              </a:r>
              <a:endParaRPr b="0" lang="en-US" sz="4800" spc="-1" strike="noStrike">
                <a:latin typeface="Arial"/>
              </a:endParaRPr>
            </a:p>
            <a:p>
              <a:pPr algn="ctr">
                <a:lnSpc>
                  <a:spcPct val="70000"/>
                </a:lnSpc>
                <a:buNone/>
              </a:pPr>
              <a:r>
                <a:rPr b="0" lang="en-US" sz="3600" spc="-1" strike="noStrike">
                  <a:solidFill>
                    <a:srgbClr val="000000"/>
                  </a:solidFill>
                  <a:latin typeface="Courier New"/>
                </a:rPr>
                <a:t>(tRP)</a:t>
              </a:r>
              <a:endParaRPr b="0" lang="en-US" sz="3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en-US" sz="3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b="1" lang="en-US" sz="4800" spc="-1" strike="noStrike">
                  <a:solidFill>
                    <a:srgbClr val="cc0000"/>
                  </a:solidFill>
                  <a:latin typeface="Calibri"/>
                </a:rPr>
                <a:t>35% ↓</a:t>
              </a:r>
              <a:endParaRPr b="0" lang="en-US" sz="4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en-US" sz="4800" spc="-1" strike="noStrike">
                  <a:solidFill>
                    <a:srgbClr val="cc0000"/>
                  </a:solidFill>
                  <a:latin typeface="Calibri"/>
                </a:rPr>
                <a:t> </a:t>
              </a:r>
              <a:r>
                <a:rPr b="1" lang="en-US" sz="4000" spc="-1" strike="noStrike">
                  <a:solidFill>
                    <a:srgbClr val="cc0000"/>
                  </a:solidFill>
                  <a:latin typeface="Calibri"/>
                </a:rPr>
                <a:t>No Errors</a:t>
              </a:r>
              <a:endParaRPr b="0" lang="en-US" sz="4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en-US" sz="4000" spc="-1" strike="noStrike">
                <a:latin typeface="Arial"/>
              </a:endParaRPr>
            </a:p>
          </p:txBody>
        </p:sp>
        <p:sp>
          <p:nvSpPr>
            <p:cNvPr id="2379" name="Punchline"/>
            <p:cNvSpPr/>
            <p:nvPr/>
          </p:nvSpPr>
          <p:spPr>
            <a:xfrm>
              <a:off x="6172200" y="838080"/>
              <a:ext cx="2971440" cy="106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ts val="3501"/>
                </a:lnSpc>
                <a:buNone/>
              </a:pPr>
              <a:r>
                <a:rPr b="0" lang="en-US" sz="3200" spc="-1" strike="noStrike">
                  <a:solidFill>
                    <a:srgbClr val="000000"/>
                  </a:solidFill>
                  <a:latin typeface="Calibri"/>
                </a:rPr>
                <a:t>115 DIMM </a:t>
              </a:r>
              <a:endParaRPr b="0" lang="en-US" sz="3200" spc="-1" strike="noStrike">
                <a:latin typeface="Arial"/>
              </a:endParaRPr>
            </a:p>
            <a:p>
              <a:pPr algn="ctr">
                <a:lnSpc>
                  <a:spcPts val="3501"/>
                </a:lnSpc>
                <a:buNone/>
              </a:pPr>
              <a:r>
                <a:rPr b="0" lang="en-US" sz="3200" spc="-1" strike="noStrike">
                  <a:solidFill>
                    <a:srgbClr val="000000"/>
                  </a:solidFill>
                  <a:latin typeface="Calibri"/>
                </a:rPr>
                <a:t>characterization</a:t>
              </a:r>
              <a:endParaRPr b="0" lang="en-US" sz="3200" spc="-1" strike="noStrike">
                <a:latin typeface="Arial"/>
              </a:endParaRPr>
            </a:p>
          </p:txBody>
        </p:sp>
      </p:grpSp>
      <p:sp>
        <p:nvSpPr>
          <p:cNvPr id="2380" name="Punchline"/>
          <p:cNvSpPr/>
          <p:nvPr/>
        </p:nvSpPr>
        <p:spPr>
          <a:xfrm>
            <a:off x="0" y="5257800"/>
            <a:ext cx="914364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Typical DIMM at Lower Temperature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4bacc6"/>
                </a:solidFill>
                <a:latin typeface="Wingdings"/>
              </a:rPr>
              <a:t></a:t>
            </a:r>
            <a:r>
              <a:rPr b="0" lang="en-US" sz="3600" spc="-1" strike="noStrike">
                <a:solidFill>
                  <a:srgbClr val="4bacc6"/>
                </a:solidFill>
                <a:latin typeface="Calibri"/>
              </a:rPr>
              <a:t> </a:t>
            </a:r>
            <a:r>
              <a:rPr b="0" lang="en-US" sz="3600" spc="-1" strike="noStrike">
                <a:solidFill>
                  <a:srgbClr val="4bacc6"/>
                </a:solidFill>
                <a:latin typeface="Calibri"/>
              </a:rPr>
              <a:t>More charge </a:t>
            </a:r>
            <a:r>
              <a:rPr b="0" lang="en-US" sz="3600" spc="-1" strike="noStrike">
                <a:solidFill>
                  <a:srgbClr val="4bacc6"/>
                </a:solidFill>
                <a:latin typeface="Wingdings"/>
              </a:rPr>
              <a:t></a:t>
            </a:r>
            <a:r>
              <a:rPr b="0" lang="en-US" sz="3600" spc="-1" strike="noStrike">
                <a:solidFill>
                  <a:srgbClr val="4bacc6"/>
                </a:solidFill>
                <a:latin typeface="Calibri"/>
              </a:rPr>
              <a:t> Precharge time reduction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81" name="Title 1"/>
          <p:cNvSpPr/>
          <p:nvPr/>
        </p:nvSpPr>
        <p:spPr>
          <a:xfrm>
            <a:off x="457200" y="152280"/>
            <a:ext cx="891504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Obs 3. Reducing Precharge Time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6" dur="indefinite" restart="never" nodeType="tmRoot">
          <p:childTnLst>
            <p:seq>
              <p:cTn id="857" dur="indefinite" nodeType="mainSeq">
                <p:childTnLst>
                  <p:par>
                    <p:cTn id="858" fill="hold">
                      <p:stCondLst>
                        <p:cond delay="indefinite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6" fill="hold">
                      <p:stCondLst>
                        <p:cond delay="indefinite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4" fill="hold">
                      <p:stCondLst>
                        <p:cond delay="indefinite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6" fill="hold">
                      <p:stCondLst>
                        <p:cond delay="indefinite"/>
                      </p:stCondLst>
                      <p:childTnLst>
                        <p:par>
                          <p:cTn id="887" fill="hold">
                            <p:stCondLst>
                              <p:cond delay="0"/>
                            </p:stCondLst>
                            <p:childTnLst>
                              <p:par>
                                <p:cTn id="8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0" fill="hold">
                      <p:stCondLst>
                        <p:cond delay="indefinite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PlaceHolder 1"/>
          <p:cNvSpPr>
            <a:spLocks noGrp="1"/>
          </p:cNvSpPr>
          <p:nvPr>
            <p:ph type="title"/>
          </p:nvPr>
        </p:nvSpPr>
        <p:spPr>
          <a:xfrm>
            <a:off x="457200" y="997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Adaptive-Latency DRAM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3" name="PlaceHolder 2"/>
          <p:cNvSpPr>
            <a:spLocks noGrp="1"/>
          </p:cNvSpPr>
          <p:nvPr>
            <p:ph/>
          </p:nvPr>
        </p:nvSpPr>
        <p:spPr>
          <a:xfrm>
            <a:off x="27000" y="1242720"/>
            <a:ext cx="9143640" cy="4647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Key idea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4572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Optimize DRAM timing parameters online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Two components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mbria Math"/>
              </a:rPr>
              <a:t>DRAM manufacturer profiles multiple sets of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mbria Math"/>
              </a:rPr>
              <a:t>reliable DRAM timing parameters at different temperatures for each DIMM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mbria Math"/>
              </a:rPr>
              <a:t>System monitors DRAM temperature &amp; uses appropriate DRAM timing parameters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4" name="Content Placeholder 2"/>
          <p:cNvSpPr/>
          <p:nvPr/>
        </p:nvSpPr>
        <p:spPr>
          <a:xfrm>
            <a:off x="152280" y="3379680"/>
            <a:ext cx="5638320" cy="548280"/>
          </a:xfrm>
          <a:prstGeom prst="rect">
            <a:avLst/>
          </a:prstGeom>
          <a:solidFill>
            <a:schemeClr val="accent5"/>
          </a:solidFill>
          <a:ln w="0">
            <a:noFill/>
          </a:ln>
          <a:effectLst>
            <a:softEdge rad="50760"/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mbria Math"/>
              </a:rPr>
              <a:t>reliable DRAM timing parameters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385" name="Content Placeholder 2"/>
          <p:cNvSpPr/>
          <p:nvPr/>
        </p:nvSpPr>
        <p:spPr>
          <a:xfrm>
            <a:off x="3200400" y="4213800"/>
            <a:ext cx="3352320" cy="548280"/>
          </a:xfrm>
          <a:prstGeom prst="rect">
            <a:avLst/>
          </a:prstGeom>
          <a:solidFill>
            <a:schemeClr val="accent5"/>
          </a:solidFill>
          <a:ln w="0">
            <a:noFill/>
          </a:ln>
          <a:effectLst>
            <a:softEdge rad="50760"/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mbria Math"/>
              </a:rPr>
              <a:t>DRAM temperature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4" dur="indefinite" restart="never" nodeType="tmRoot">
          <p:childTnLst>
            <p:seq>
              <p:cTn id="895" dur="indefinite" nodeType="mainSeq">
                <p:childTnLst>
                  <p:par>
                    <p:cTn id="896" fill="hold">
                      <p:stCondLst>
                        <p:cond delay="0"/>
                      </p:stCondLst>
                      <p:childTnLst>
                        <p:par>
                          <p:cTn id="897" fill="hold">
                            <p:stCondLst>
                              <p:cond delay="0"/>
                            </p:stCondLst>
                            <p:childTnLst>
                              <p:par>
                                <p:cTn id="89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2" fill="hold">
                      <p:stCondLst>
                        <p:cond delay="indefinite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" name="Chart 8"/>
          <p:cNvGraphicFramePr/>
          <p:nvPr/>
        </p:nvGraphicFramePr>
        <p:xfrm>
          <a:off x="461520" y="990720"/>
          <a:ext cx="8457840" cy="426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88" name="TextBox 54"/>
          <p:cNvSpPr/>
          <p:nvPr/>
        </p:nvSpPr>
        <p:spPr>
          <a:xfrm>
            <a:off x="3357360" y="1525320"/>
            <a:ext cx="1752120" cy="2613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389" name="Chart 12"/>
          <p:cNvGraphicFramePr/>
          <p:nvPr/>
        </p:nvGraphicFramePr>
        <p:xfrm>
          <a:off x="461520" y="990720"/>
          <a:ext cx="8457840" cy="426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90" name="Group 1"/>
          <p:cNvGrpSpPr/>
          <p:nvPr/>
        </p:nvGrpSpPr>
        <p:grpSpPr>
          <a:xfrm>
            <a:off x="461520" y="990720"/>
            <a:ext cx="8457840" cy="4266720"/>
            <a:chOff x="461520" y="990720"/>
            <a:chExt cx="8457840" cy="4266720"/>
          </a:xfrm>
        </p:grpSpPr>
        <p:graphicFrame>
          <p:nvGraphicFramePr>
            <p:cNvPr id="2391" name="Chart 13"/>
            <p:cNvGraphicFramePr/>
            <p:nvPr/>
          </p:nvGraphicFramePr>
          <p:xfrm>
            <a:off x="461520" y="990720"/>
            <a:ext cx="8457840" cy="42667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92" name="TextBox 54"/>
            <p:cNvSpPr/>
            <p:nvPr/>
          </p:nvSpPr>
          <p:spPr>
            <a:xfrm>
              <a:off x="7548120" y="1868400"/>
              <a:ext cx="914040" cy="42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0" tIns="45000" bIns="45000" anchor="t">
              <a:spAutoFit/>
            </a:bodyPr>
            <a:p>
              <a:pPr algn="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i="1" lang="en-US" sz="2200" spc="-1" strike="noStrike">
                  <a:solidFill>
                    <a:srgbClr val="4bacc6"/>
                  </a:solidFill>
                  <a:latin typeface="Calibri"/>
                </a:rPr>
                <a:t>14.0%</a:t>
              </a:r>
              <a:endParaRPr b="0" lang="en-US" sz="2200" spc="-1" strike="noStrike">
                <a:latin typeface="Arial"/>
              </a:endParaRPr>
            </a:p>
          </p:txBody>
        </p:sp>
        <p:sp>
          <p:nvSpPr>
            <p:cNvPr id="2393" name="TextBox 54"/>
            <p:cNvSpPr/>
            <p:nvPr/>
          </p:nvSpPr>
          <p:spPr>
            <a:xfrm>
              <a:off x="6858000" y="2732760"/>
              <a:ext cx="914040" cy="42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0" tIns="45000" bIns="45000" anchor="t">
              <a:spAutoFit/>
            </a:bodyPr>
            <a:p>
              <a:pPr algn="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i="1" lang="en-US" sz="2200" spc="-1" strike="noStrike">
                  <a:solidFill>
                    <a:srgbClr val="4bacc6"/>
                  </a:solidFill>
                  <a:latin typeface="Calibri"/>
                </a:rPr>
                <a:t>2.9%</a:t>
              </a:r>
              <a:endParaRPr b="0" lang="en-US" sz="2200" spc="-1" strike="noStrike">
                <a:latin typeface="Arial"/>
              </a:endParaRPr>
            </a:p>
          </p:txBody>
        </p:sp>
      </p:grpSp>
      <p:grpSp>
        <p:nvGrpSpPr>
          <p:cNvPr id="2394" name="Group 4"/>
          <p:cNvGrpSpPr/>
          <p:nvPr/>
        </p:nvGrpSpPr>
        <p:grpSpPr>
          <a:xfrm>
            <a:off x="461520" y="990720"/>
            <a:ext cx="8610480" cy="4266720"/>
            <a:chOff x="461520" y="990720"/>
            <a:chExt cx="8610480" cy="4266720"/>
          </a:xfrm>
        </p:grpSpPr>
        <p:graphicFrame>
          <p:nvGraphicFramePr>
            <p:cNvPr id="2395" name="Chart 14"/>
            <p:cNvGraphicFramePr/>
            <p:nvPr/>
          </p:nvGraphicFramePr>
          <p:xfrm>
            <a:off x="461520" y="990720"/>
            <a:ext cx="8457840" cy="42667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96" name="TextBox 54"/>
            <p:cNvSpPr/>
            <p:nvPr/>
          </p:nvSpPr>
          <p:spPr>
            <a:xfrm>
              <a:off x="8157960" y="2160000"/>
              <a:ext cx="914040" cy="42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0" tIns="45000" bIns="45000" anchor="t">
              <a:spAutoFit/>
            </a:bodyPr>
            <a:p>
              <a:pPr algn="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i="1" lang="en-US" sz="2200" spc="-1" strike="noStrike">
                  <a:solidFill>
                    <a:srgbClr val="4bacc6"/>
                  </a:solidFill>
                  <a:latin typeface="Calibri"/>
                </a:rPr>
                <a:t>10.4%</a:t>
              </a:r>
              <a:endParaRPr b="0" lang="en-US" sz="2200" spc="-1" strike="noStrike">
                <a:latin typeface="Arial"/>
              </a:endParaRPr>
            </a:p>
          </p:txBody>
        </p:sp>
      </p:grpSp>
      <p:sp>
        <p:nvSpPr>
          <p:cNvPr id="2397" name="Title 1"/>
          <p:cNvSpPr/>
          <p:nvPr/>
        </p:nvSpPr>
        <p:spPr>
          <a:xfrm>
            <a:off x="461520" y="152280"/>
            <a:ext cx="868212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Real System Evaluation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98" name="Punchline"/>
          <p:cNvSpPr/>
          <p:nvPr/>
        </p:nvSpPr>
        <p:spPr>
          <a:xfrm>
            <a:off x="0" y="5181480"/>
            <a:ext cx="914364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AL-DRAM provides </a:t>
            </a:r>
            <a:r>
              <a:rPr b="0" lang="en-US" sz="3600" spc="-1" strike="noStrike">
                <a:solidFill>
                  <a:srgbClr val="31859c"/>
                </a:solidFill>
                <a:latin typeface="Calibri"/>
              </a:rPr>
              <a:t>high performance improvement, greater for multi-core workloads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99" name="TextBox 9"/>
          <p:cNvSpPr/>
          <p:nvPr/>
        </p:nvSpPr>
        <p:spPr>
          <a:xfrm rot="16200000">
            <a:off x="-1562040" y="2629800"/>
            <a:ext cx="3580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Performance Improvement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00" name="Straight Connector 10"/>
          <p:cNvSpPr/>
          <p:nvPr/>
        </p:nvSpPr>
        <p:spPr>
          <a:xfrm>
            <a:off x="6858000" y="838080"/>
            <a:ext cx="360" cy="4343400"/>
          </a:xfrm>
          <a:prstGeom prst="line">
            <a:avLst/>
          </a:prstGeom>
          <a:ln w="12700">
            <a:solidFill>
              <a:srgbClr val="000000">
                <a:lumMod val="95000"/>
                <a:lumOff val="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1" name="TextBox 16"/>
          <p:cNvSpPr/>
          <p:nvPr/>
        </p:nvSpPr>
        <p:spPr>
          <a:xfrm>
            <a:off x="6858000" y="1005840"/>
            <a:ext cx="2285640" cy="8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Average   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ts val="2999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Improvement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02" name="TextBox 17"/>
          <p:cNvSpPr/>
          <p:nvPr/>
        </p:nvSpPr>
        <p:spPr>
          <a:xfrm rot="16200000">
            <a:off x="7428960" y="4381920"/>
            <a:ext cx="251424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all-35-workload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8" dur="indefinite" restart="never" nodeType="tmRoot">
          <p:childTnLst>
            <p:seq>
              <p:cTn id="919" dur="indefinite" nodeType="mainSeq">
                <p:childTnLst>
                  <p:par>
                    <p:cTn id="920" fill="hold">
                      <p:stCondLst>
                        <p:cond delay="indefinite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4" fill="hold">
                      <p:stCondLst>
                        <p:cond delay="indefinite"/>
                      </p:stCondLst>
                      <p:childTnLst>
                        <p:par>
                          <p:cTn id="925" fill="hold">
                            <p:stCondLst>
                              <p:cond delay="0"/>
                            </p:stCondLst>
                            <p:childTnLst>
                              <p:par>
                                <p:cTn id="9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>
                      <p:stCondLst>
                        <p:cond delay="indefinite"/>
                      </p:stCondLst>
                      <p:childTnLst>
                        <p:par>
                          <p:cTn id="929" fill="hold">
                            <p:stCondLst>
                              <p:cond delay="0"/>
                            </p:stCondLst>
                            <p:childTnLst>
                              <p:par>
                                <p:cTn id="9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2" fill="hold">
                      <p:stCondLst>
                        <p:cond delay="indefinite"/>
                      </p:stCondLst>
                      <p:childTnLst>
                        <p:par>
                          <p:cTn id="933" fill="hold">
                            <p:stCondLst>
                              <p:cond delay="0"/>
                            </p:stCondLst>
                            <p:childTnLst>
                              <p:par>
                                <p:cTn id="9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Title 1"/>
          <p:cNvSpPr/>
          <p:nvPr/>
        </p:nvSpPr>
        <p:spPr>
          <a:xfrm>
            <a:off x="609480" y="152280"/>
            <a:ext cx="85341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Summary: AL-DRAM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04" name="Content Placeholder 2"/>
          <p:cNvSpPr/>
          <p:nvPr/>
        </p:nvSpPr>
        <p:spPr>
          <a:xfrm>
            <a:off x="0" y="1143000"/>
            <a:ext cx="9143640" cy="58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457200" indent="-457200">
              <a:lnSpc>
                <a:spcPts val="25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Observation</a:t>
            </a:r>
            <a:endParaRPr b="0" lang="en-US" sz="3200" spc="-1" strike="noStrike">
              <a:latin typeface="Arial"/>
            </a:endParaRPr>
          </a:p>
          <a:p>
            <a:pPr lvl="1" marL="914400" indent="-457200">
              <a:lnSpc>
                <a:spcPts val="2500"/>
              </a:lnSpc>
              <a:spcBef>
                <a:spcPts val="601"/>
              </a:spcBef>
              <a:buClr>
                <a:srgbClr val="c00000"/>
              </a:buClr>
              <a:buFont typeface="Calibri Light"/>
              <a:buChar char="–"/>
            </a:pPr>
            <a:r>
              <a:rPr b="0" lang="en-US" sz="2800" spc="-100" strike="noStrike">
                <a:solidFill>
                  <a:srgbClr val="c00000"/>
                </a:solidFill>
                <a:latin typeface="Calibri"/>
              </a:rPr>
              <a:t>DRAM timing parameters are dictated by the worst-case cell  </a:t>
            </a:r>
            <a:r>
              <a:rPr b="0" lang="en-US" sz="2800" spc="-100" strike="noStrike">
                <a:solidFill>
                  <a:srgbClr val="000000"/>
                </a:solidFill>
                <a:latin typeface="Calibri"/>
              </a:rPr>
              <a:t>(smallest cell at highest temperature)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ts val="1001"/>
              </a:lnSpc>
              <a:spcBef>
                <a:spcPts val="601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 marL="457200" indent="-457200">
              <a:lnSpc>
                <a:spcPts val="25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Our Approach: </a:t>
            </a:r>
            <a:r>
              <a:rPr b="0" i="1" lang="en-US" sz="3200" spc="-1" strike="noStrike">
                <a:solidFill>
                  <a:srgbClr val="31859c"/>
                </a:solidFill>
                <a:latin typeface="Calibri"/>
              </a:rPr>
              <a:t>Adaptive-Latency DRAM </a:t>
            </a:r>
            <a:r>
              <a:rPr b="0" lang="en-US" sz="3200" spc="-1" strike="noStrike">
                <a:solidFill>
                  <a:srgbClr val="31859c"/>
                </a:solidFill>
                <a:latin typeface="Calibri"/>
              </a:rPr>
              <a:t>(AL-DRAM) </a:t>
            </a:r>
            <a:endParaRPr b="0" lang="en-US" sz="3200" spc="-1" strike="noStrike">
              <a:latin typeface="Arial"/>
            </a:endParaRPr>
          </a:p>
          <a:p>
            <a:pPr lvl="1" marL="914400" indent="-457200">
              <a:lnSpc>
                <a:spcPts val="2500"/>
              </a:lnSpc>
              <a:spcBef>
                <a:spcPts val="601"/>
              </a:spcBef>
              <a:buClr>
                <a:srgbClr val="000000"/>
              </a:buClr>
              <a:buFont typeface="Calibri Light"/>
              <a:buChar char="–"/>
            </a:pPr>
            <a:r>
              <a:rPr b="0" lang="en-US" sz="2800" spc="-100" strike="noStrike">
                <a:solidFill>
                  <a:srgbClr val="000000"/>
                </a:solidFill>
                <a:latin typeface="Calibri"/>
              </a:rPr>
              <a:t>Optimizes DRAM timing parameters for </a:t>
            </a:r>
            <a:r>
              <a:rPr b="0" i="1" lang="en-US" sz="2800" spc="-100" strike="noStrike">
                <a:solidFill>
                  <a:srgbClr val="31859c"/>
                </a:solidFill>
                <a:latin typeface="Calibri"/>
              </a:rPr>
              <a:t>the common case </a:t>
            </a:r>
            <a:r>
              <a:rPr b="0" lang="en-US" sz="2800" spc="-100" strike="noStrike">
                <a:solidFill>
                  <a:srgbClr val="000000"/>
                </a:solidFill>
                <a:latin typeface="Calibri"/>
              </a:rPr>
              <a:t>(typical DIMM operating at low temperatures)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ts val="1001"/>
              </a:lnSpc>
              <a:spcBef>
                <a:spcPts val="601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 marL="457200" indent="-457200">
              <a:lnSpc>
                <a:spcPts val="25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Analysis: Characterization of 115 DIMMs</a:t>
            </a:r>
            <a:endParaRPr b="0" lang="en-US" sz="3200" spc="-1" strike="noStrike">
              <a:latin typeface="Arial"/>
            </a:endParaRPr>
          </a:p>
          <a:p>
            <a:pPr lvl="1" marL="914400" indent="-457200">
              <a:lnSpc>
                <a:spcPts val="2500"/>
              </a:lnSpc>
              <a:spcBef>
                <a:spcPts val="601"/>
              </a:spcBef>
              <a:buClr>
                <a:srgbClr val="000000"/>
              </a:buClr>
              <a:buFont typeface="Calibri Light"/>
              <a:buChar char="–"/>
            </a:pPr>
            <a:r>
              <a:rPr b="0" lang="en-US" sz="2800" spc="-100" strike="noStrike">
                <a:solidFill>
                  <a:srgbClr val="000000"/>
                </a:solidFill>
                <a:latin typeface="Calibri"/>
              </a:rPr>
              <a:t>Great potential to </a:t>
            </a:r>
            <a:r>
              <a:rPr b="0" i="1" lang="en-US" sz="2800" spc="-100" strike="noStrike">
                <a:solidFill>
                  <a:srgbClr val="31859c"/>
                </a:solidFill>
                <a:latin typeface="Calibri"/>
              </a:rPr>
              <a:t>lower DRAM timing parameters </a:t>
            </a:r>
            <a:r>
              <a:rPr b="0" lang="en-US" sz="2800" spc="-100" strike="noStrike">
                <a:solidFill>
                  <a:srgbClr val="1f497d"/>
                </a:solidFill>
                <a:latin typeface="Calibri"/>
              </a:rPr>
              <a:t>(</a:t>
            </a:r>
            <a:r>
              <a:rPr b="0" lang="en-US" sz="2800" spc="-100" strike="noStrike">
                <a:solidFill>
                  <a:srgbClr val="31859c"/>
                </a:solidFill>
                <a:latin typeface="Calibri"/>
              </a:rPr>
              <a:t>17 – 54%</a:t>
            </a:r>
            <a:r>
              <a:rPr b="0" lang="en-US" sz="2800" spc="-100" strike="noStrike">
                <a:solidFill>
                  <a:srgbClr val="1f497d"/>
                </a:solidFill>
                <a:latin typeface="Calibri"/>
              </a:rPr>
              <a:t>) </a:t>
            </a:r>
            <a:r>
              <a:rPr b="0" lang="en-US" sz="2800" spc="-100" strike="noStrike">
                <a:solidFill>
                  <a:srgbClr val="000000"/>
                </a:solidFill>
                <a:latin typeface="Calibri"/>
              </a:rPr>
              <a:t>without any errors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ts val="1001"/>
              </a:lnSpc>
              <a:spcBef>
                <a:spcPts val="601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 marL="457200" indent="-457200">
              <a:lnSpc>
                <a:spcPts val="25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Real System Performance Evaluation </a:t>
            </a:r>
            <a:endParaRPr b="0" lang="en-US" sz="3200" spc="-1" strike="noStrike">
              <a:latin typeface="Arial"/>
            </a:endParaRPr>
          </a:p>
          <a:p>
            <a:pPr lvl="1" marL="914400" indent="-457200">
              <a:lnSpc>
                <a:spcPts val="2500"/>
              </a:lnSpc>
              <a:spcBef>
                <a:spcPts val="601"/>
              </a:spcBef>
              <a:buClr>
                <a:srgbClr val="000000"/>
              </a:buClr>
              <a:buFont typeface="Calibri Light"/>
              <a:buChar char="–"/>
            </a:pPr>
            <a:r>
              <a:rPr b="0" lang="en-US" sz="2800" spc="-100" strike="noStrike">
                <a:solidFill>
                  <a:srgbClr val="000000"/>
                </a:solidFill>
                <a:latin typeface="Calibri"/>
              </a:rPr>
              <a:t>Significant </a:t>
            </a:r>
            <a:r>
              <a:rPr b="0" i="1" lang="en-US" sz="2800" spc="-100" strike="noStrike">
                <a:solidFill>
                  <a:srgbClr val="31859c"/>
                </a:solidFill>
                <a:latin typeface="Calibri"/>
              </a:rPr>
              <a:t>performance improvement </a:t>
            </a:r>
            <a:r>
              <a:rPr b="0" lang="en-US" sz="2800" spc="-100" strike="noStrike">
                <a:solidFill>
                  <a:srgbClr val="1f497d"/>
                </a:solidFill>
                <a:latin typeface="Calibri"/>
              </a:rPr>
              <a:t>(</a:t>
            </a:r>
            <a:r>
              <a:rPr b="0" lang="en-US" sz="2800" spc="-100" strike="noStrike">
                <a:solidFill>
                  <a:srgbClr val="31859c"/>
                </a:solidFill>
                <a:latin typeface="Calibri"/>
              </a:rPr>
              <a:t>14%</a:t>
            </a:r>
            <a:r>
              <a:rPr b="0" lang="en-US" sz="2800" spc="-100" strike="noStrike">
                <a:solidFill>
                  <a:srgbClr val="984807"/>
                </a:solidFill>
                <a:latin typeface="Calibri"/>
              </a:rPr>
              <a:t> </a:t>
            </a:r>
            <a:r>
              <a:rPr b="0" lang="en-US" sz="2800" spc="-100" strike="noStrike">
                <a:solidFill>
                  <a:srgbClr val="000000"/>
                </a:solidFill>
                <a:latin typeface="Calibri"/>
              </a:rPr>
              <a:t>for memory-intensive workloads) without errors (</a:t>
            </a:r>
            <a:r>
              <a:rPr b="0" lang="en-US" sz="2800" spc="-100" strike="noStrike">
                <a:solidFill>
                  <a:srgbClr val="4bacc6"/>
                </a:solidFill>
                <a:latin typeface="Calibri"/>
              </a:rPr>
              <a:t>33</a:t>
            </a:r>
            <a:r>
              <a:rPr b="0" lang="en-US" sz="2800" spc="-100" strike="noStrike">
                <a:solidFill>
                  <a:srgbClr val="1f497d"/>
                </a:solidFill>
                <a:latin typeface="Calibri"/>
              </a:rPr>
              <a:t> </a:t>
            </a:r>
            <a:r>
              <a:rPr b="0" lang="en-US" sz="2800" spc="-100" strike="noStrike">
                <a:solidFill>
                  <a:srgbClr val="000000"/>
                </a:solidFill>
                <a:latin typeface="Calibri"/>
              </a:rPr>
              <a:t>days)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6" dur="indefinite" restart="never" nodeType="tmRoot">
          <p:childTnLst>
            <p:seq>
              <p:cTn id="937" dur="indefinite" nodeType="mainSeq">
                <p:childTnLst>
                  <p:par>
                    <p:cTn id="938" fill="hold">
                      <p:stCondLst>
                        <p:cond delay="indefinite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2" dur="500"/>
                                        <p:tgtEl>
                                          <p:spTgt spid="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5" dur="500"/>
                                        <p:tgtEl>
                                          <p:spTgt spid="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0" dur="500"/>
                                        <p:tgtEl>
                                          <p:spTgt spid="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3" dur="500"/>
                                        <p:tgtEl>
                                          <p:spTgt spid="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4" fill="hold">
                      <p:stCondLst>
                        <p:cond delay="indefinite"/>
                      </p:stCondLst>
                      <p:childTnLst>
                        <p:par>
                          <p:cTn id="955" fill="hold">
                            <p:stCondLst>
                              <p:cond delay="0"/>
                            </p:stCondLst>
                            <p:childTnLst>
                              <p:par>
                                <p:cTn id="9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8" dur="500"/>
                                        <p:tgtEl>
                                          <p:spTgt spid="24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1" dur="500"/>
                                        <p:tgtEl>
                                          <p:spTgt spid="24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PlaceHolder 1"/>
          <p:cNvSpPr>
            <a:spLocks noGrp="1"/>
          </p:cNvSpPr>
          <p:nvPr>
            <p:ph type="title"/>
          </p:nvPr>
        </p:nvSpPr>
        <p:spPr>
          <a:xfrm>
            <a:off x="228600" y="990720"/>
            <a:ext cx="8686440" cy="1923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Adaptive-Latency DRAM: Optimizing DRAM Timing for the Common-Case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6" name="PlaceHolder 2"/>
          <p:cNvSpPr>
            <a:spLocks noGrp="1"/>
          </p:cNvSpPr>
          <p:nvPr>
            <p:ph type="subTitle"/>
          </p:nvPr>
        </p:nvSpPr>
        <p:spPr>
          <a:xfrm>
            <a:off x="533520" y="3200400"/>
            <a:ext cx="8076960" cy="1294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CA" sz="3200" spc="-1" strike="noStrike">
                <a:solidFill>
                  <a:srgbClr val="8b8b8b"/>
                </a:solidFill>
                <a:latin typeface="Calibri"/>
              </a:rPr>
              <a:t>Donghyuk Lee, Yoongu Kim, 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CA" sz="3200" spc="-1" strike="noStrike">
                <a:solidFill>
                  <a:srgbClr val="8b8b8b"/>
                </a:solidFill>
                <a:latin typeface="Calibri"/>
              </a:rPr>
              <a:t>Gennady Pekhimenko, Samira Khan, Vivek Seshadri, Kevin Chang, and Onur Mutlu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07" name="Rectangle 9"/>
          <p:cNvSpPr/>
          <p:nvPr/>
        </p:nvSpPr>
        <p:spPr>
          <a:xfrm>
            <a:off x="8381880" y="6248520"/>
            <a:ext cx="533160" cy="45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8" name="Subtitle 2"/>
          <p:cNvSpPr/>
          <p:nvPr/>
        </p:nvSpPr>
        <p:spPr>
          <a:xfrm>
            <a:off x="585000" y="4775040"/>
            <a:ext cx="8076960" cy="12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Published in the proceedings of 21</a:t>
            </a:r>
            <a:r>
              <a:rPr b="0" lang="en-US" sz="2800" spc="-1" strike="noStrike" baseline="30000">
                <a:solidFill>
                  <a:srgbClr val="808080"/>
                </a:solidFill>
                <a:latin typeface="Calibri"/>
              </a:rPr>
              <a:t>st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International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Symposium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on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High Performance Computer Architecture 2015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0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DE127BC9-6039-4D20-9EF3-E362396A071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Outline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686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514440" indent="-514440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What is DRAM?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DRAM Internal Organization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Problems and Solutions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Latency (Tiered-Latency DRAM, HPCA 2013;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9996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Adaptive-Latency DRAM, HPCA 2015)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Parallelism (Subarray-level Parallelism, ISCA 2012)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999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2" name="Rectangle 4"/>
          <p:cNvSpPr/>
          <p:nvPr/>
        </p:nvSpPr>
        <p:spPr>
          <a:xfrm>
            <a:off x="380880" y="4114800"/>
            <a:ext cx="8305560" cy="9140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3" name="Rectangle 5"/>
          <p:cNvSpPr/>
          <p:nvPr/>
        </p:nvSpPr>
        <p:spPr>
          <a:xfrm>
            <a:off x="380880" y="5105520"/>
            <a:ext cx="8305560" cy="53316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71B8E50E-08AF-4F93-A35F-6460375B7C94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2" dur="indefinite" restart="never" nodeType="tmRoot">
          <p:childTnLst>
            <p:seq>
              <p:cTn id="963" dur="indefinite" nodeType="mainSeq">
                <p:childTnLst>
                  <p:par>
                    <p:cTn id="964" fill="hold">
                      <p:stCondLst>
                        <p:cond delay="0"/>
                      </p:stCondLst>
                      <p:childTnLst>
                        <p:par>
                          <p:cTn id="965" fill="hold">
                            <p:stCondLst>
                              <p:cond delay="0"/>
                            </p:stCondLst>
                            <p:childTnLst>
                              <p:par>
                                <p:cTn id="966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67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1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Parallelism: Demand vs. Supply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6" name="Picture 4" descr="intel.jpg"/>
          <p:cNvPicPr/>
          <p:nvPr/>
        </p:nvPicPr>
        <p:blipFill>
          <a:blip r:embed="rId1"/>
          <a:srcRect l="5365" t="4602" r="0" b="21326"/>
          <a:stretch/>
        </p:blipFill>
        <p:spPr>
          <a:xfrm>
            <a:off x="2688840" y="3276720"/>
            <a:ext cx="1730160" cy="1580040"/>
          </a:xfrm>
          <a:prstGeom prst="rect">
            <a:avLst/>
          </a:prstGeom>
          <a:ln w="0">
            <a:noFill/>
          </a:ln>
        </p:spPr>
      </p:pic>
      <p:pic>
        <p:nvPicPr>
          <p:cNvPr id="2417" name="Picture 5" descr="Micron-DRAM.jpg"/>
          <p:cNvPicPr/>
          <p:nvPr/>
        </p:nvPicPr>
        <p:blipFill>
          <a:blip r:embed="rId2"/>
          <a:stretch/>
        </p:blipFill>
        <p:spPr>
          <a:xfrm>
            <a:off x="4648320" y="3352680"/>
            <a:ext cx="2949120" cy="1425960"/>
          </a:xfrm>
          <a:prstGeom prst="rect">
            <a:avLst/>
          </a:prstGeom>
          <a:ln w="0">
            <a:noFill/>
          </a:ln>
        </p:spPr>
      </p:pic>
      <p:sp>
        <p:nvSpPr>
          <p:cNvPr id="2418" name="TextBox 6"/>
          <p:cNvSpPr/>
          <p:nvPr/>
        </p:nvSpPr>
        <p:spPr>
          <a:xfrm>
            <a:off x="1914840" y="1391400"/>
            <a:ext cx="15800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Demand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19" name="TextBox 7"/>
          <p:cNvSpPr/>
          <p:nvPr/>
        </p:nvSpPr>
        <p:spPr>
          <a:xfrm>
            <a:off x="5723640" y="1391400"/>
            <a:ext cx="12859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Supply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20" name="Oval 8"/>
          <p:cNvSpPr/>
          <p:nvPr/>
        </p:nvSpPr>
        <p:spPr>
          <a:xfrm>
            <a:off x="304920" y="2286000"/>
            <a:ext cx="2590560" cy="99036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Out-of-order Execution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21" name="Oval 9"/>
          <p:cNvSpPr/>
          <p:nvPr/>
        </p:nvSpPr>
        <p:spPr>
          <a:xfrm>
            <a:off x="228600" y="3886200"/>
            <a:ext cx="2285640" cy="76176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Multi-cores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22" name="Oval 10"/>
          <p:cNvSpPr/>
          <p:nvPr/>
        </p:nvSpPr>
        <p:spPr>
          <a:xfrm>
            <a:off x="1143000" y="5257800"/>
            <a:ext cx="2285640" cy="76176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Prefetchers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23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E338458C-C86A-4B36-8F75-E992FD4625DD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grpSp>
        <p:nvGrpSpPr>
          <p:cNvPr id="2424" name="Group 16"/>
          <p:cNvGrpSpPr/>
          <p:nvPr/>
        </p:nvGrpSpPr>
        <p:grpSpPr>
          <a:xfrm>
            <a:off x="7239240" y="2895480"/>
            <a:ext cx="1371240" cy="1980720"/>
            <a:chOff x="7239240" y="2895480"/>
            <a:chExt cx="1371240" cy="1980720"/>
          </a:xfrm>
        </p:grpSpPr>
        <p:pic>
          <p:nvPicPr>
            <p:cNvPr id="2425" name="Picture 17" descr="chip.jpg"/>
            <p:cNvPicPr/>
            <p:nvPr/>
          </p:nvPicPr>
          <p:blipFill>
            <a:blip r:embed="rId3"/>
            <a:stretch/>
          </p:blipFill>
          <p:spPr>
            <a:xfrm rot="5400000">
              <a:off x="6934320" y="3200040"/>
              <a:ext cx="1980720" cy="1371240"/>
            </a:xfrm>
            <a:prstGeom prst="rect">
              <a:avLst/>
            </a:prstGeom>
            <a:ln w="0">
              <a:solidFill>
                <a:srgbClr val="c00000"/>
              </a:solidFill>
            </a:ln>
          </p:spPr>
        </p:pic>
        <p:sp>
          <p:nvSpPr>
            <p:cNvPr id="2426" name="Rectangle 18"/>
            <p:cNvSpPr/>
            <p:nvPr/>
          </p:nvSpPr>
          <p:spPr>
            <a:xfrm rot="5400000">
              <a:off x="8132040" y="2859840"/>
              <a:ext cx="352800" cy="562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7" name="Rectangle 19"/>
            <p:cNvSpPr/>
            <p:nvPr/>
          </p:nvSpPr>
          <p:spPr>
            <a:xfrm rot="5400000">
              <a:off x="8132040" y="3371760"/>
              <a:ext cx="352800" cy="562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8" name="Rectangle 20"/>
            <p:cNvSpPr/>
            <p:nvPr/>
          </p:nvSpPr>
          <p:spPr>
            <a:xfrm rot="5400000">
              <a:off x="8132040" y="3876840"/>
              <a:ext cx="352800" cy="562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9" name="Rectangle 21"/>
            <p:cNvSpPr/>
            <p:nvPr/>
          </p:nvSpPr>
          <p:spPr>
            <a:xfrm rot="5400000">
              <a:off x="8132040" y="4365360"/>
              <a:ext cx="352800" cy="562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0" name="Rectangle 22"/>
            <p:cNvSpPr/>
            <p:nvPr/>
          </p:nvSpPr>
          <p:spPr>
            <a:xfrm rot="5400000">
              <a:off x="7370280" y="2859840"/>
              <a:ext cx="352800" cy="562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1" name="Rectangle 23"/>
            <p:cNvSpPr/>
            <p:nvPr/>
          </p:nvSpPr>
          <p:spPr>
            <a:xfrm rot="5400000">
              <a:off x="7370280" y="3371760"/>
              <a:ext cx="352800" cy="562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2" name="Rectangle 24"/>
            <p:cNvSpPr/>
            <p:nvPr/>
          </p:nvSpPr>
          <p:spPr>
            <a:xfrm rot="5400000">
              <a:off x="7370280" y="3876840"/>
              <a:ext cx="352800" cy="562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3" name="Rectangle 25"/>
            <p:cNvSpPr/>
            <p:nvPr/>
          </p:nvSpPr>
          <p:spPr>
            <a:xfrm rot="5400000">
              <a:off x="7370280" y="4365360"/>
              <a:ext cx="352800" cy="562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34" name="TextBox 26"/>
          <p:cNvSpPr/>
          <p:nvPr/>
        </p:nvSpPr>
        <p:spPr>
          <a:xfrm>
            <a:off x="7301880" y="4952880"/>
            <a:ext cx="139284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Multiple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Banks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2" dur="indefinite" restart="never" nodeType="tmRoot">
          <p:childTnLst>
            <p:seq>
              <p:cTn id="973" dur="indefinite" nodeType="mainSeq">
                <p:childTnLst>
                  <p:par>
                    <p:cTn id="974" fill="hold">
                      <p:stCondLst>
                        <p:cond delay="indefinite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8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1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4" dur="5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5" fill="hold">
                      <p:stCondLst>
                        <p:cond delay="indefinite"/>
                      </p:stCondLst>
                      <p:childTnLst>
                        <p:par>
                          <p:cTn id="986" fill="hold">
                            <p:stCondLst>
                              <p:cond delay="0"/>
                            </p:stCondLst>
                            <p:childTnLst>
                              <p:par>
                                <p:cTn id="9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9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2" dur="5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Increasing Number of Banks?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6" name="Rectangle 21"/>
          <p:cNvSpPr/>
          <p:nvPr/>
        </p:nvSpPr>
        <p:spPr>
          <a:xfrm>
            <a:off x="457200" y="5715000"/>
            <a:ext cx="8152920" cy="685440"/>
          </a:xfrm>
          <a:prstGeom prst="rect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How to improve available parallelism within DRAM?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437" name="Group 49"/>
          <p:cNvGrpSpPr/>
          <p:nvPr/>
        </p:nvGrpSpPr>
        <p:grpSpPr>
          <a:xfrm>
            <a:off x="2666880" y="1523880"/>
            <a:ext cx="3962160" cy="2742840"/>
            <a:chOff x="2666880" y="1523880"/>
            <a:chExt cx="3962160" cy="2742840"/>
          </a:xfrm>
        </p:grpSpPr>
        <p:pic>
          <p:nvPicPr>
            <p:cNvPr id="2438" name="Picture 40" descr="chip.jpg"/>
            <p:cNvPicPr/>
            <p:nvPr/>
          </p:nvPicPr>
          <p:blipFill>
            <a:blip r:embed="rId1"/>
            <a:stretch/>
          </p:blipFill>
          <p:spPr>
            <a:xfrm>
              <a:off x="2666880" y="1523880"/>
              <a:ext cx="3962160" cy="2742840"/>
            </a:xfrm>
            <a:prstGeom prst="rect">
              <a:avLst/>
            </a:prstGeom>
            <a:ln w="0">
              <a:solidFill>
                <a:srgbClr val="c00000"/>
              </a:solidFill>
            </a:ln>
          </p:spPr>
        </p:pic>
        <p:sp>
          <p:nvSpPr>
            <p:cNvPr id="2439" name="Rectangle 41"/>
            <p:cNvSpPr/>
            <p:nvPr/>
          </p:nvSpPr>
          <p:spPr>
            <a:xfrm>
              <a:off x="2805840" y="1564920"/>
              <a:ext cx="705960" cy="11253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0" name="Rectangle 42"/>
            <p:cNvSpPr/>
            <p:nvPr/>
          </p:nvSpPr>
          <p:spPr>
            <a:xfrm>
              <a:off x="3829680" y="1564920"/>
              <a:ext cx="705960" cy="11253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1" name="Rectangle 43"/>
            <p:cNvSpPr/>
            <p:nvPr/>
          </p:nvSpPr>
          <p:spPr>
            <a:xfrm>
              <a:off x="4839480" y="1564920"/>
              <a:ext cx="705960" cy="11253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2" name="Rectangle 44"/>
            <p:cNvSpPr/>
            <p:nvPr/>
          </p:nvSpPr>
          <p:spPr>
            <a:xfrm>
              <a:off x="5816880" y="1564920"/>
              <a:ext cx="705960" cy="11253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3" name="Rectangle 45"/>
            <p:cNvSpPr/>
            <p:nvPr/>
          </p:nvSpPr>
          <p:spPr>
            <a:xfrm>
              <a:off x="2805840" y="3088800"/>
              <a:ext cx="705960" cy="11253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4" name="Rectangle 46"/>
            <p:cNvSpPr/>
            <p:nvPr/>
          </p:nvSpPr>
          <p:spPr>
            <a:xfrm>
              <a:off x="3829680" y="3088800"/>
              <a:ext cx="705960" cy="11253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5" name="Rectangle 47"/>
            <p:cNvSpPr/>
            <p:nvPr/>
          </p:nvSpPr>
          <p:spPr>
            <a:xfrm>
              <a:off x="4839480" y="3088800"/>
              <a:ext cx="705960" cy="11253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6" name="Rectangle 48"/>
            <p:cNvSpPr/>
            <p:nvPr/>
          </p:nvSpPr>
          <p:spPr>
            <a:xfrm>
              <a:off x="5816880" y="3088800"/>
              <a:ext cx="705960" cy="11253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47" name="TextBox 34"/>
          <p:cNvSpPr/>
          <p:nvPr/>
        </p:nvSpPr>
        <p:spPr>
          <a:xfrm>
            <a:off x="533520" y="4495680"/>
            <a:ext cx="815292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Adding more banks → Replication of shared structures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Replication → Cost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48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1EBAABF0-BEBA-45CD-BC3A-C585C32BB8D1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93" dur="indefinite" restart="never" nodeType="tmRoot">
          <p:childTnLst>
            <p:seq>
              <p:cTn id="994" dur="indefinite" nodeType="mainSeq">
                <p:childTnLst>
                  <p:par>
                    <p:cTn id="995" fill="hold">
                      <p:stCondLst>
                        <p:cond delay="indefinite"/>
                      </p:stCondLst>
                      <p:childTnLst>
                        <p:par>
                          <p:cTn id="996" fill="hold">
                            <p:stCondLst>
                              <p:cond delay="0"/>
                            </p:stCondLst>
                            <p:childTnLst>
                              <p:par>
                                <p:cTn id="9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9" dur="5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Bank: Single DRAM Array?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141E89FB-6338-4DA8-B18C-87AB17F51B0A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en-US" sz="2000" spc="-1" strike="noStrike">
              <a:latin typeface="Times New Roman"/>
            </a:endParaRPr>
          </a:p>
        </p:txBody>
      </p:sp>
      <p:grpSp>
        <p:nvGrpSpPr>
          <p:cNvPr id="113" name="Group 287"/>
          <p:cNvGrpSpPr/>
          <p:nvPr/>
        </p:nvGrpSpPr>
        <p:grpSpPr>
          <a:xfrm>
            <a:off x="8118720" y="1754280"/>
            <a:ext cx="486000" cy="4037400"/>
            <a:chOff x="8118720" y="1754280"/>
            <a:chExt cx="486000" cy="4037400"/>
          </a:xfrm>
        </p:grpSpPr>
        <p:sp>
          <p:nvSpPr>
            <p:cNvPr id="114" name="Straight Arrow Connector 282"/>
            <p:cNvSpPr/>
            <p:nvPr/>
          </p:nvSpPr>
          <p:spPr>
            <a:xfrm rot="5400000">
              <a:off x="6100560" y="3772440"/>
              <a:ext cx="403740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>
                  <a:lumMod val="90000"/>
                  <a:lumOff val="10000"/>
                </a:srgbClr>
              </a:solidFill>
              <a:prstDash val="dash"/>
              <a:round/>
              <a:headEnd len="med" type="arrow" w="med"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" name="TextBox 283"/>
            <p:cNvSpPr/>
            <p:nvPr/>
          </p:nvSpPr>
          <p:spPr>
            <a:xfrm rot="16200000">
              <a:off x="7493040" y="3469680"/>
              <a:ext cx="1767240" cy="45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2400" spc="-1" strike="noStrike">
                  <a:solidFill>
                    <a:srgbClr val="000000"/>
                  </a:solidFill>
                  <a:latin typeface="Calibri"/>
                </a:rPr>
                <a:t>10000+ rows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116" name="Straight Connector 286"/>
          <p:cNvSpPr/>
          <p:nvPr/>
        </p:nvSpPr>
        <p:spPr>
          <a:xfrm>
            <a:off x="6398280" y="1828800"/>
            <a:ext cx="360" cy="3674880"/>
          </a:xfrm>
          <a:prstGeom prst="line">
            <a:avLst/>
          </a:prstGeom>
          <a:ln w="57150"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17" name="Group 274"/>
          <p:cNvGrpSpPr/>
          <p:nvPr/>
        </p:nvGrpSpPr>
        <p:grpSpPr>
          <a:xfrm>
            <a:off x="4460400" y="1828440"/>
            <a:ext cx="3274200" cy="4343400"/>
            <a:chOff x="4460400" y="1828440"/>
            <a:chExt cx="3274200" cy="4343400"/>
          </a:xfrm>
        </p:grpSpPr>
        <p:sp>
          <p:nvSpPr>
            <p:cNvPr id="118" name="Straight Connector 60"/>
            <p:cNvSpPr/>
            <p:nvPr/>
          </p:nvSpPr>
          <p:spPr>
            <a:xfrm>
              <a:off x="6398280" y="1828440"/>
              <a:ext cx="360" cy="3675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" name="Straight Connector 14"/>
            <p:cNvSpPr/>
            <p:nvPr/>
          </p:nvSpPr>
          <p:spPr>
            <a:xfrm>
              <a:off x="4660920" y="4501440"/>
              <a:ext cx="307368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" name="Straight Connector 16"/>
            <p:cNvSpPr/>
            <p:nvPr/>
          </p:nvSpPr>
          <p:spPr>
            <a:xfrm>
              <a:off x="4660920" y="3966840"/>
              <a:ext cx="307368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" name="Straight Connector 17"/>
            <p:cNvSpPr/>
            <p:nvPr/>
          </p:nvSpPr>
          <p:spPr>
            <a:xfrm>
              <a:off x="4660920" y="4234320"/>
              <a:ext cx="307368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" name="Straight Connector 18"/>
            <p:cNvSpPr/>
            <p:nvPr/>
          </p:nvSpPr>
          <p:spPr>
            <a:xfrm>
              <a:off x="4660920" y="4768920"/>
              <a:ext cx="307368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" name="Straight Connector 20"/>
            <p:cNvSpPr/>
            <p:nvPr/>
          </p:nvSpPr>
          <p:spPr>
            <a:xfrm>
              <a:off x="4660920" y="5036040"/>
              <a:ext cx="307368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" name="Straight Connector 22"/>
            <p:cNvSpPr/>
            <p:nvPr/>
          </p:nvSpPr>
          <p:spPr>
            <a:xfrm>
              <a:off x="4660920" y="5303520"/>
              <a:ext cx="307368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Straight Connector 164"/>
            <p:cNvSpPr/>
            <p:nvPr/>
          </p:nvSpPr>
          <p:spPr>
            <a:xfrm>
              <a:off x="4660920" y="2897640"/>
              <a:ext cx="307368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Straight Connector 166"/>
            <p:cNvSpPr/>
            <p:nvPr/>
          </p:nvSpPr>
          <p:spPr>
            <a:xfrm>
              <a:off x="4660920" y="2363040"/>
              <a:ext cx="307368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" name="Straight Connector 167"/>
            <p:cNvSpPr/>
            <p:nvPr/>
          </p:nvSpPr>
          <p:spPr>
            <a:xfrm>
              <a:off x="4660920" y="2630520"/>
              <a:ext cx="307368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" name="Straight Connector 168"/>
            <p:cNvSpPr/>
            <p:nvPr/>
          </p:nvSpPr>
          <p:spPr>
            <a:xfrm>
              <a:off x="4660920" y="3165120"/>
              <a:ext cx="307368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" name="Straight Connector 255"/>
            <p:cNvSpPr/>
            <p:nvPr/>
          </p:nvSpPr>
          <p:spPr>
            <a:xfrm>
              <a:off x="4660920" y="2095920"/>
              <a:ext cx="307368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Straight Connector 23"/>
            <p:cNvSpPr/>
            <p:nvPr/>
          </p:nvSpPr>
          <p:spPr>
            <a:xfrm>
              <a:off x="5061600" y="1828440"/>
              <a:ext cx="360" cy="3675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Straight Connector 32"/>
            <p:cNvSpPr/>
            <p:nvPr/>
          </p:nvSpPr>
          <p:spPr>
            <a:xfrm>
              <a:off x="5329080" y="1828440"/>
              <a:ext cx="360" cy="3675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" name="Straight Connector 39"/>
            <p:cNvSpPr/>
            <p:nvPr/>
          </p:nvSpPr>
          <p:spPr>
            <a:xfrm>
              <a:off x="5596200" y="1828440"/>
              <a:ext cx="360" cy="3675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Straight Connector 46"/>
            <p:cNvSpPr/>
            <p:nvPr/>
          </p:nvSpPr>
          <p:spPr>
            <a:xfrm>
              <a:off x="5863680" y="1828440"/>
              <a:ext cx="360" cy="3675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" name="Straight Connector 53"/>
            <p:cNvSpPr/>
            <p:nvPr/>
          </p:nvSpPr>
          <p:spPr>
            <a:xfrm>
              <a:off x="6130800" y="1828440"/>
              <a:ext cx="360" cy="3675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Straight Connector 67"/>
            <p:cNvSpPr/>
            <p:nvPr/>
          </p:nvSpPr>
          <p:spPr>
            <a:xfrm>
              <a:off x="6665400" y="1828440"/>
              <a:ext cx="360" cy="3675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Straight Connector 74"/>
            <p:cNvSpPr/>
            <p:nvPr/>
          </p:nvSpPr>
          <p:spPr>
            <a:xfrm>
              <a:off x="6932880" y="1828440"/>
              <a:ext cx="360" cy="3675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" name="Straight Connector 81"/>
            <p:cNvSpPr/>
            <p:nvPr/>
          </p:nvSpPr>
          <p:spPr>
            <a:xfrm>
              <a:off x="7200000" y="1828440"/>
              <a:ext cx="360" cy="3675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" name="Straight Connector 88"/>
            <p:cNvSpPr/>
            <p:nvPr/>
          </p:nvSpPr>
          <p:spPr>
            <a:xfrm>
              <a:off x="7467480" y="1828440"/>
              <a:ext cx="360" cy="367524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" name="Oval 24"/>
            <p:cNvSpPr/>
            <p:nvPr/>
          </p:nvSpPr>
          <p:spPr>
            <a:xfrm>
              <a:off x="4928400" y="38332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0" name="Oval 27"/>
            <p:cNvSpPr/>
            <p:nvPr/>
          </p:nvSpPr>
          <p:spPr>
            <a:xfrm>
              <a:off x="4928400" y="41007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1" name="Oval 29"/>
            <p:cNvSpPr/>
            <p:nvPr/>
          </p:nvSpPr>
          <p:spPr>
            <a:xfrm>
              <a:off x="4928400" y="4635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2" name="Oval 30"/>
            <p:cNvSpPr/>
            <p:nvPr/>
          </p:nvSpPr>
          <p:spPr>
            <a:xfrm>
              <a:off x="4928400" y="49024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3" name="Oval 31"/>
            <p:cNvSpPr/>
            <p:nvPr/>
          </p:nvSpPr>
          <p:spPr>
            <a:xfrm>
              <a:off x="4928400" y="5169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4" name="Oval 33"/>
            <p:cNvSpPr/>
            <p:nvPr/>
          </p:nvSpPr>
          <p:spPr>
            <a:xfrm>
              <a:off x="5195520" y="38332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5" name="Oval 34"/>
            <p:cNvSpPr/>
            <p:nvPr/>
          </p:nvSpPr>
          <p:spPr>
            <a:xfrm>
              <a:off x="5195520" y="41007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6" name="Oval 36"/>
            <p:cNvSpPr/>
            <p:nvPr/>
          </p:nvSpPr>
          <p:spPr>
            <a:xfrm>
              <a:off x="5195520" y="4635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7" name="Oval 37"/>
            <p:cNvSpPr/>
            <p:nvPr/>
          </p:nvSpPr>
          <p:spPr>
            <a:xfrm>
              <a:off x="5195520" y="49024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8" name="Oval 38"/>
            <p:cNvSpPr/>
            <p:nvPr/>
          </p:nvSpPr>
          <p:spPr>
            <a:xfrm>
              <a:off x="5195520" y="5169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49" name="Oval 40"/>
            <p:cNvSpPr/>
            <p:nvPr/>
          </p:nvSpPr>
          <p:spPr>
            <a:xfrm>
              <a:off x="5463000" y="38332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0" name="Oval 41"/>
            <p:cNvSpPr/>
            <p:nvPr/>
          </p:nvSpPr>
          <p:spPr>
            <a:xfrm>
              <a:off x="5463000" y="41007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1" name="Oval 43"/>
            <p:cNvSpPr/>
            <p:nvPr/>
          </p:nvSpPr>
          <p:spPr>
            <a:xfrm>
              <a:off x="5463000" y="4635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2" name="Oval 44"/>
            <p:cNvSpPr/>
            <p:nvPr/>
          </p:nvSpPr>
          <p:spPr>
            <a:xfrm>
              <a:off x="5463000" y="49024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3" name="Oval 45"/>
            <p:cNvSpPr/>
            <p:nvPr/>
          </p:nvSpPr>
          <p:spPr>
            <a:xfrm>
              <a:off x="5463000" y="5169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4" name="Oval 47"/>
            <p:cNvSpPr/>
            <p:nvPr/>
          </p:nvSpPr>
          <p:spPr>
            <a:xfrm>
              <a:off x="5730120" y="38332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5" name="Oval 48"/>
            <p:cNvSpPr/>
            <p:nvPr/>
          </p:nvSpPr>
          <p:spPr>
            <a:xfrm>
              <a:off x="5730120" y="41007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6" name="Oval 50"/>
            <p:cNvSpPr/>
            <p:nvPr/>
          </p:nvSpPr>
          <p:spPr>
            <a:xfrm>
              <a:off x="5730120" y="4635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7" name="Oval 51"/>
            <p:cNvSpPr/>
            <p:nvPr/>
          </p:nvSpPr>
          <p:spPr>
            <a:xfrm>
              <a:off x="5730120" y="49024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8" name="Oval 52"/>
            <p:cNvSpPr/>
            <p:nvPr/>
          </p:nvSpPr>
          <p:spPr>
            <a:xfrm>
              <a:off x="5730120" y="5169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59" name="Oval 54"/>
            <p:cNvSpPr/>
            <p:nvPr/>
          </p:nvSpPr>
          <p:spPr>
            <a:xfrm>
              <a:off x="5997600" y="38332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0" name="Oval 55"/>
            <p:cNvSpPr/>
            <p:nvPr/>
          </p:nvSpPr>
          <p:spPr>
            <a:xfrm>
              <a:off x="5997600" y="41007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1" name="Oval 57"/>
            <p:cNvSpPr/>
            <p:nvPr/>
          </p:nvSpPr>
          <p:spPr>
            <a:xfrm>
              <a:off x="5997600" y="4635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2" name="Oval 58"/>
            <p:cNvSpPr/>
            <p:nvPr/>
          </p:nvSpPr>
          <p:spPr>
            <a:xfrm>
              <a:off x="5997600" y="49024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3" name="Oval 59"/>
            <p:cNvSpPr/>
            <p:nvPr/>
          </p:nvSpPr>
          <p:spPr>
            <a:xfrm>
              <a:off x="5997600" y="5169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4" name="Oval 61"/>
            <p:cNvSpPr/>
            <p:nvPr/>
          </p:nvSpPr>
          <p:spPr>
            <a:xfrm>
              <a:off x="6264720" y="38332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5" name="Oval 62"/>
            <p:cNvSpPr/>
            <p:nvPr/>
          </p:nvSpPr>
          <p:spPr>
            <a:xfrm>
              <a:off x="6264720" y="41007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6" name="Oval 63"/>
            <p:cNvSpPr/>
            <p:nvPr/>
          </p:nvSpPr>
          <p:spPr>
            <a:xfrm>
              <a:off x="6264720" y="43678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7" name="Oval 64"/>
            <p:cNvSpPr/>
            <p:nvPr/>
          </p:nvSpPr>
          <p:spPr>
            <a:xfrm>
              <a:off x="6264720" y="4635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8" name="Oval 65"/>
            <p:cNvSpPr/>
            <p:nvPr/>
          </p:nvSpPr>
          <p:spPr>
            <a:xfrm>
              <a:off x="6264720" y="49024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69" name="Oval 66"/>
            <p:cNvSpPr/>
            <p:nvPr/>
          </p:nvSpPr>
          <p:spPr>
            <a:xfrm>
              <a:off x="6264720" y="5169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0" name="Oval 68"/>
            <p:cNvSpPr/>
            <p:nvPr/>
          </p:nvSpPr>
          <p:spPr>
            <a:xfrm>
              <a:off x="6532200" y="38332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1" name="Oval 69"/>
            <p:cNvSpPr/>
            <p:nvPr/>
          </p:nvSpPr>
          <p:spPr>
            <a:xfrm>
              <a:off x="6532200" y="41007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2" name="Oval 70"/>
            <p:cNvSpPr/>
            <p:nvPr/>
          </p:nvSpPr>
          <p:spPr>
            <a:xfrm>
              <a:off x="6532200" y="43678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3" name="Oval 71"/>
            <p:cNvSpPr/>
            <p:nvPr/>
          </p:nvSpPr>
          <p:spPr>
            <a:xfrm>
              <a:off x="6532200" y="4635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4" name="Oval 72"/>
            <p:cNvSpPr/>
            <p:nvPr/>
          </p:nvSpPr>
          <p:spPr>
            <a:xfrm>
              <a:off x="6532200" y="49024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5" name="Oval 73"/>
            <p:cNvSpPr/>
            <p:nvPr/>
          </p:nvSpPr>
          <p:spPr>
            <a:xfrm>
              <a:off x="6532200" y="5169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6" name="Oval 75"/>
            <p:cNvSpPr/>
            <p:nvPr/>
          </p:nvSpPr>
          <p:spPr>
            <a:xfrm>
              <a:off x="6799320" y="38332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7" name="Oval 76"/>
            <p:cNvSpPr/>
            <p:nvPr/>
          </p:nvSpPr>
          <p:spPr>
            <a:xfrm>
              <a:off x="6799320" y="41007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8" name="Oval 78"/>
            <p:cNvSpPr/>
            <p:nvPr/>
          </p:nvSpPr>
          <p:spPr>
            <a:xfrm>
              <a:off x="6799320" y="4635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79" name="Oval 79"/>
            <p:cNvSpPr/>
            <p:nvPr/>
          </p:nvSpPr>
          <p:spPr>
            <a:xfrm>
              <a:off x="6799320" y="49024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80" name="Oval 80"/>
            <p:cNvSpPr/>
            <p:nvPr/>
          </p:nvSpPr>
          <p:spPr>
            <a:xfrm>
              <a:off x="6799320" y="5169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81" name="Oval 82"/>
            <p:cNvSpPr/>
            <p:nvPr/>
          </p:nvSpPr>
          <p:spPr>
            <a:xfrm>
              <a:off x="7066440" y="38332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82" name="Oval 83"/>
            <p:cNvSpPr/>
            <p:nvPr/>
          </p:nvSpPr>
          <p:spPr>
            <a:xfrm>
              <a:off x="7066440" y="41007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83" name="Oval 85"/>
            <p:cNvSpPr/>
            <p:nvPr/>
          </p:nvSpPr>
          <p:spPr>
            <a:xfrm>
              <a:off x="7066440" y="4635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84" name="Oval 86"/>
            <p:cNvSpPr/>
            <p:nvPr/>
          </p:nvSpPr>
          <p:spPr>
            <a:xfrm>
              <a:off x="7066440" y="49024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85" name="Oval 87"/>
            <p:cNvSpPr/>
            <p:nvPr/>
          </p:nvSpPr>
          <p:spPr>
            <a:xfrm>
              <a:off x="7066440" y="5169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86" name="Oval 89"/>
            <p:cNvSpPr/>
            <p:nvPr/>
          </p:nvSpPr>
          <p:spPr>
            <a:xfrm>
              <a:off x="7333920" y="38332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87" name="Oval 90"/>
            <p:cNvSpPr/>
            <p:nvPr/>
          </p:nvSpPr>
          <p:spPr>
            <a:xfrm>
              <a:off x="7333920" y="41007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88" name="Oval 92"/>
            <p:cNvSpPr/>
            <p:nvPr/>
          </p:nvSpPr>
          <p:spPr>
            <a:xfrm>
              <a:off x="7333920" y="4635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89" name="Oval 93"/>
            <p:cNvSpPr/>
            <p:nvPr/>
          </p:nvSpPr>
          <p:spPr>
            <a:xfrm>
              <a:off x="7333920" y="490248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90" name="Oval 94"/>
            <p:cNvSpPr/>
            <p:nvPr/>
          </p:nvSpPr>
          <p:spPr>
            <a:xfrm>
              <a:off x="7333920" y="5169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grpSp>
          <p:nvGrpSpPr>
            <p:cNvPr id="191" name="Group 109"/>
            <p:cNvGrpSpPr/>
            <p:nvPr/>
          </p:nvGrpSpPr>
          <p:grpSpPr>
            <a:xfrm>
              <a:off x="4928400" y="5504040"/>
              <a:ext cx="2672280" cy="667800"/>
              <a:chOff x="4928400" y="5504040"/>
              <a:chExt cx="2672280" cy="667800"/>
            </a:xfrm>
          </p:grpSpPr>
          <p:sp>
            <p:nvSpPr>
              <p:cNvPr id="192" name="Oval 110"/>
              <p:cNvSpPr/>
              <p:nvPr/>
            </p:nvSpPr>
            <p:spPr>
              <a:xfrm>
                <a:off x="4928400" y="5504040"/>
                <a:ext cx="266760" cy="66780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3" name="Oval 111"/>
              <p:cNvSpPr/>
              <p:nvPr/>
            </p:nvSpPr>
            <p:spPr>
              <a:xfrm>
                <a:off x="5195520" y="5504040"/>
                <a:ext cx="266760" cy="66780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4" name="Oval 112"/>
              <p:cNvSpPr/>
              <p:nvPr/>
            </p:nvSpPr>
            <p:spPr>
              <a:xfrm>
                <a:off x="5463000" y="5504040"/>
                <a:ext cx="266760" cy="66780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5" name="Oval 113"/>
              <p:cNvSpPr/>
              <p:nvPr/>
            </p:nvSpPr>
            <p:spPr>
              <a:xfrm>
                <a:off x="5730120" y="5504040"/>
                <a:ext cx="266760" cy="66780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6" name="Oval 114"/>
              <p:cNvSpPr/>
              <p:nvPr/>
            </p:nvSpPr>
            <p:spPr>
              <a:xfrm>
                <a:off x="5997600" y="5504040"/>
                <a:ext cx="266760" cy="66780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7" name="Oval 115"/>
              <p:cNvSpPr/>
              <p:nvPr/>
            </p:nvSpPr>
            <p:spPr>
              <a:xfrm>
                <a:off x="6264720" y="5504040"/>
                <a:ext cx="266760" cy="66780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8" name="Oval 116"/>
              <p:cNvSpPr/>
              <p:nvPr/>
            </p:nvSpPr>
            <p:spPr>
              <a:xfrm>
                <a:off x="6532200" y="5504040"/>
                <a:ext cx="266760" cy="66780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9" name="Oval 117"/>
              <p:cNvSpPr/>
              <p:nvPr/>
            </p:nvSpPr>
            <p:spPr>
              <a:xfrm>
                <a:off x="6799320" y="5504040"/>
                <a:ext cx="266760" cy="66780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0" name="Oval 118"/>
              <p:cNvSpPr/>
              <p:nvPr/>
            </p:nvSpPr>
            <p:spPr>
              <a:xfrm>
                <a:off x="7066440" y="5504040"/>
                <a:ext cx="266760" cy="66780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1" name="Oval 119"/>
              <p:cNvSpPr/>
              <p:nvPr/>
            </p:nvSpPr>
            <p:spPr>
              <a:xfrm>
                <a:off x="7333920" y="5504040"/>
                <a:ext cx="266760" cy="66780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02" name="Rectangle 122"/>
            <p:cNvSpPr/>
            <p:nvPr/>
          </p:nvSpPr>
          <p:spPr>
            <a:xfrm>
              <a:off x="4460400" y="1962360"/>
              <a:ext cx="333720" cy="354132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ctr" vert="vert270" rot="16200000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2200" spc="-1" strike="noStrike">
                  <a:solidFill>
                    <a:srgbClr val="ffffff"/>
                  </a:solidFill>
                  <a:latin typeface="Calibri"/>
                </a:rPr>
                <a:t>Row Decoder</a:t>
              </a:r>
              <a:endParaRPr b="0" lang="en-US" sz="2200" spc="-1" strike="noStrike">
                <a:latin typeface="Arial"/>
              </a:endParaRPr>
            </a:p>
          </p:txBody>
        </p:sp>
        <p:grpSp>
          <p:nvGrpSpPr>
            <p:cNvPr id="203" name="Group 124"/>
            <p:cNvGrpSpPr/>
            <p:nvPr/>
          </p:nvGrpSpPr>
          <p:grpSpPr>
            <a:xfrm>
              <a:off x="4928400" y="4367880"/>
              <a:ext cx="2672280" cy="266760"/>
              <a:chOff x="4928400" y="4367880"/>
              <a:chExt cx="2672280" cy="266760"/>
            </a:xfrm>
          </p:grpSpPr>
          <p:sp>
            <p:nvSpPr>
              <p:cNvPr id="204" name="Oval 125"/>
              <p:cNvSpPr/>
              <p:nvPr/>
            </p:nvSpPr>
            <p:spPr>
              <a:xfrm>
                <a:off x="4928400" y="436788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05" name="Oval 126"/>
              <p:cNvSpPr/>
              <p:nvPr/>
            </p:nvSpPr>
            <p:spPr>
              <a:xfrm>
                <a:off x="5195520" y="436788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06" name="Oval 127"/>
              <p:cNvSpPr/>
              <p:nvPr/>
            </p:nvSpPr>
            <p:spPr>
              <a:xfrm>
                <a:off x="5463000" y="436788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07" name="Oval 128"/>
              <p:cNvSpPr/>
              <p:nvPr/>
            </p:nvSpPr>
            <p:spPr>
              <a:xfrm>
                <a:off x="5730120" y="436788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08" name="Oval 129"/>
              <p:cNvSpPr/>
              <p:nvPr/>
            </p:nvSpPr>
            <p:spPr>
              <a:xfrm>
                <a:off x="5997600" y="436788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09" name="Oval 131"/>
              <p:cNvSpPr/>
              <p:nvPr/>
            </p:nvSpPr>
            <p:spPr>
              <a:xfrm>
                <a:off x="6799320" y="436788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10" name="Oval 132"/>
              <p:cNvSpPr/>
              <p:nvPr/>
            </p:nvSpPr>
            <p:spPr>
              <a:xfrm>
                <a:off x="7066440" y="436788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11" name="Oval 133"/>
              <p:cNvSpPr/>
              <p:nvPr/>
            </p:nvSpPr>
            <p:spPr>
              <a:xfrm>
                <a:off x="7333920" y="436788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</p:grpSp>
        <p:sp>
          <p:nvSpPr>
            <p:cNvPr id="212" name="Oval 171"/>
            <p:cNvSpPr/>
            <p:nvPr/>
          </p:nvSpPr>
          <p:spPr>
            <a:xfrm>
              <a:off x="4928400" y="22298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13" name="Oval 172"/>
            <p:cNvSpPr/>
            <p:nvPr/>
          </p:nvSpPr>
          <p:spPr>
            <a:xfrm>
              <a:off x="4928400" y="2496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14" name="Oval 173"/>
            <p:cNvSpPr/>
            <p:nvPr/>
          </p:nvSpPr>
          <p:spPr>
            <a:xfrm>
              <a:off x="4928400" y="27644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15" name="Oval 174"/>
            <p:cNvSpPr/>
            <p:nvPr/>
          </p:nvSpPr>
          <p:spPr>
            <a:xfrm>
              <a:off x="4928400" y="30315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16" name="Oval 177"/>
            <p:cNvSpPr/>
            <p:nvPr/>
          </p:nvSpPr>
          <p:spPr>
            <a:xfrm>
              <a:off x="5195520" y="22298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17" name="Oval 178"/>
            <p:cNvSpPr/>
            <p:nvPr/>
          </p:nvSpPr>
          <p:spPr>
            <a:xfrm>
              <a:off x="5195520" y="2496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18" name="Oval 179"/>
            <p:cNvSpPr/>
            <p:nvPr/>
          </p:nvSpPr>
          <p:spPr>
            <a:xfrm>
              <a:off x="5195520" y="27644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19" name="Oval 180"/>
            <p:cNvSpPr/>
            <p:nvPr/>
          </p:nvSpPr>
          <p:spPr>
            <a:xfrm>
              <a:off x="5195520" y="30315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20" name="Oval 183"/>
            <p:cNvSpPr/>
            <p:nvPr/>
          </p:nvSpPr>
          <p:spPr>
            <a:xfrm>
              <a:off x="5463000" y="22298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21" name="Oval 184"/>
            <p:cNvSpPr/>
            <p:nvPr/>
          </p:nvSpPr>
          <p:spPr>
            <a:xfrm>
              <a:off x="5463000" y="2496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22" name="Oval 185"/>
            <p:cNvSpPr/>
            <p:nvPr/>
          </p:nvSpPr>
          <p:spPr>
            <a:xfrm>
              <a:off x="5463000" y="27644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23" name="Oval 186"/>
            <p:cNvSpPr/>
            <p:nvPr/>
          </p:nvSpPr>
          <p:spPr>
            <a:xfrm>
              <a:off x="5463000" y="30315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24" name="Oval 189"/>
            <p:cNvSpPr/>
            <p:nvPr/>
          </p:nvSpPr>
          <p:spPr>
            <a:xfrm>
              <a:off x="5730120" y="22298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25" name="Oval 190"/>
            <p:cNvSpPr/>
            <p:nvPr/>
          </p:nvSpPr>
          <p:spPr>
            <a:xfrm>
              <a:off x="5730120" y="2496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26" name="Oval 191"/>
            <p:cNvSpPr/>
            <p:nvPr/>
          </p:nvSpPr>
          <p:spPr>
            <a:xfrm>
              <a:off x="5730120" y="27644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27" name="Oval 192"/>
            <p:cNvSpPr/>
            <p:nvPr/>
          </p:nvSpPr>
          <p:spPr>
            <a:xfrm>
              <a:off x="5730120" y="30315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28" name="Oval 195"/>
            <p:cNvSpPr/>
            <p:nvPr/>
          </p:nvSpPr>
          <p:spPr>
            <a:xfrm>
              <a:off x="5997600" y="22298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29" name="Oval 196"/>
            <p:cNvSpPr/>
            <p:nvPr/>
          </p:nvSpPr>
          <p:spPr>
            <a:xfrm>
              <a:off x="5997600" y="2496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30" name="Oval 197"/>
            <p:cNvSpPr/>
            <p:nvPr/>
          </p:nvSpPr>
          <p:spPr>
            <a:xfrm>
              <a:off x="5997600" y="27644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31" name="Oval 198"/>
            <p:cNvSpPr/>
            <p:nvPr/>
          </p:nvSpPr>
          <p:spPr>
            <a:xfrm>
              <a:off x="5997600" y="30315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32" name="Oval 201"/>
            <p:cNvSpPr/>
            <p:nvPr/>
          </p:nvSpPr>
          <p:spPr>
            <a:xfrm>
              <a:off x="6264720" y="22298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33" name="Oval 202"/>
            <p:cNvSpPr/>
            <p:nvPr/>
          </p:nvSpPr>
          <p:spPr>
            <a:xfrm>
              <a:off x="6264720" y="2496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34" name="Oval 203"/>
            <p:cNvSpPr/>
            <p:nvPr/>
          </p:nvSpPr>
          <p:spPr>
            <a:xfrm>
              <a:off x="6264720" y="27644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35" name="Oval 204"/>
            <p:cNvSpPr/>
            <p:nvPr/>
          </p:nvSpPr>
          <p:spPr>
            <a:xfrm>
              <a:off x="6264720" y="30315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36" name="Oval 207"/>
            <p:cNvSpPr/>
            <p:nvPr/>
          </p:nvSpPr>
          <p:spPr>
            <a:xfrm>
              <a:off x="6532200" y="22298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37" name="Oval 208"/>
            <p:cNvSpPr/>
            <p:nvPr/>
          </p:nvSpPr>
          <p:spPr>
            <a:xfrm>
              <a:off x="6532200" y="2496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38" name="Oval 209"/>
            <p:cNvSpPr/>
            <p:nvPr/>
          </p:nvSpPr>
          <p:spPr>
            <a:xfrm>
              <a:off x="6532200" y="27644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39" name="Oval 210"/>
            <p:cNvSpPr/>
            <p:nvPr/>
          </p:nvSpPr>
          <p:spPr>
            <a:xfrm>
              <a:off x="6532200" y="30315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40" name="Oval 213"/>
            <p:cNvSpPr/>
            <p:nvPr/>
          </p:nvSpPr>
          <p:spPr>
            <a:xfrm>
              <a:off x="6799320" y="22298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41" name="Oval 214"/>
            <p:cNvSpPr/>
            <p:nvPr/>
          </p:nvSpPr>
          <p:spPr>
            <a:xfrm>
              <a:off x="6799320" y="2496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42" name="Oval 215"/>
            <p:cNvSpPr/>
            <p:nvPr/>
          </p:nvSpPr>
          <p:spPr>
            <a:xfrm>
              <a:off x="6799320" y="27644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43" name="Oval 216"/>
            <p:cNvSpPr/>
            <p:nvPr/>
          </p:nvSpPr>
          <p:spPr>
            <a:xfrm>
              <a:off x="6799320" y="30315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44" name="Oval 219"/>
            <p:cNvSpPr/>
            <p:nvPr/>
          </p:nvSpPr>
          <p:spPr>
            <a:xfrm>
              <a:off x="7066440" y="22298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45" name="Oval 220"/>
            <p:cNvSpPr/>
            <p:nvPr/>
          </p:nvSpPr>
          <p:spPr>
            <a:xfrm>
              <a:off x="7066440" y="2496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46" name="Oval 221"/>
            <p:cNvSpPr/>
            <p:nvPr/>
          </p:nvSpPr>
          <p:spPr>
            <a:xfrm>
              <a:off x="7066440" y="27644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47" name="Oval 222"/>
            <p:cNvSpPr/>
            <p:nvPr/>
          </p:nvSpPr>
          <p:spPr>
            <a:xfrm>
              <a:off x="7066440" y="30315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48" name="Oval 225"/>
            <p:cNvSpPr/>
            <p:nvPr/>
          </p:nvSpPr>
          <p:spPr>
            <a:xfrm>
              <a:off x="7333920" y="22298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49" name="Oval 226"/>
            <p:cNvSpPr/>
            <p:nvPr/>
          </p:nvSpPr>
          <p:spPr>
            <a:xfrm>
              <a:off x="7333920" y="24969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0" name="Oval 227"/>
            <p:cNvSpPr/>
            <p:nvPr/>
          </p:nvSpPr>
          <p:spPr>
            <a:xfrm>
              <a:off x="7333920" y="276444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1" name="Oval 228"/>
            <p:cNvSpPr/>
            <p:nvPr/>
          </p:nvSpPr>
          <p:spPr>
            <a:xfrm>
              <a:off x="7333920" y="30315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grpSp>
          <p:nvGrpSpPr>
            <p:cNvPr id="252" name="Group 243"/>
            <p:cNvGrpSpPr/>
            <p:nvPr/>
          </p:nvGrpSpPr>
          <p:grpSpPr>
            <a:xfrm>
              <a:off x="4928400" y="2764440"/>
              <a:ext cx="2672280" cy="266760"/>
              <a:chOff x="4928400" y="2764440"/>
              <a:chExt cx="2672280" cy="266760"/>
            </a:xfrm>
          </p:grpSpPr>
          <p:sp>
            <p:nvSpPr>
              <p:cNvPr id="253" name="Oval 244"/>
              <p:cNvSpPr/>
              <p:nvPr/>
            </p:nvSpPr>
            <p:spPr>
              <a:xfrm>
                <a:off x="4928400" y="276444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4" name="Oval 245"/>
              <p:cNvSpPr/>
              <p:nvPr/>
            </p:nvSpPr>
            <p:spPr>
              <a:xfrm>
                <a:off x="5195520" y="276444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5" name="Oval 246"/>
              <p:cNvSpPr/>
              <p:nvPr/>
            </p:nvSpPr>
            <p:spPr>
              <a:xfrm>
                <a:off x="5463000" y="276444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6" name="Oval 247"/>
              <p:cNvSpPr/>
              <p:nvPr/>
            </p:nvSpPr>
            <p:spPr>
              <a:xfrm>
                <a:off x="5730120" y="276444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7" name="Oval 248"/>
              <p:cNvSpPr/>
              <p:nvPr/>
            </p:nvSpPr>
            <p:spPr>
              <a:xfrm>
                <a:off x="5997600" y="276444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8" name="Oval 249"/>
              <p:cNvSpPr/>
              <p:nvPr/>
            </p:nvSpPr>
            <p:spPr>
              <a:xfrm>
                <a:off x="6799320" y="276444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9" name="Oval 250"/>
              <p:cNvSpPr/>
              <p:nvPr/>
            </p:nvSpPr>
            <p:spPr>
              <a:xfrm>
                <a:off x="7066440" y="276444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60" name="Oval 251"/>
              <p:cNvSpPr/>
              <p:nvPr/>
            </p:nvSpPr>
            <p:spPr>
              <a:xfrm>
                <a:off x="7333920" y="2764440"/>
                <a:ext cx="266760" cy="2667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</p:grpSp>
        <p:sp>
          <p:nvSpPr>
            <p:cNvPr id="261" name="Oval 257"/>
            <p:cNvSpPr/>
            <p:nvPr/>
          </p:nvSpPr>
          <p:spPr>
            <a:xfrm>
              <a:off x="4928400" y="1962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62" name="Oval 259"/>
            <p:cNvSpPr/>
            <p:nvPr/>
          </p:nvSpPr>
          <p:spPr>
            <a:xfrm>
              <a:off x="5195520" y="1962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63" name="Oval 261"/>
            <p:cNvSpPr/>
            <p:nvPr/>
          </p:nvSpPr>
          <p:spPr>
            <a:xfrm>
              <a:off x="5463000" y="1962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64" name="Oval 263"/>
            <p:cNvSpPr/>
            <p:nvPr/>
          </p:nvSpPr>
          <p:spPr>
            <a:xfrm>
              <a:off x="5730120" y="1962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65" name="Oval 265"/>
            <p:cNvSpPr/>
            <p:nvPr/>
          </p:nvSpPr>
          <p:spPr>
            <a:xfrm>
              <a:off x="5997600" y="1962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66" name="Oval 267"/>
            <p:cNvSpPr/>
            <p:nvPr/>
          </p:nvSpPr>
          <p:spPr>
            <a:xfrm>
              <a:off x="6264720" y="1962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67" name="Oval 269"/>
            <p:cNvSpPr/>
            <p:nvPr/>
          </p:nvSpPr>
          <p:spPr>
            <a:xfrm>
              <a:off x="6532200" y="1962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68" name="Oval 271"/>
            <p:cNvSpPr/>
            <p:nvPr/>
          </p:nvSpPr>
          <p:spPr>
            <a:xfrm>
              <a:off x="6799320" y="1962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69" name="Oval 273"/>
            <p:cNvSpPr/>
            <p:nvPr/>
          </p:nvSpPr>
          <p:spPr>
            <a:xfrm>
              <a:off x="7066440" y="1962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70" name="Oval 275"/>
            <p:cNvSpPr/>
            <p:nvPr/>
          </p:nvSpPr>
          <p:spPr>
            <a:xfrm>
              <a:off x="7333920" y="1962360"/>
              <a:ext cx="266760" cy="2667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</p:grpSp>
      <p:sp>
        <p:nvSpPr>
          <p:cNvPr id="271" name="Oval 285"/>
          <p:cNvSpPr/>
          <p:nvPr/>
        </p:nvSpPr>
        <p:spPr>
          <a:xfrm>
            <a:off x="6264720" y="1962360"/>
            <a:ext cx="266760" cy="266760"/>
          </a:xfrm>
          <a:prstGeom prst="ellipse">
            <a:avLst/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2" name="TextBox 288"/>
          <p:cNvSpPr/>
          <p:nvPr/>
        </p:nvSpPr>
        <p:spPr>
          <a:xfrm>
            <a:off x="1857960" y="1295280"/>
            <a:ext cx="16257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Long bitline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3" name="Shape 212"/>
          <p:cNvSpPr/>
          <p:nvPr/>
        </p:nvSpPr>
        <p:spPr>
          <a:xfrm flipV="1" rot="16200000">
            <a:off x="4802760" y="216360"/>
            <a:ext cx="288000" cy="2907720"/>
          </a:xfrm>
          <a:prstGeom prst="curvedConnector2">
            <a:avLst/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TextBox 218"/>
          <p:cNvSpPr/>
          <p:nvPr/>
        </p:nvSpPr>
        <p:spPr>
          <a:xfrm>
            <a:off x="914400" y="1654200"/>
            <a:ext cx="259056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Difficult to sense data in far away cells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275" name="Group 256"/>
          <p:cNvGrpSpPr/>
          <p:nvPr/>
        </p:nvGrpSpPr>
        <p:grpSpPr>
          <a:xfrm>
            <a:off x="686160" y="3188160"/>
            <a:ext cx="1847880" cy="2221920"/>
            <a:chOff x="686160" y="3188160"/>
            <a:chExt cx="1847880" cy="2221920"/>
          </a:xfrm>
        </p:grpSpPr>
        <p:pic>
          <p:nvPicPr>
            <p:cNvPr id="276" name="Picture 236" descr="chip.jpg"/>
            <p:cNvPicPr/>
            <p:nvPr/>
          </p:nvPicPr>
          <p:blipFill>
            <a:blip r:embed="rId1"/>
            <a:stretch/>
          </p:blipFill>
          <p:spPr>
            <a:xfrm rot="5400000">
              <a:off x="500400" y="3373560"/>
              <a:ext cx="2219040" cy="184788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277" name="Group 237"/>
            <p:cNvGrpSpPr/>
            <p:nvPr/>
          </p:nvGrpSpPr>
          <p:grpSpPr>
            <a:xfrm>
              <a:off x="716040" y="3228480"/>
              <a:ext cx="1776960" cy="2181600"/>
              <a:chOff x="716040" y="3228480"/>
              <a:chExt cx="1776960" cy="2181600"/>
            </a:xfrm>
          </p:grpSpPr>
          <p:sp>
            <p:nvSpPr>
              <p:cNvPr id="278" name="Rectangle 238"/>
              <p:cNvSpPr/>
              <p:nvPr/>
            </p:nvSpPr>
            <p:spPr>
              <a:xfrm>
                <a:off x="716040" y="322848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79" name="Rectangle 239"/>
              <p:cNvSpPr/>
              <p:nvPr/>
            </p:nvSpPr>
            <p:spPr>
              <a:xfrm>
                <a:off x="1731600" y="322848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0" name="Rectangle 240"/>
              <p:cNvSpPr/>
              <p:nvPr/>
            </p:nvSpPr>
            <p:spPr>
              <a:xfrm>
                <a:off x="1731600" y="379260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1" name="Rectangle 241"/>
              <p:cNvSpPr/>
              <p:nvPr/>
            </p:nvSpPr>
            <p:spPr>
              <a:xfrm>
                <a:off x="1731600" y="431928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2" name="Rectangle 242"/>
              <p:cNvSpPr/>
              <p:nvPr/>
            </p:nvSpPr>
            <p:spPr>
              <a:xfrm>
                <a:off x="1731600" y="488376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3" name="Rectangle 252"/>
              <p:cNvSpPr/>
              <p:nvPr/>
            </p:nvSpPr>
            <p:spPr>
              <a:xfrm>
                <a:off x="716040" y="488376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4" name="Rectangle 253"/>
              <p:cNvSpPr/>
              <p:nvPr/>
            </p:nvSpPr>
            <p:spPr>
              <a:xfrm>
                <a:off x="716040" y="431928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5" name="Rectangle 254"/>
              <p:cNvSpPr/>
              <p:nvPr/>
            </p:nvSpPr>
            <p:spPr>
              <a:xfrm>
                <a:off x="716040" y="379260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grpSp>
        <p:nvGrpSpPr>
          <p:cNvPr id="286" name="Group 276"/>
          <p:cNvGrpSpPr/>
          <p:nvPr/>
        </p:nvGrpSpPr>
        <p:grpSpPr>
          <a:xfrm>
            <a:off x="2514600" y="1981080"/>
            <a:ext cx="1371240" cy="4114800"/>
            <a:chOff x="2514600" y="1981080"/>
            <a:chExt cx="1371240" cy="4114800"/>
          </a:xfrm>
        </p:grpSpPr>
        <p:sp>
          <p:nvSpPr>
            <p:cNvPr id="287" name="Straight Arrow Connector 260"/>
            <p:cNvSpPr/>
            <p:nvPr/>
          </p:nvSpPr>
          <p:spPr>
            <a:xfrm flipH="1" flipV="1" rot="5400000">
              <a:off x="2541240" y="1953720"/>
              <a:ext cx="1218960" cy="1273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" name="Straight Arrow Connector 266"/>
            <p:cNvSpPr/>
            <p:nvPr/>
          </p:nvSpPr>
          <p:spPr>
            <a:xfrm flipH="1" rot="16200000">
              <a:off x="2018880" y="4229280"/>
              <a:ext cx="2361960" cy="1371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89" name="Group 318"/>
          <p:cNvGrpSpPr/>
          <p:nvPr/>
        </p:nvGrpSpPr>
        <p:grpSpPr>
          <a:xfrm>
            <a:off x="5029200" y="3429000"/>
            <a:ext cx="2476440" cy="324720"/>
            <a:chOff x="5029200" y="3429000"/>
            <a:chExt cx="2476440" cy="324720"/>
          </a:xfrm>
        </p:grpSpPr>
        <p:sp>
          <p:nvSpPr>
            <p:cNvPr id="290" name="Oval 279"/>
            <p:cNvSpPr/>
            <p:nvPr/>
          </p:nvSpPr>
          <p:spPr>
            <a:xfrm>
              <a:off x="5031720" y="342900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91" name="Oval 280"/>
            <p:cNvSpPr/>
            <p:nvPr/>
          </p:nvSpPr>
          <p:spPr>
            <a:xfrm>
              <a:off x="5029200" y="355896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92" name="Oval 281"/>
            <p:cNvSpPr/>
            <p:nvPr/>
          </p:nvSpPr>
          <p:spPr>
            <a:xfrm>
              <a:off x="5029200" y="368892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93" name="Oval 284"/>
            <p:cNvSpPr/>
            <p:nvPr/>
          </p:nvSpPr>
          <p:spPr>
            <a:xfrm>
              <a:off x="5295600" y="342900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94" name="Oval 289"/>
            <p:cNvSpPr/>
            <p:nvPr/>
          </p:nvSpPr>
          <p:spPr>
            <a:xfrm>
              <a:off x="5293080" y="355896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95" name="Oval 292"/>
            <p:cNvSpPr/>
            <p:nvPr/>
          </p:nvSpPr>
          <p:spPr>
            <a:xfrm>
              <a:off x="5293080" y="368892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96" name="Oval 294"/>
            <p:cNvSpPr/>
            <p:nvPr/>
          </p:nvSpPr>
          <p:spPr>
            <a:xfrm>
              <a:off x="5563080" y="342900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97" name="Oval 295"/>
            <p:cNvSpPr/>
            <p:nvPr/>
          </p:nvSpPr>
          <p:spPr>
            <a:xfrm>
              <a:off x="5560560" y="355896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98" name="Oval 296"/>
            <p:cNvSpPr/>
            <p:nvPr/>
          </p:nvSpPr>
          <p:spPr>
            <a:xfrm>
              <a:off x="5560560" y="368892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99" name="Oval 297"/>
            <p:cNvSpPr/>
            <p:nvPr/>
          </p:nvSpPr>
          <p:spPr>
            <a:xfrm>
              <a:off x="5830920" y="342900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00" name="Oval 298"/>
            <p:cNvSpPr/>
            <p:nvPr/>
          </p:nvSpPr>
          <p:spPr>
            <a:xfrm>
              <a:off x="5828040" y="355896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01" name="Oval 299"/>
            <p:cNvSpPr/>
            <p:nvPr/>
          </p:nvSpPr>
          <p:spPr>
            <a:xfrm>
              <a:off x="5828040" y="368892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02" name="Oval 300"/>
            <p:cNvSpPr/>
            <p:nvPr/>
          </p:nvSpPr>
          <p:spPr>
            <a:xfrm>
              <a:off x="6095880" y="342900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03" name="Oval 301"/>
            <p:cNvSpPr/>
            <p:nvPr/>
          </p:nvSpPr>
          <p:spPr>
            <a:xfrm>
              <a:off x="6093360" y="355896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04" name="Oval 302"/>
            <p:cNvSpPr/>
            <p:nvPr/>
          </p:nvSpPr>
          <p:spPr>
            <a:xfrm>
              <a:off x="6093360" y="368892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05" name="Oval 303"/>
            <p:cNvSpPr/>
            <p:nvPr/>
          </p:nvSpPr>
          <p:spPr>
            <a:xfrm>
              <a:off x="6361560" y="342900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06" name="Oval 304"/>
            <p:cNvSpPr/>
            <p:nvPr/>
          </p:nvSpPr>
          <p:spPr>
            <a:xfrm>
              <a:off x="6359040" y="355896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07" name="Oval 305"/>
            <p:cNvSpPr/>
            <p:nvPr/>
          </p:nvSpPr>
          <p:spPr>
            <a:xfrm>
              <a:off x="6359040" y="368892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08" name="Oval 306"/>
            <p:cNvSpPr/>
            <p:nvPr/>
          </p:nvSpPr>
          <p:spPr>
            <a:xfrm>
              <a:off x="6636960" y="342900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09" name="Oval 307"/>
            <p:cNvSpPr/>
            <p:nvPr/>
          </p:nvSpPr>
          <p:spPr>
            <a:xfrm>
              <a:off x="6634080" y="355896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10" name="Oval 308"/>
            <p:cNvSpPr/>
            <p:nvPr/>
          </p:nvSpPr>
          <p:spPr>
            <a:xfrm>
              <a:off x="6634080" y="368892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11" name="Oval 309"/>
            <p:cNvSpPr/>
            <p:nvPr/>
          </p:nvSpPr>
          <p:spPr>
            <a:xfrm>
              <a:off x="6903360" y="342900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12" name="Oval 310"/>
            <p:cNvSpPr/>
            <p:nvPr/>
          </p:nvSpPr>
          <p:spPr>
            <a:xfrm>
              <a:off x="6900840" y="355896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13" name="Oval 311"/>
            <p:cNvSpPr/>
            <p:nvPr/>
          </p:nvSpPr>
          <p:spPr>
            <a:xfrm>
              <a:off x="6900840" y="368892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14" name="Oval 312"/>
            <p:cNvSpPr/>
            <p:nvPr/>
          </p:nvSpPr>
          <p:spPr>
            <a:xfrm>
              <a:off x="7174080" y="342900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15" name="Oval 313"/>
            <p:cNvSpPr/>
            <p:nvPr/>
          </p:nvSpPr>
          <p:spPr>
            <a:xfrm>
              <a:off x="7171560" y="355896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16" name="Oval 314"/>
            <p:cNvSpPr/>
            <p:nvPr/>
          </p:nvSpPr>
          <p:spPr>
            <a:xfrm>
              <a:off x="7171560" y="368892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17" name="Oval 315"/>
            <p:cNvSpPr/>
            <p:nvPr/>
          </p:nvSpPr>
          <p:spPr>
            <a:xfrm>
              <a:off x="7440840" y="342900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18" name="Oval 316"/>
            <p:cNvSpPr/>
            <p:nvPr/>
          </p:nvSpPr>
          <p:spPr>
            <a:xfrm>
              <a:off x="7437960" y="355896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319" name="Oval 317"/>
            <p:cNvSpPr/>
            <p:nvPr/>
          </p:nvSpPr>
          <p:spPr>
            <a:xfrm>
              <a:off x="7437960" y="3688920"/>
              <a:ext cx="64800" cy="64800"/>
            </a:xfrm>
            <a:prstGeom prst="ellipse">
              <a:avLst/>
            </a:prstGeom>
            <a:solidFill>
              <a:srgbClr val="1c1c1c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320" name="Group 323"/>
          <p:cNvGrpSpPr/>
          <p:nvPr/>
        </p:nvGrpSpPr>
        <p:grpSpPr>
          <a:xfrm>
            <a:off x="3619440" y="2781720"/>
            <a:ext cx="876240" cy="1447560"/>
            <a:chOff x="3619440" y="2781720"/>
            <a:chExt cx="876240" cy="1447560"/>
          </a:xfrm>
        </p:grpSpPr>
        <p:sp>
          <p:nvSpPr>
            <p:cNvPr id="321" name="Rectangle 319"/>
            <p:cNvSpPr/>
            <p:nvPr/>
          </p:nvSpPr>
          <p:spPr>
            <a:xfrm rot="16200000">
              <a:off x="3047760" y="3353040"/>
              <a:ext cx="1447560" cy="304560"/>
            </a:xfrm>
            <a:prstGeom prst="rect">
              <a:avLst/>
            </a:prstGeom>
            <a:solidFill>
              <a:srgbClr val="4bacc6"/>
            </a:solidFill>
            <a:ln>
              <a:solidFill>
                <a:srgbClr val="377f92"/>
              </a:solidFill>
              <a:rou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Row Address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22" name="Straight Arrow Connector 321"/>
            <p:cNvSpPr/>
            <p:nvPr/>
          </p:nvSpPr>
          <p:spPr>
            <a:xfrm>
              <a:off x="3924360" y="3505320"/>
              <a:ext cx="57132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>
                  <a:lumMod val="90000"/>
                  <a:lumOff val="10000"/>
                </a:srgbClr>
              </a:solidFill>
              <a:round/>
              <a:tailEnd len="lg" type="stealth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Our Observation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0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650248F2-3646-4123-BB01-839AC9B92268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2451" name="Straight Arrow Connector 5"/>
          <p:cNvSpPr/>
          <p:nvPr/>
        </p:nvSpPr>
        <p:spPr>
          <a:xfrm>
            <a:off x="354600" y="5486400"/>
            <a:ext cx="792432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>
                <a:lumMod val="90000"/>
                <a:lumOff val="1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2" name="TextBox 6"/>
          <p:cNvSpPr/>
          <p:nvPr/>
        </p:nvSpPr>
        <p:spPr>
          <a:xfrm>
            <a:off x="7481160" y="5486400"/>
            <a:ext cx="8956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Time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53" name="Rectangle 7"/>
          <p:cNvSpPr/>
          <p:nvPr/>
        </p:nvSpPr>
        <p:spPr>
          <a:xfrm>
            <a:off x="430920" y="4429800"/>
            <a:ext cx="456840" cy="837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454" name="Rectangle 8"/>
          <p:cNvSpPr/>
          <p:nvPr/>
        </p:nvSpPr>
        <p:spPr>
          <a:xfrm>
            <a:off x="888120" y="4429800"/>
            <a:ext cx="304560" cy="837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455" name="Rectangle 9"/>
          <p:cNvSpPr/>
          <p:nvPr/>
        </p:nvSpPr>
        <p:spPr>
          <a:xfrm>
            <a:off x="1193040" y="4429800"/>
            <a:ext cx="1142640" cy="837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456" name="Rectangle 10"/>
          <p:cNvSpPr/>
          <p:nvPr/>
        </p:nvSpPr>
        <p:spPr>
          <a:xfrm>
            <a:off x="2336040" y="4429800"/>
            <a:ext cx="3352320" cy="837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457" name="Rectangle 12"/>
          <p:cNvSpPr/>
          <p:nvPr/>
        </p:nvSpPr>
        <p:spPr>
          <a:xfrm>
            <a:off x="5688720" y="4429800"/>
            <a:ext cx="456840" cy="837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458" name="Rectangle 13"/>
          <p:cNvSpPr/>
          <p:nvPr/>
        </p:nvSpPr>
        <p:spPr>
          <a:xfrm>
            <a:off x="6145920" y="4429800"/>
            <a:ext cx="837720" cy="837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459" name="TextBox 14"/>
          <p:cNvSpPr/>
          <p:nvPr/>
        </p:nvSpPr>
        <p:spPr>
          <a:xfrm>
            <a:off x="1514880" y="2296080"/>
            <a:ext cx="29073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1. Wordline enable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60" name="Shape 16"/>
          <p:cNvSpPr/>
          <p:nvPr/>
        </p:nvSpPr>
        <p:spPr>
          <a:xfrm flipH="1" flipV="1" rot="5400000">
            <a:off x="66600" y="3150000"/>
            <a:ext cx="1871640" cy="685440"/>
          </a:xfrm>
          <a:prstGeom prst="curvedConnector2">
            <a:avLst/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1" name="TextBox 17"/>
          <p:cNvSpPr/>
          <p:nvPr/>
        </p:nvSpPr>
        <p:spPr>
          <a:xfrm>
            <a:off x="1589760" y="2839680"/>
            <a:ext cx="26712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2. Charge sharing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62" name="Shape 18"/>
          <p:cNvSpPr/>
          <p:nvPr/>
        </p:nvSpPr>
        <p:spPr>
          <a:xfrm flipH="1" flipV="1" rot="5400000">
            <a:off x="642240" y="3498120"/>
            <a:ext cx="1328040" cy="533160"/>
          </a:xfrm>
          <a:prstGeom prst="curvedConnector2">
            <a:avLst/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3" name="TextBox 22"/>
          <p:cNvSpPr/>
          <p:nvPr/>
        </p:nvSpPr>
        <p:spPr>
          <a:xfrm>
            <a:off x="1834200" y="3373200"/>
            <a:ext cx="25250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3. Sense amplify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64" name="Shape 23"/>
          <p:cNvSpPr/>
          <p:nvPr/>
        </p:nvSpPr>
        <p:spPr>
          <a:xfrm flipH="1" flipV="1" rot="5400000">
            <a:off x="1222560" y="3832920"/>
            <a:ext cx="794520" cy="396720"/>
          </a:xfrm>
          <a:prstGeom prst="curvedConnector2">
            <a:avLst/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5" name="TextBox 27"/>
          <p:cNvSpPr/>
          <p:nvPr/>
        </p:nvSpPr>
        <p:spPr>
          <a:xfrm>
            <a:off x="5282640" y="2296080"/>
            <a:ext cx="32061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4. Charge restoration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66" name="Shape 28"/>
          <p:cNvSpPr/>
          <p:nvPr/>
        </p:nvSpPr>
        <p:spPr>
          <a:xfrm flipH="1" flipV="1" rot="5400000">
            <a:off x="3905640" y="3180600"/>
            <a:ext cx="1828440" cy="581400"/>
          </a:xfrm>
          <a:prstGeom prst="curvedConnector2">
            <a:avLst/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7" name="TextBox 30"/>
          <p:cNvSpPr/>
          <p:nvPr/>
        </p:nvSpPr>
        <p:spPr>
          <a:xfrm>
            <a:off x="5249880" y="2916000"/>
            <a:ext cx="29502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5. Wordline disable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68" name="TextBox 31"/>
          <p:cNvSpPr/>
          <p:nvPr/>
        </p:nvSpPr>
        <p:spPr>
          <a:xfrm>
            <a:off x="5405040" y="3515400"/>
            <a:ext cx="34120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6. Restore sense-amps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69" name="Shape 33"/>
          <p:cNvSpPr/>
          <p:nvPr/>
        </p:nvSpPr>
        <p:spPr>
          <a:xfrm flipV="1" rot="16200000">
            <a:off x="4948560" y="3459960"/>
            <a:ext cx="1251720" cy="685440"/>
          </a:xfrm>
          <a:prstGeom prst="curvedConnector4">
            <a:avLst>
              <a:gd name="adj1" fmla="val 19270"/>
              <a:gd name="adj2" fmla="val 144444"/>
            </a:avLst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0" name="Straight Arrow Connector 36"/>
          <p:cNvSpPr/>
          <p:nvPr/>
        </p:nvSpPr>
        <p:spPr>
          <a:xfrm flipH="1" flipV="1" rot="5400000">
            <a:off x="6393240" y="4219560"/>
            <a:ext cx="380520" cy="3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1" name="Rectangle 39"/>
          <p:cNvSpPr/>
          <p:nvPr/>
        </p:nvSpPr>
        <p:spPr>
          <a:xfrm>
            <a:off x="2336040" y="4876920"/>
            <a:ext cx="1904760" cy="3805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Data Access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72" name="Rectangle 24"/>
          <p:cNvSpPr/>
          <p:nvPr/>
        </p:nvSpPr>
        <p:spPr>
          <a:xfrm>
            <a:off x="380880" y="2209680"/>
            <a:ext cx="8457840" cy="1904760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solidFill>
              <a:srgbClr val="000000">
                <a:lumMod val="90000"/>
                <a:lumOff val="1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3" name="TextBox 25"/>
          <p:cNvSpPr/>
          <p:nvPr/>
        </p:nvSpPr>
        <p:spPr>
          <a:xfrm>
            <a:off x="382680" y="1676520"/>
            <a:ext cx="28771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Local to a subarray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00" dur="indefinite" restart="never" nodeType="tmRoot">
          <p:childTnLst>
            <p:seq>
              <p:cTn id="1001" dur="indefinite" nodeType="mainSeq">
                <p:childTnLst>
                  <p:par>
                    <p:cTn id="1002" fill="hold">
                      <p:stCondLst>
                        <p:cond delay="indefinite"/>
                      </p:stCondLst>
                      <p:childTnLst>
                        <p:par>
                          <p:cTn id="1003" fill="hold">
                            <p:stCondLst>
                              <p:cond delay="0"/>
                            </p:stCondLst>
                            <p:childTnLst>
                              <p:par>
                                <p:cTn id="10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6" dur="5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9" dur="5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Subarray-Level Parallelism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5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E2E3E895-87A5-49DC-B0D4-80DC3EADE8F5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grpSp>
        <p:nvGrpSpPr>
          <p:cNvPr id="2476" name="Group 222"/>
          <p:cNvGrpSpPr/>
          <p:nvPr/>
        </p:nvGrpSpPr>
        <p:grpSpPr>
          <a:xfrm>
            <a:off x="3812040" y="1557720"/>
            <a:ext cx="3198240" cy="4438440"/>
            <a:chOff x="3812040" y="1557720"/>
            <a:chExt cx="3198240" cy="4438440"/>
          </a:xfrm>
        </p:grpSpPr>
        <p:sp>
          <p:nvSpPr>
            <p:cNvPr id="2477" name="Straight Connector 5"/>
            <p:cNvSpPr/>
            <p:nvPr/>
          </p:nvSpPr>
          <p:spPr>
            <a:xfrm>
              <a:off x="4007520" y="4364280"/>
              <a:ext cx="300276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8" name="Straight Connector 8"/>
            <p:cNvSpPr/>
            <p:nvPr/>
          </p:nvSpPr>
          <p:spPr>
            <a:xfrm>
              <a:off x="4007520" y="4625640"/>
              <a:ext cx="300276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9" name="Straight Connector 9"/>
            <p:cNvSpPr/>
            <p:nvPr/>
          </p:nvSpPr>
          <p:spPr>
            <a:xfrm>
              <a:off x="4007520" y="4886640"/>
              <a:ext cx="300276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0" name="Straight Connector 10"/>
            <p:cNvSpPr/>
            <p:nvPr/>
          </p:nvSpPr>
          <p:spPr>
            <a:xfrm>
              <a:off x="4007520" y="5147640"/>
              <a:ext cx="300276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1" name="Straight Connector 11"/>
            <p:cNvSpPr/>
            <p:nvPr/>
          </p:nvSpPr>
          <p:spPr>
            <a:xfrm>
              <a:off x="4007520" y="2471400"/>
              <a:ext cx="300276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2" name="Straight Connector 12"/>
            <p:cNvSpPr/>
            <p:nvPr/>
          </p:nvSpPr>
          <p:spPr>
            <a:xfrm>
              <a:off x="4007520" y="1949400"/>
              <a:ext cx="300276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3" name="Straight Connector 13"/>
            <p:cNvSpPr/>
            <p:nvPr/>
          </p:nvSpPr>
          <p:spPr>
            <a:xfrm>
              <a:off x="4007520" y="2210400"/>
              <a:ext cx="300276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4" name="Straight Connector 14"/>
            <p:cNvSpPr/>
            <p:nvPr/>
          </p:nvSpPr>
          <p:spPr>
            <a:xfrm>
              <a:off x="4007520" y="2732400"/>
              <a:ext cx="300276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485" name="Group 170"/>
            <p:cNvGrpSpPr/>
            <p:nvPr/>
          </p:nvGrpSpPr>
          <p:grpSpPr>
            <a:xfrm>
              <a:off x="4399200" y="1557720"/>
              <a:ext cx="2350440" cy="3785760"/>
              <a:chOff x="4399200" y="1557720"/>
              <a:chExt cx="2350440" cy="3785760"/>
            </a:xfrm>
          </p:grpSpPr>
          <p:sp>
            <p:nvSpPr>
              <p:cNvPr id="2486" name="Straight Connector 16"/>
              <p:cNvSpPr/>
              <p:nvPr/>
            </p:nvSpPr>
            <p:spPr>
              <a:xfrm>
                <a:off x="4399200" y="1557720"/>
                <a:ext cx="360" cy="37857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87" name="Straight Connector 17"/>
              <p:cNvSpPr/>
              <p:nvPr/>
            </p:nvSpPr>
            <p:spPr>
              <a:xfrm>
                <a:off x="4660200" y="1557720"/>
                <a:ext cx="360" cy="37857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88" name="Straight Connector 18"/>
              <p:cNvSpPr/>
              <p:nvPr/>
            </p:nvSpPr>
            <p:spPr>
              <a:xfrm>
                <a:off x="4921560" y="1557720"/>
                <a:ext cx="360" cy="37857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89" name="Straight Connector 19"/>
              <p:cNvSpPr/>
              <p:nvPr/>
            </p:nvSpPr>
            <p:spPr>
              <a:xfrm>
                <a:off x="5182560" y="1557720"/>
                <a:ext cx="360" cy="37857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90" name="Straight Connector 20"/>
              <p:cNvSpPr/>
              <p:nvPr/>
            </p:nvSpPr>
            <p:spPr>
              <a:xfrm>
                <a:off x="5443560" y="1557720"/>
                <a:ext cx="360" cy="37857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91" name="Straight Connector 21"/>
              <p:cNvSpPr/>
              <p:nvPr/>
            </p:nvSpPr>
            <p:spPr>
              <a:xfrm>
                <a:off x="5704560" y="1557720"/>
                <a:ext cx="360" cy="37857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92" name="Straight Connector 22"/>
              <p:cNvSpPr/>
              <p:nvPr/>
            </p:nvSpPr>
            <p:spPr>
              <a:xfrm>
                <a:off x="5965920" y="1557720"/>
                <a:ext cx="360" cy="37857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93" name="Straight Connector 23"/>
              <p:cNvSpPr/>
              <p:nvPr/>
            </p:nvSpPr>
            <p:spPr>
              <a:xfrm>
                <a:off x="6226920" y="1557720"/>
                <a:ext cx="360" cy="37857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94" name="Straight Connector 24"/>
              <p:cNvSpPr/>
              <p:nvPr/>
            </p:nvSpPr>
            <p:spPr>
              <a:xfrm>
                <a:off x="6487920" y="1557720"/>
                <a:ext cx="360" cy="37857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95" name="Straight Connector 25"/>
              <p:cNvSpPr/>
              <p:nvPr/>
            </p:nvSpPr>
            <p:spPr>
              <a:xfrm>
                <a:off x="6749280" y="1557720"/>
                <a:ext cx="360" cy="37857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496" name="Oval 28"/>
            <p:cNvSpPr/>
            <p:nvPr/>
          </p:nvSpPr>
          <p:spPr>
            <a:xfrm>
              <a:off x="4268880" y="4494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497" name="Oval 29"/>
            <p:cNvSpPr/>
            <p:nvPr/>
          </p:nvSpPr>
          <p:spPr>
            <a:xfrm>
              <a:off x="4268880" y="4756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498" name="Oval 30"/>
            <p:cNvSpPr/>
            <p:nvPr/>
          </p:nvSpPr>
          <p:spPr>
            <a:xfrm>
              <a:off x="4268880" y="5017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499" name="Oval 33"/>
            <p:cNvSpPr/>
            <p:nvPr/>
          </p:nvSpPr>
          <p:spPr>
            <a:xfrm>
              <a:off x="4529880" y="4494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00" name="Oval 34"/>
            <p:cNvSpPr/>
            <p:nvPr/>
          </p:nvSpPr>
          <p:spPr>
            <a:xfrm>
              <a:off x="4529880" y="4756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01" name="Oval 35"/>
            <p:cNvSpPr/>
            <p:nvPr/>
          </p:nvSpPr>
          <p:spPr>
            <a:xfrm>
              <a:off x="4529880" y="5017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02" name="Oval 38"/>
            <p:cNvSpPr/>
            <p:nvPr/>
          </p:nvSpPr>
          <p:spPr>
            <a:xfrm>
              <a:off x="4790880" y="4494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03" name="Oval 39"/>
            <p:cNvSpPr/>
            <p:nvPr/>
          </p:nvSpPr>
          <p:spPr>
            <a:xfrm>
              <a:off x="4790880" y="4756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04" name="Oval 40"/>
            <p:cNvSpPr/>
            <p:nvPr/>
          </p:nvSpPr>
          <p:spPr>
            <a:xfrm>
              <a:off x="4790880" y="5017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05" name="Oval 43"/>
            <p:cNvSpPr/>
            <p:nvPr/>
          </p:nvSpPr>
          <p:spPr>
            <a:xfrm>
              <a:off x="5052240" y="4494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06" name="Oval 44"/>
            <p:cNvSpPr/>
            <p:nvPr/>
          </p:nvSpPr>
          <p:spPr>
            <a:xfrm>
              <a:off x="5052240" y="4756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07" name="Oval 45"/>
            <p:cNvSpPr/>
            <p:nvPr/>
          </p:nvSpPr>
          <p:spPr>
            <a:xfrm>
              <a:off x="5052240" y="5017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08" name="Oval 48"/>
            <p:cNvSpPr/>
            <p:nvPr/>
          </p:nvSpPr>
          <p:spPr>
            <a:xfrm>
              <a:off x="5313240" y="4494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09" name="Oval 49"/>
            <p:cNvSpPr/>
            <p:nvPr/>
          </p:nvSpPr>
          <p:spPr>
            <a:xfrm>
              <a:off x="5313240" y="4756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10" name="Oval 50"/>
            <p:cNvSpPr/>
            <p:nvPr/>
          </p:nvSpPr>
          <p:spPr>
            <a:xfrm>
              <a:off x="5313240" y="5017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11" name="Oval 53"/>
            <p:cNvSpPr/>
            <p:nvPr/>
          </p:nvSpPr>
          <p:spPr>
            <a:xfrm>
              <a:off x="5574240" y="4233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12" name="Oval 54"/>
            <p:cNvSpPr/>
            <p:nvPr/>
          </p:nvSpPr>
          <p:spPr>
            <a:xfrm>
              <a:off x="5574240" y="4494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13" name="Oval 55"/>
            <p:cNvSpPr/>
            <p:nvPr/>
          </p:nvSpPr>
          <p:spPr>
            <a:xfrm>
              <a:off x="5574240" y="4756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14" name="Oval 56"/>
            <p:cNvSpPr/>
            <p:nvPr/>
          </p:nvSpPr>
          <p:spPr>
            <a:xfrm>
              <a:off x="5574240" y="5017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15" name="Oval 59"/>
            <p:cNvSpPr/>
            <p:nvPr/>
          </p:nvSpPr>
          <p:spPr>
            <a:xfrm>
              <a:off x="5835600" y="4233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16" name="Oval 60"/>
            <p:cNvSpPr/>
            <p:nvPr/>
          </p:nvSpPr>
          <p:spPr>
            <a:xfrm>
              <a:off x="5835600" y="4494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17" name="Oval 61"/>
            <p:cNvSpPr/>
            <p:nvPr/>
          </p:nvSpPr>
          <p:spPr>
            <a:xfrm>
              <a:off x="5835600" y="4756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18" name="Oval 62"/>
            <p:cNvSpPr/>
            <p:nvPr/>
          </p:nvSpPr>
          <p:spPr>
            <a:xfrm>
              <a:off x="5835600" y="5017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19" name="Oval 65"/>
            <p:cNvSpPr/>
            <p:nvPr/>
          </p:nvSpPr>
          <p:spPr>
            <a:xfrm>
              <a:off x="6096600" y="4494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20" name="Oval 66"/>
            <p:cNvSpPr/>
            <p:nvPr/>
          </p:nvSpPr>
          <p:spPr>
            <a:xfrm>
              <a:off x="6096600" y="4756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21" name="Oval 67"/>
            <p:cNvSpPr/>
            <p:nvPr/>
          </p:nvSpPr>
          <p:spPr>
            <a:xfrm>
              <a:off x="6096600" y="5017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22" name="Oval 70"/>
            <p:cNvSpPr/>
            <p:nvPr/>
          </p:nvSpPr>
          <p:spPr>
            <a:xfrm>
              <a:off x="6357600" y="4494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23" name="Oval 71"/>
            <p:cNvSpPr/>
            <p:nvPr/>
          </p:nvSpPr>
          <p:spPr>
            <a:xfrm>
              <a:off x="6357600" y="4756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24" name="Oval 72"/>
            <p:cNvSpPr/>
            <p:nvPr/>
          </p:nvSpPr>
          <p:spPr>
            <a:xfrm>
              <a:off x="6357600" y="5017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25" name="Oval 75"/>
            <p:cNvSpPr/>
            <p:nvPr/>
          </p:nvSpPr>
          <p:spPr>
            <a:xfrm>
              <a:off x="6618600" y="449496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26" name="Oval 76"/>
            <p:cNvSpPr/>
            <p:nvPr/>
          </p:nvSpPr>
          <p:spPr>
            <a:xfrm>
              <a:off x="6618600" y="4756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27" name="Oval 77"/>
            <p:cNvSpPr/>
            <p:nvPr/>
          </p:nvSpPr>
          <p:spPr>
            <a:xfrm>
              <a:off x="6618600" y="50173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grpSp>
          <p:nvGrpSpPr>
            <p:cNvPr id="2528" name="Group 78"/>
            <p:cNvGrpSpPr/>
            <p:nvPr/>
          </p:nvGrpSpPr>
          <p:grpSpPr>
            <a:xfrm>
              <a:off x="4268880" y="5343840"/>
              <a:ext cx="2610360" cy="652320"/>
              <a:chOff x="4268880" y="5343840"/>
              <a:chExt cx="2610360" cy="652320"/>
            </a:xfrm>
          </p:grpSpPr>
          <p:sp>
            <p:nvSpPr>
              <p:cNvPr id="2529" name="Oval 79"/>
              <p:cNvSpPr/>
              <p:nvPr/>
            </p:nvSpPr>
            <p:spPr>
              <a:xfrm>
                <a:off x="4268880" y="534384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30" name="Oval 80"/>
              <p:cNvSpPr/>
              <p:nvPr/>
            </p:nvSpPr>
            <p:spPr>
              <a:xfrm>
                <a:off x="4529880" y="534384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31" name="Oval 81"/>
              <p:cNvSpPr/>
              <p:nvPr/>
            </p:nvSpPr>
            <p:spPr>
              <a:xfrm>
                <a:off x="4790880" y="534384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32" name="Oval 82"/>
              <p:cNvSpPr/>
              <p:nvPr/>
            </p:nvSpPr>
            <p:spPr>
              <a:xfrm>
                <a:off x="5052240" y="534384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33" name="Oval 83"/>
              <p:cNvSpPr/>
              <p:nvPr/>
            </p:nvSpPr>
            <p:spPr>
              <a:xfrm>
                <a:off x="5313240" y="534384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34" name="Oval 84"/>
              <p:cNvSpPr/>
              <p:nvPr/>
            </p:nvSpPr>
            <p:spPr>
              <a:xfrm>
                <a:off x="5574240" y="534384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35" name="Oval 85"/>
              <p:cNvSpPr/>
              <p:nvPr/>
            </p:nvSpPr>
            <p:spPr>
              <a:xfrm>
                <a:off x="5835600" y="534384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36" name="Oval 86"/>
              <p:cNvSpPr/>
              <p:nvPr/>
            </p:nvSpPr>
            <p:spPr>
              <a:xfrm>
                <a:off x="6096600" y="534384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37" name="Oval 87"/>
              <p:cNvSpPr/>
              <p:nvPr/>
            </p:nvSpPr>
            <p:spPr>
              <a:xfrm>
                <a:off x="6357600" y="534384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38" name="Oval 88"/>
              <p:cNvSpPr/>
              <p:nvPr/>
            </p:nvSpPr>
            <p:spPr>
              <a:xfrm>
                <a:off x="6618600" y="534384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539" name="Rectangle 89"/>
            <p:cNvSpPr/>
            <p:nvPr/>
          </p:nvSpPr>
          <p:spPr>
            <a:xfrm>
              <a:off x="3812040" y="4103640"/>
              <a:ext cx="326160" cy="1370520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8e3b38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 lIns="90000" rIns="90000" tIns="45000" bIns="45000" anchor="ctr" vert="vert270" rot="16200000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600" spc="-1" strike="noStrike">
                  <a:solidFill>
                    <a:srgbClr val="ffffff"/>
                  </a:solidFill>
                  <a:latin typeface="Calibri"/>
                </a:rPr>
                <a:t>Row Decoder</a:t>
              </a:r>
              <a:endParaRPr b="0" lang="en-US" sz="1600" spc="-1" strike="noStrike">
                <a:latin typeface="Arial"/>
              </a:endParaRPr>
            </a:p>
          </p:txBody>
        </p:sp>
        <p:grpSp>
          <p:nvGrpSpPr>
            <p:cNvPr id="2540" name="Group 90"/>
            <p:cNvGrpSpPr/>
            <p:nvPr/>
          </p:nvGrpSpPr>
          <p:grpSpPr>
            <a:xfrm>
              <a:off x="4268880" y="4233960"/>
              <a:ext cx="2610360" cy="260640"/>
              <a:chOff x="4268880" y="4233960"/>
              <a:chExt cx="2610360" cy="260640"/>
            </a:xfrm>
          </p:grpSpPr>
          <p:sp>
            <p:nvSpPr>
              <p:cNvPr id="2541" name="Oval 91"/>
              <p:cNvSpPr/>
              <p:nvPr/>
            </p:nvSpPr>
            <p:spPr>
              <a:xfrm>
                <a:off x="4268880" y="423396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42" name="Oval 92"/>
              <p:cNvSpPr/>
              <p:nvPr/>
            </p:nvSpPr>
            <p:spPr>
              <a:xfrm>
                <a:off x="4529880" y="423396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43" name="Oval 93"/>
              <p:cNvSpPr/>
              <p:nvPr/>
            </p:nvSpPr>
            <p:spPr>
              <a:xfrm>
                <a:off x="4790880" y="423396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44" name="Oval 94"/>
              <p:cNvSpPr/>
              <p:nvPr/>
            </p:nvSpPr>
            <p:spPr>
              <a:xfrm>
                <a:off x="5052240" y="423396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45" name="Oval 95"/>
              <p:cNvSpPr/>
              <p:nvPr/>
            </p:nvSpPr>
            <p:spPr>
              <a:xfrm>
                <a:off x="5313240" y="423396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46" name="Oval 96"/>
              <p:cNvSpPr/>
              <p:nvPr/>
            </p:nvSpPr>
            <p:spPr>
              <a:xfrm>
                <a:off x="6096600" y="423396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47" name="Oval 97"/>
              <p:cNvSpPr/>
              <p:nvPr/>
            </p:nvSpPr>
            <p:spPr>
              <a:xfrm>
                <a:off x="6357600" y="423396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48" name="Oval 98"/>
              <p:cNvSpPr/>
              <p:nvPr/>
            </p:nvSpPr>
            <p:spPr>
              <a:xfrm>
                <a:off x="6618600" y="423396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</p:grpSp>
        <p:sp>
          <p:nvSpPr>
            <p:cNvPr id="2549" name="Oval 99"/>
            <p:cNvSpPr/>
            <p:nvPr/>
          </p:nvSpPr>
          <p:spPr>
            <a:xfrm>
              <a:off x="4268880" y="18187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50" name="Oval 100"/>
            <p:cNvSpPr/>
            <p:nvPr/>
          </p:nvSpPr>
          <p:spPr>
            <a:xfrm>
              <a:off x="4268880" y="2080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51" name="Oval 101"/>
            <p:cNvSpPr/>
            <p:nvPr/>
          </p:nvSpPr>
          <p:spPr>
            <a:xfrm>
              <a:off x="4268880" y="2341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52" name="Oval 102"/>
            <p:cNvSpPr/>
            <p:nvPr/>
          </p:nvSpPr>
          <p:spPr>
            <a:xfrm>
              <a:off x="4268880" y="2602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53" name="Oval 103"/>
            <p:cNvSpPr/>
            <p:nvPr/>
          </p:nvSpPr>
          <p:spPr>
            <a:xfrm>
              <a:off x="4529880" y="18187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54" name="Oval 104"/>
            <p:cNvSpPr/>
            <p:nvPr/>
          </p:nvSpPr>
          <p:spPr>
            <a:xfrm>
              <a:off x="4529880" y="2080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55" name="Oval 105"/>
            <p:cNvSpPr/>
            <p:nvPr/>
          </p:nvSpPr>
          <p:spPr>
            <a:xfrm>
              <a:off x="4529880" y="2341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56" name="Oval 106"/>
            <p:cNvSpPr/>
            <p:nvPr/>
          </p:nvSpPr>
          <p:spPr>
            <a:xfrm>
              <a:off x="4529880" y="2602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57" name="Oval 107"/>
            <p:cNvSpPr/>
            <p:nvPr/>
          </p:nvSpPr>
          <p:spPr>
            <a:xfrm>
              <a:off x="4790880" y="18187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58" name="Oval 108"/>
            <p:cNvSpPr/>
            <p:nvPr/>
          </p:nvSpPr>
          <p:spPr>
            <a:xfrm>
              <a:off x="4790880" y="2080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59" name="Oval 109"/>
            <p:cNvSpPr/>
            <p:nvPr/>
          </p:nvSpPr>
          <p:spPr>
            <a:xfrm>
              <a:off x="4790880" y="2341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60" name="Oval 110"/>
            <p:cNvSpPr/>
            <p:nvPr/>
          </p:nvSpPr>
          <p:spPr>
            <a:xfrm>
              <a:off x="4790880" y="2602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61" name="Oval 111"/>
            <p:cNvSpPr/>
            <p:nvPr/>
          </p:nvSpPr>
          <p:spPr>
            <a:xfrm>
              <a:off x="5052240" y="18187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62" name="Oval 112"/>
            <p:cNvSpPr/>
            <p:nvPr/>
          </p:nvSpPr>
          <p:spPr>
            <a:xfrm>
              <a:off x="5052240" y="2080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63" name="Oval 113"/>
            <p:cNvSpPr/>
            <p:nvPr/>
          </p:nvSpPr>
          <p:spPr>
            <a:xfrm>
              <a:off x="5052240" y="2341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64" name="Oval 114"/>
            <p:cNvSpPr/>
            <p:nvPr/>
          </p:nvSpPr>
          <p:spPr>
            <a:xfrm>
              <a:off x="5052240" y="2602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65" name="Oval 115"/>
            <p:cNvSpPr/>
            <p:nvPr/>
          </p:nvSpPr>
          <p:spPr>
            <a:xfrm>
              <a:off x="5313240" y="18187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66" name="Oval 116"/>
            <p:cNvSpPr/>
            <p:nvPr/>
          </p:nvSpPr>
          <p:spPr>
            <a:xfrm>
              <a:off x="5313240" y="2080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67" name="Oval 117"/>
            <p:cNvSpPr/>
            <p:nvPr/>
          </p:nvSpPr>
          <p:spPr>
            <a:xfrm>
              <a:off x="5313240" y="2341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68" name="Oval 118"/>
            <p:cNvSpPr/>
            <p:nvPr/>
          </p:nvSpPr>
          <p:spPr>
            <a:xfrm>
              <a:off x="5313240" y="2602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69" name="Oval 119"/>
            <p:cNvSpPr/>
            <p:nvPr/>
          </p:nvSpPr>
          <p:spPr>
            <a:xfrm>
              <a:off x="5574240" y="18187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70" name="Oval 120"/>
            <p:cNvSpPr/>
            <p:nvPr/>
          </p:nvSpPr>
          <p:spPr>
            <a:xfrm>
              <a:off x="5574240" y="2080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71" name="Oval 121"/>
            <p:cNvSpPr/>
            <p:nvPr/>
          </p:nvSpPr>
          <p:spPr>
            <a:xfrm>
              <a:off x="5574240" y="2341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72" name="Oval 122"/>
            <p:cNvSpPr/>
            <p:nvPr/>
          </p:nvSpPr>
          <p:spPr>
            <a:xfrm>
              <a:off x="5574240" y="2602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73" name="Oval 123"/>
            <p:cNvSpPr/>
            <p:nvPr/>
          </p:nvSpPr>
          <p:spPr>
            <a:xfrm>
              <a:off x="5835600" y="18187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74" name="Oval 124"/>
            <p:cNvSpPr/>
            <p:nvPr/>
          </p:nvSpPr>
          <p:spPr>
            <a:xfrm>
              <a:off x="5835600" y="2080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75" name="Oval 125"/>
            <p:cNvSpPr/>
            <p:nvPr/>
          </p:nvSpPr>
          <p:spPr>
            <a:xfrm>
              <a:off x="5835600" y="2341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76" name="Oval 126"/>
            <p:cNvSpPr/>
            <p:nvPr/>
          </p:nvSpPr>
          <p:spPr>
            <a:xfrm>
              <a:off x="5835600" y="2602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77" name="Oval 127"/>
            <p:cNvSpPr/>
            <p:nvPr/>
          </p:nvSpPr>
          <p:spPr>
            <a:xfrm>
              <a:off x="6096600" y="18187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78" name="Oval 128"/>
            <p:cNvSpPr/>
            <p:nvPr/>
          </p:nvSpPr>
          <p:spPr>
            <a:xfrm>
              <a:off x="6096600" y="2080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79" name="Oval 129"/>
            <p:cNvSpPr/>
            <p:nvPr/>
          </p:nvSpPr>
          <p:spPr>
            <a:xfrm>
              <a:off x="6096600" y="2341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80" name="Oval 130"/>
            <p:cNvSpPr/>
            <p:nvPr/>
          </p:nvSpPr>
          <p:spPr>
            <a:xfrm>
              <a:off x="6096600" y="2602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81" name="Oval 131"/>
            <p:cNvSpPr/>
            <p:nvPr/>
          </p:nvSpPr>
          <p:spPr>
            <a:xfrm>
              <a:off x="6357600" y="18187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82" name="Oval 132"/>
            <p:cNvSpPr/>
            <p:nvPr/>
          </p:nvSpPr>
          <p:spPr>
            <a:xfrm>
              <a:off x="6357600" y="2080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83" name="Oval 133"/>
            <p:cNvSpPr/>
            <p:nvPr/>
          </p:nvSpPr>
          <p:spPr>
            <a:xfrm>
              <a:off x="6357600" y="2341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84" name="Oval 134"/>
            <p:cNvSpPr/>
            <p:nvPr/>
          </p:nvSpPr>
          <p:spPr>
            <a:xfrm>
              <a:off x="6357600" y="2602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85" name="Oval 135"/>
            <p:cNvSpPr/>
            <p:nvPr/>
          </p:nvSpPr>
          <p:spPr>
            <a:xfrm>
              <a:off x="6618600" y="181872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86" name="Oval 136"/>
            <p:cNvSpPr/>
            <p:nvPr/>
          </p:nvSpPr>
          <p:spPr>
            <a:xfrm>
              <a:off x="6618600" y="2080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2587" name="Oval 137"/>
            <p:cNvSpPr/>
            <p:nvPr/>
          </p:nvSpPr>
          <p:spPr>
            <a:xfrm>
              <a:off x="6618600" y="2341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88" name="Oval 138"/>
            <p:cNvSpPr/>
            <p:nvPr/>
          </p:nvSpPr>
          <p:spPr>
            <a:xfrm>
              <a:off x="6618600" y="2602080"/>
              <a:ext cx="260640" cy="26064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grpSp>
          <p:nvGrpSpPr>
            <p:cNvPr id="2589" name="Group 139"/>
            <p:cNvGrpSpPr/>
            <p:nvPr/>
          </p:nvGrpSpPr>
          <p:grpSpPr>
            <a:xfrm>
              <a:off x="4268880" y="2341080"/>
              <a:ext cx="2610360" cy="260640"/>
              <a:chOff x="4268880" y="2341080"/>
              <a:chExt cx="2610360" cy="260640"/>
            </a:xfrm>
          </p:grpSpPr>
          <p:sp>
            <p:nvSpPr>
              <p:cNvPr id="2590" name="Oval 140"/>
              <p:cNvSpPr/>
              <p:nvPr/>
            </p:nvSpPr>
            <p:spPr>
              <a:xfrm>
                <a:off x="4268880" y="234108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91" name="Oval 141"/>
              <p:cNvSpPr/>
              <p:nvPr/>
            </p:nvSpPr>
            <p:spPr>
              <a:xfrm>
                <a:off x="4529880" y="234108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92" name="Oval 142"/>
              <p:cNvSpPr/>
              <p:nvPr/>
            </p:nvSpPr>
            <p:spPr>
              <a:xfrm>
                <a:off x="4790880" y="234108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93" name="Oval 143"/>
              <p:cNvSpPr/>
              <p:nvPr/>
            </p:nvSpPr>
            <p:spPr>
              <a:xfrm>
                <a:off x="5052240" y="234108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94" name="Oval 144"/>
              <p:cNvSpPr/>
              <p:nvPr/>
            </p:nvSpPr>
            <p:spPr>
              <a:xfrm>
                <a:off x="5313240" y="234108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95" name="Oval 145"/>
              <p:cNvSpPr/>
              <p:nvPr/>
            </p:nvSpPr>
            <p:spPr>
              <a:xfrm>
                <a:off x="6096600" y="234108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96" name="Oval 146"/>
              <p:cNvSpPr/>
              <p:nvPr/>
            </p:nvSpPr>
            <p:spPr>
              <a:xfrm>
                <a:off x="6357600" y="234108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2597" name="Oval 147"/>
              <p:cNvSpPr/>
              <p:nvPr/>
            </p:nvSpPr>
            <p:spPr>
              <a:xfrm>
                <a:off x="6618600" y="2341080"/>
                <a:ext cx="260640" cy="26064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</p:grpSp>
        <p:grpSp>
          <p:nvGrpSpPr>
            <p:cNvPr id="2598" name="Group 159"/>
            <p:cNvGrpSpPr/>
            <p:nvPr/>
          </p:nvGrpSpPr>
          <p:grpSpPr>
            <a:xfrm>
              <a:off x="4268880" y="2928600"/>
              <a:ext cx="2610360" cy="652320"/>
              <a:chOff x="4268880" y="2928600"/>
              <a:chExt cx="2610360" cy="652320"/>
            </a:xfrm>
          </p:grpSpPr>
          <p:sp>
            <p:nvSpPr>
              <p:cNvPr id="2599" name="Oval 160"/>
              <p:cNvSpPr/>
              <p:nvPr/>
            </p:nvSpPr>
            <p:spPr>
              <a:xfrm>
                <a:off x="4268880" y="292860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00" name="Oval 161"/>
              <p:cNvSpPr/>
              <p:nvPr/>
            </p:nvSpPr>
            <p:spPr>
              <a:xfrm>
                <a:off x="4529880" y="292860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01" name="Oval 162"/>
              <p:cNvSpPr/>
              <p:nvPr/>
            </p:nvSpPr>
            <p:spPr>
              <a:xfrm>
                <a:off x="4790880" y="292860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02" name="Oval 163"/>
              <p:cNvSpPr/>
              <p:nvPr/>
            </p:nvSpPr>
            <p:spPr>
              <a:xfrm>
                <a:off x="5052240" y="292860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03" name="Oval 164"/>
              <p:cNvSpPr/>
              <p:nvPr/>
            </p:nvSpPr>
            <p:spPr>
              <a:xfrm>
                <a:off x="5313240" y="292860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04" name="Oval 165"/>
              <p:cNvSpPr/>
              <p:nvPr/>
            </p:nvSpPr>
            <p:spPr>
              <a:xfrm>
                <a:off x="5574240" y="292860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05" name="Oval 166"/>
              <p:cNvSpPr/>
              <p:nvPr/>
            </p:nvSpPr>
            <p:spPr>
              <a:xfrm>
                <a:off x="5835600" y="292860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06" name="Oval 167"/>
              <p:cNvSpPr/>
              <p:nvPr/>
            </p:nvSpPr>
            <p:spPr>
              <a:xfrm>
                <a:off x="6096600" y="292860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07" name="Oval 168"/>
              <p:cNvSpPr/>
              <p:nvPr/>
            </p:nvSpPr>
            <p:spPr>
              <a:xfrm>
                <a:off x="6357600" y="292860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08" name="Oval 169"/>
              <p:cNvSpPr/>
              <p:nvPr/>
            </p:nvSpPr>
            <p:spPr>
              <a:xfrm>
                <a:off x="6618600" y="2928600"/>
                <a:ext cx="260640" cy="65232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609" name="Rectangle 171"/>
            <p:cNvSpPr/>
            <p:nvPr/>
          </p:nvSpPr>
          <p:spPr>
            <a:xfrm>
              <a:off x="3812040" y="1688400"/>
              <a:ext cx="326160" cy="1370520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8e3b38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 lIns="90000" rIns="90000" tIns="45000" bIns="45000" anchor="ctr" vert="vert270" rot="16200000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600" spc="-1" strike="noStrike">
                  <a:solidFill>
                    <a:srgbClr val="ffffff"/>
                  </a:solidFill>
                  <a:latin typeface="Calibri"/>
                </a:rPr>
                <a:t>Row Decoder</a:t>
              </a:r>
              <a:endParaRPr b="0" lang="en-US" sz="1600" spc="-1" strike="noStrike">
                <a:latin typeface="Arial"/>
              </a:endParaRPr>
            </a:p>
          </p:txBody>
        </p:sp>
        <p:grpSp>
          <p:nvGrpSpPr>
            <p:cNvPr id="2610" name="Group 221"/>
            <p:cNvGrpSpPr/>
            <p:nvPr/>
          </p:nvGrpSpPr>
          <p:grpSpPr>
            <a:xfrm>
              <a:off x="4365360" y="3711960"/>
              <a:ext cx="2418840" cy="325800"/>
              <a:chOff x="4365360" y="3711960"/>
              <a:chExt cx="2418840" cy="325800"/>
            </a:xfrm>
          </p:grpSpPr>
          <p:sp>
            <p:nvSpPr>
              <p:cNvPr id="2611" name="Oval 172"/>
              <p:cNvSpPr/>
              <p:nvPr/>
            </p:nvSpPr>
            <p:spPr>
              <a:xfrm>
                <a:off x="4368240" y="3711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12" name="Oval 173"/>
              <p:cNvSpPr/>
              <p:nvPr/>
            </p:nvSpPr>
            <p:spPr>
              <a:xfrm>
                <a:off x="4365360" y="384228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13" name="Oval 174"/>
              <p:cNvSpPr/>
              <p:nvPr/>
            </p:nvSpPr>
            <p:spPr>
              <a:xfrm>
                <a:off x="4365360" y="3972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14" name="Oval 175"/>
              <p:cNvSpPr/>
              <p:nvPr/>
            </p:nvSpPr>
            <p:spPr>
              <a:xfrm>
                <a:off x="4629240" y="3711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15" name="Oval 176"/>
              <p:cNvSpPr/>
              <p:nvPr/>
            </p:nvSpPr>
            <p:spPr>
              <a:xfrm>
                <a:off x="4626720" y="384228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16" name="Oval 177"/>
              <p:cNvSpPr/>
              <p:nvPr/>
            </p:nvSpPr>
            <p:spPr>
              <a:xfrm>
                <a:off x="4626720" y="3972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17" name="Oval 178"/>
              <p:cNvSpPr/>
              <p:nvPr/>
            </p:nvSpPr>
            <p:spPr>
              <a:xfrm>
                <a:off x="4890240" y="3711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18" name="Oval 179"/>
              <p:cNvSpPr/>
              <p:nvPr/>
            </p:nvSpPr>
            <p:spPr>
              <a:xfrm>
                <a:off x="4887720" y="384228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19" name="Oval 180"/>
              <p:cNvSpPr/>
              <p:nvPr/>
            </p:nvSpPr>
            <p:spPr>
              <a:xfrm>
                <a:off x="4887720" y="3972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20" name="Oval 181"/>
              <p:cNvSpPr/>
              <p:nvPr/>
            </p:nvSpPr>
            <p:spPr>
              <a:xfrm>
                <a:off x="5151240" y="3711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21" name="Oval 182"/>
              <p:cNvSpPr/>
              <p:nvPr/>
            </p:nvSpPr>
            <p:spPr>
              <a:xfrm>
                <a:off x="5148720" y="384228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22" name="Oval 183"/>
              <p:cNvSpPr/>
              <p:nvPr/>
            </p:nvSpPr>
            <p:spPr>
              <a:xfrm>
                <a:off x="5148720" y="3972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23" name="Oval 184"/>
              <p:cNvSpPr/>
              <p:nvPr/>
            </p:nvSpPr>
            <p:spPr>
              <a:xfrm>
                <a:off x="5413680" y="3711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24" name="Oval 185"/>
              <p:cNvSpPr/>
              <p:nvPr/>
            </p:nvSpPr>
            <p:spPr>
              <a:xfrm>
                <a:off x="5411160" y="384228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25" name="Oval 186"/>
              <p:cNvSpPr/>
              <p:nvPr/>
            </p:nvSpPr>
            <p:spPr>
              <a:xfrm>
                <a:off x="5411160" y="3972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26" name="Oval 187"/>
              <p:cNvSpPr/>
              <p:nvPr/>
            </p:nvSpPr>
            <p:spPr>
              <a:xfrm>
                <a:off x="5671080" y="3711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27" name="Oval 188"/>
              <p:cNvSpPr/>
              <p:nvPr/>
            </p:nvSpPr>
            <p:spPr>
              <a:xfrm>
                <a:off x="5668200" y="384228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28" name="Oval 189"/>
              <p:cNvSpPr/>
              <p:nvPr/>
            </p:nvSpPr>
            <p:spPr>
              <a:xfrm>
                <a:off x="5668200" y="3972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29" name="Oval 190"/>
              <p:cNvSpPr/>
              <p:nvPr/>
            </p:nvSpPr>
            <p:spPr>
              <a:xfrm>
                <a:off x="5936040" y="3711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30" name="Oval 191"/>
              <p:cNvSpPr/>
              <p:nvPr/>
            </p:nvSpPr>
            <p:spPr>
              <a:xfrm>
                <a:off x="5933520" y="384228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31" name="Oval 192"/>
              <p:cNvSpPr/>
              <p:nvPr/>
            </p:nvSpPr>
            <p:spPr>
              <a:xfrm>
                <a:off x="5933520" y="3972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32" name="Oval 193"/>
              <p:cNvSpPr/>
              <p:nvPr/>
            </p:nvSpPr>
            <p:spPr>
              <a:xfrm>
                <a:off x="6193080" y="3711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33" name="Oval 194"/>
              <p:cNvSpPr/>
              <p:nvPr/>
            </p:nvSpPr>
            <p:spPr>
              <a:xfrm>
                <a:off x="6190560" y="384228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34" name="Oval 195"/>
              <p:cNvSpPr/>
              <p:nvPr/>
            </p:nvSpPr>
            <p:spPr>
              <a:xfrm>
                <a:off x="6190560" y="3972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35" name="Oval 196"/>
              <p:cNvSpPr/>
              <p:nvPr/>
            </p:nvSpPr>
            <p:spPr>
              <a:xfrm>
                <a:off x="6454080" y="3711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36" name="Oval 197"/>
              <p:cNvSpPr/>
              <p:nvPr/>
            </p:nvSpPr>
            <p:spPr>
              <a:xfrm>
                <a:off x="6451560" y="384228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37" name="Oval 198"/>
              <p:cNvSpPr/>
              <p:nvPr/>
            </p:nvSpPr>
            <p:spPr>
              <a:xfrm>
                <a:off x="6451560" y="3972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38" name="Oval 199"/>
              <p:cNvSpPr/>
              <p:nvPr/>
            </p:nvSpPr>
            <p:spPr>
              <a:xfrm>
                <a:off x="6719400" y="3711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39" name="Oval 200"/>
              <p:cNvSpPr/>
              <p:nvPr/>
            </p:nvSpPr>
            <p:spPr>
              <a:xfrm>
                <a:off x="6716520" y="384228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2640" name="Oval 201"/>
              <p:cNvSpPr/>
              <p:nvPr/>
            </p:nvSpPr>
            <p:spPr>
              <a:xfrm>
                <a:off x="6716520" y="39729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</p:grpSp>
      </p:grpSp>
      <p:sp>
        <p:nvSpPr>
          <p:cNvPr id="2641" name="Straight Arrow Connector 225"/>
          <p:cNvSpPr/>
          <p:nvPr/>
        </p:nvSpPr>
        <p:spPr>
          <a:xfrm flipH="1" flipV="1" rot="5400000">
            <a:off x="239400" y="3948840"/>
            <a:ext cx="4974120" cy="3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>
                <a:lumMod val="90000"/>
                <a:lumOff val="1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2" name="Straight Arrow Connector 227"/>
          <p:cNvSpPr/>
          <p:nvPr/>
        </p:nvSpPr>
        <p:spPr>
          <a:xfrm>
            <a:off x="2743200" y="2326320"/>
            <a:ext cx="10526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>
                <a:lumMod val="90000"/>
                <a:lumOff val="1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3" name="Straight Arrow Connector 229"/>
          <p:cNvSpPr/>
          <p:nvPr/>
        </p:nvSpPr>
        <p:spPr>
          <a:xfrm>
            <a:off x="2743200" y="4775040"/>
            <a:ext cx="104400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>
                <a:lumMod val="90000"/>
                <a:lumOff val="1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4" name="Rectangle 223"/>
          <p:cNvSpPr/>
          <p:nvPr/>
        </p:nvSpPr>
        <p:spPr>
          <a:xfrm>
            <a:off x="1981080" y="6149520"/>
            <a:ext cx="1453680" cy="305640"/>
          </a:xfrm>
          <a:prstGeom prst="rect">
            <a:avLst/>
          </a:prstGeom>
          <a:solidFill>
            <a:srgbClr val="4bacc6"/>
          </a:solidFill>
          <a:ln>
            <a:solidFill>
              <a:srgbClr val="377f9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Row Address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645" name="Rectangle 231"/>
          <p:cNvSpPr/>
          <p:nvPr/>
        </p:nvSpPr>
        <p:spPr>
          <a:xfrm>
            <a:off x="4255200" y="6149520"/>
            <a:ext cx="2678040" cy="305640"/>
          </a:xfrm>
          <a:prstGeom prst="rect">
            <a:avLst/>
          </a:prstGeom>
          <a:solidFill>
            <a:srgbClr val="4bacc6"/>
          </a:solidFill>
          <a:ln>
            <a:solidFill>
              <a:srgbClr val="377f9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Column Read/Write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646" name="Rectangle 211"/>
          <p:cNvSpPr/>
          <p:nvPr/>
        </p:nvSpPr>
        <p:spPr>
          <a:xfrm rot="16200000">
            <a:off x="2473920" y="2250720"/>
            <a:ext cx="1453680" cy="305640"/>
          </a:xfrm>
          <a:prstGeom prst="rect">
            <a:avLst/>
          </a:prstGeom>
          <a:solidFill>
            <a:srgbClr val="4bacc6"/>
          </a:solidFill>
          <a:ln>
            <a:solidFill>
              <a:srgbClr val="377f9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Row Address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647" name="Rectangle 214"/>
          <p:cNvSpPr/>
          <p:nvPr/>
        </p:nvSpPr>
        <p:spPr>
          <a:xfrm rot="16200000">
            <a:off x="2473920" y="4606560"/>
            <a:ext cx="1453680" cy="305640"/>
          </a:xfrm>
          <a:prstGeom prst="rect">
            <a:avLst/>
          </a:prstGeom>
          <a:solidFill>
            <a:srgbClr val="4bacc6"/>
          </a:solidFill>
          <a:ln>
            <a:solidFill>
              <a:srgbClr val="377f9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Row Address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648" name="TextBox 216"/>
          <p:cNvSpPr/>
          <p:nvPr/>
        </p:nvSpPr>
        <p:spPr>
          <a:xfrm>
            <a:off x="696600" y="3505320"/>
            <a:ext cx="15343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Replicate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49" name="Straight Arrow Connector 237"/>
          <p:cNvSpPr/>
          <p:nvPr/>
        </p:nvSpPr>
        <p:spPr>
          <a:xfrm flipH="1" flipV="1" rot="5400000">
            <a:off x="1912680" y="2370240"/>
            <a:ext cx="685440" cy="158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0" name="Straight Arrow Connector 239"/>
          <p:cNvSpPr/>
          <p:nvPr/>
        </p:nvSpPr>
        <p:spPr>
          <a:xfrm flipH="1" rot="16200000">
            <a:off x="2022120" y="3470040"/>
            <a:ext cx="466920" cy="158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1" name="Curved Connector 241"/>
          <p:cNvSpPr/>
          <p:nvPr/>
        </p:nvSpPr>
        <p:spPr>
          <a:xfrm flipH="1" flipV="1">
            <a:off x="6879240" y="5670000"/>
            <a:ext cx="53640" cy="632160"/>
          </a:xfrm>
          <a:prstGeom prst="curvedConnector3">
            <a:avLst>
              <a:gd name="adj1" fmla="val -398284"/>
            </a:avLst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headEnd len="med" type="arrow" w="med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2" name="Curved Connector 244"/>
          <p:cNvSpPr/>
          <p:nvPr/>
        </p:nvSpPr>
        <p:spPr>
          <a:xfrm flipH="1" flipV="1">
            <a:off x="6878880" y="3254040"/>
            <a:ext cx="53640" cy="3047400"/>
          </a:xfrm>
          <a:prstGeom prst="curvedConnector3">
            <a:avLst>
              <a:gd name="adj1" fmla="val -1095282"/>
            </a:avLst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headEnd len="med" type="arrow" w="med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3" name="TextBox 248"/>
          <p:cNvSpPr/>
          <p:nvPr/>
        </p:nvSpPr>
        <p:spPr>
          <a:xfrm>
            <a:off x="7174800" y="2819520"/>
            <a:ext cx="17996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Time share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0" dur="indefinite" restart="never" nodeType="tmRoot">
          <p:childTnLst>
            <p:seq>
              <p:cTn id="1011" dur="indefinite" nodeType="mainSeq">
                <p:childTnLst>
                  <p:par>
                    <p:cTn id="1012" fill="hold">
                      <p:stCondLst>
                        <p:cond delay="indefinite"/>
                      </p:stCondLst>
                      <p:childTnLst>
                        <p:par>
                          <p:cTn id="1013" fill="hold">
                            <p:stCondLst>
                              <p:cond delay="0"/>
                            </p:stCondLst>
                            <p:childTnLst>
                              <p:par>
                                <p:cTn id="101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015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9" dur="500"/>
                                        <p:tgtEl>
                                          <p:spTgt spid="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2" dur="500"/>
                                        <p:tgtEl>
                                          <p:spTgt spid="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5" dur="500"/>
                                        <p:tgtEl>
                                          <p:spTgt spid="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8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1" dur="500"/>
                                        <p:tgtEl>
                                          <p:spTgt spid="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2" fill="hold">
                      <p:stCondLst>
                        <p:cond delay="indefinite"/>
                      </p:stCondLst>
                      <p:childTnLst>
                        <p:par>
                          <p:cTn id="1033" fill="hold">
                            <p:stCondLst>
                              <p:cond delay="0"/>
                            </p:stCondLst>
                            <p:childTnLst>
                              <p:par>
                                <p:cTn id="10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6" dur="5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9" dur="50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2" dur="500"/>
                                        <p:tgtEl>
                                          <p:spTgt spid="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0769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Subarray-Level Parallelism: Benefits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5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AB526549-5BA6-408C-BC1B-55999D1D23F3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2656" name="Straight Arrow Connector 5"/>
          <p:cNvSpPr/>
          <p:nvPr/>
        </p:nvSpPr>
        <p:spPr>
          <a:xfrm>
            <a:off x="609480" y="3808440"/>
            <a:ext cx="792432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>
                <a:lumMod val="90000"/>
                <a:lumOff val="1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7" name="TextBox 6"/>
          <p:cNvSpPr/>
          <p:nvPr/>
        </p:nvSpPr>
        <p:spPr>
          <a:xfrm>
            <a:off x="7625160" y="3820320"/>
            <a:ext cx="8956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Time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58" name="Rectangle 37"/>
          <p:cNvSpPr/>
          <p:nvPr/>
        </p:nvSpPr>
        <p:spPr>
          <a:xfrm>
            <a:off x="685800" y="2209680"/>
            <a:ext cx="2282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59" name="Rectangle 46"/>
          <p:cNvSpPr/>
          <p:nvPr/>
        </p:nvSpPr>
        <p:spPr>
          <a:xfrm>
            <a:off x="914400" y="2209680"/>
            <a:ext cx="30456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60" name="Rectangle 48"/>
          <p:cNvSpPr/>
          <p:nvPr/>
        </p:nvSpPr>
        <p:spPr>
          <a:xfrm>
            <a:off x="1219320" y="2209680"/>
            <a:ext cx="4568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61" name="Rectangle 52"/>
          <p:cNvSpPr/>
          <p:nvPr/>
        </p:nvSpPr>
        <p:spPr>
          <a:xfrm>
            <a:off x="1676520" y="2209680"/>
            <a:ext cx="220932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62" name="Rectangle 53"/>
          <p:cNvSpPr/>
          <p:nvPr/>
        </p:nvSpPr>
        <p:spPr>
          <a:xfrm>
            <a:off x="3886200" y="2209680"/>
            <a:ext cx="2282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63" name="Rectangle 54"/>
          <p:cNvSpPr/>
          <p:nvPr/>
        </p:nvSpPr>
        <p:spPr>
          <a:xfrm>
            <a:off x="4114800" y="2209680"/>
            <a:ext cx="30456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64" name="Rectangle 55"/>
          <p:cNvSpPr/>
          <p:nvPr/>
        </p:nvSpPr>
        <p:spPr>
          <a:xfrm>
            <a:off x="1676520" y="2428200"/>
            <a:ext cx="1676160" cy="3805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Data Access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65" name="Rectangle 64"/>
          <p:cNvSpPr/>
          <p:nvPr/>
        </p:nvSpPr>
        <p:spPr>
          <a:xfrm>
            <a:off x="4419720" y="2829600"/>
            <a:ext cx="2282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66" name="Rectangle 65"/>
          <p:cNvSpPr/>
          <p:nvPr/>
        </p:nvSpPr>
        <p:spPr>
          <a:xfrm>
            <a:off x="4648320" y="2829600"/>
            <a:ext cx="30456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67" name="Rectangle 66"/>
          <p:cNvSpPr/>
          <p:nvPr/>
        </p:nvSpPr>
        <p:spPr>
          <a:xfrm>
            <a:off x="4952880" y="2829600"/>
            <a:ext cx="4568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68" name="Rectangle 67"/>
          <p:cNvSpPr/>
          <p:nvPr/>
        </p:nvSpPr>
        <p:spPr>
          <a:xfrm>
            <a:off x="5410080" y="2829600"/>
            <a:ext cx="220932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69" name="Rectangle 68"/>
          <p:cNvSpPr/>
          <p:nvPr/>
        </p:nvSpPr>
        <p:spPr>
          <a:xfrm>
            <a:off x="7620120" y="2829600"/>
            <a:ext cx="2282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70" name="Rectangle 69"/>
          <p:cNvSpPr/>
          <p:nvPr/>
        </p:nvSpPr>
        <p:spPr>
          <a:xfrm>
            <a:off x="7848720" y="2829600"/>
            <a:ext cx="30456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71" name="Rectangle 70"/>
          <p:cNvSpPr/>
          <p:nvPr/>
        </p:nvSpPr>
        <p:spPr>
          <a:xfrm>
            <a:off x="5410080" y="3048120"/>
            <a:ext cx="1676160" cy="3805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Data Access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72" name="Rectangle 71"/>
          <p:cNvSpPr/>
          <p:nvPr/>
        </p:nvSpPr>
        <p:spPr>
          <a:xfrm>
            <a:off x="685800" y="4267080"/>
            <a:ext cx="2282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73" name="Rectangle 72"/>
          <p:cNvSpPr/>
          <p:nvPr/>
        </p:nvSpPr>
        <p:spPr>
          <a:xfrm>
            <a:off x="914400" y="4267080"/>
            <a:ext cx="30456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74" name="Rectangle 73"/>
          <p:cNvSpPr/>
          <p:nvPr/>
        </p:nvSpPr>
        <p:spPr>
          <a:xfrm>
            <a:off x="1219320" y="4267080"/>
            <a:ext cx="4568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75" name="Rectangle 74"/>
          <p:cNvSpPr/>
          <p:nvPr/>
        </p:nvSpPr>
        <p:spPr>
          <a:xfrm>
            <a:off x="1676520" y="4267080"/>
            <a:ext cx="220932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76" name="Rectangle 75"/>
          <p:cNvSpPr/>
          <p:nvPr/>
        </p:nvSpPr>
        <p:spPr>
          <a:xfrm>
            <a:off x="3886200" y="4267080"/>
            <a:ext cx="2282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77" name="Rectangle 76"/>
          <p:cNvSpPr/>
          <p:nvPr/>
        </p:nvSpPr>
        <p:spPr>
          <a:xfrm>
            <a:off x="4114800" y="4267080"/>
            <a:ext cx="30456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78" name="Rectangle 77"/>
          <p:cNvSpPr/>
          <p:nvPr/>
        </p:nvSpPr>
        <p:spPr>
          <a:xfrm>
            <a:off x="1676520" y="4485600"/>
            <a:ext cx="1676160" cy="3805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Data Access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79" name="Rectangle 78"/>
          <p:cNvSpPr/>
          <p:nvPr/>
        </p:nvSpPr>
        <p:spPr>
          <a:xfrm>
            <a:off x="914400" y="4887000"/>
            <a:ext cx="2282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80" name="Rectangle 79"/>
          <p:cNvSpPr/>
          <p:nvPr/>
        </p:nvSpPr>
        <p:spPr>
          <a:xfrm>
            <a:off x="1143000" y="4887000"/>
            <a:ext cx="30456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81" name="Rectangle 80"/>
          <p:cNvSpPr/>
          <p:nvPr/>
        </p:nvSpPr>
        <p:spPr>
          <a:xfrm>
            <a:off x="1447920" y="4887000"/>
            <a:ext cx="4568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82" name="Rectangle 81"/>
          <p:cNvSpPr/>
          <p:nvPr/>
        </p:nvSpPr>
        <p:spPr>
          <a:xfrm>
            <a:off x="1905120" y="4887000"/>
            <a:ext cx="220932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83" name="Rectangle 82"/>
          <p:cNvSpPr/>
          <p:nvPr/>
        </p:nvSpPr>
        <p:spPr>
          <a:xfrm>
            <a:off x="5029200" y="4887000"/>
            <a:ext cx="22824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84" name="Rectangle 83"/>
          <p:cNvSpPr/>
          <p:nvPr/>
        </p:nvSpPr>
        <p:spPr>
          <a:xfrm>
            <a:off x="5257800" y="4887000"/>
            <a:ext cx="304560" cy="59904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685" name="Rectangle 84"/>
          <p:cNvSpPr/>
          <p:nvPr/>
        </p:nvSpPr>
        <p:spPr>
          <a:xfrm>
            <a:off x="3352680" y="5105520"/>
            <a:ext cx="1676160" cy="3805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Data Access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86" name="Straight Connector 87"/>
          <p:cNvSpPr/>
          <p:nvPr/>
        </p:nvSpPr>
        <p:spPr>
          <a:xfrm>
            <a:off x="8153280" y="4419360"/>
            <a:ext cx="360" cy="1074240"/>
          </a:xfrm>
          <a:prstGeom prst="line">
            <a:avLst/>
          </a:prstGeom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7" name="Straight Arrow Connector 88"/>
          <p:cNvSpPr/>
          <p:nvPr/>
        </p:nvSpPr>
        <p:spPr>
          <a:xfrm>
            <a:off x="5638680" y="5105520"/>
            <a:ext cx="25142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headEnd len="med" type="arrow" w="med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8" name="TextBox 89"/>
          <p:cNvSpPr/>
          <p:nvPr/>
        </p:nvSpPr>
        <p:spPr>
          <a:xfrm>
            <a:off x="6019920" y="5188680"/>
            <a:ext cx="18284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Saved Time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89" name="TextBox 92"/>
          <p:cNvSpPr/>
          <p:nvPr/>
        </p:nvSpPr>
        <p:spPr>
          <a:xfrm>
            <a:off x="702360" y="1447920"/>
            <a:ext cx="29271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Commodity DRAM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90" name="TextBox 93"/>
          <p:cNvSpPr/>
          <p:nvPr/>
        </p:nvSpPr>
        <p:spPr>
          <a:xfrm>
            <a:off x="715680" y="5725080"/>
            <a:ext cx="40352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Subarray-Level Parallelism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91" name="TextBox 94"/>
          <p:cNvSpPr/>
          <p:nvPr/>
        </p:nvSpPr>
        <p:spPr>
          <a:xfrm>
            <a:off x="5867280" y="1295280"/>
            <a:ext cx="266652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Two requests to different subarrays in same bank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92" name="Shape 96"/>
          <p:cNvSpPr/>
          <p:nvPr/>
        </p:nvSpPr>
        <p:spPr>
          <a:xfrm flipV="1" rot="10800000">
            <a:off x="4000680" y="1895760"/>
            <a:ext cx="1866600" cy="313920"/>
          </a:xfrm>
          <a:prstGeom prst="curvedConnector2">
            <a:avLst/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3" name="Curved Connector 98"/>
          <p:cNvSpPr/>
          <p:nvPr/>
        </p:nvSpPr>
        <p:spPr>
          <a:xfrm flipV="1" rot="10800000">
            <a:off x="5181840" y="1895400"/>
            <a:ext cx="685440" cy="933480"/>
          </a:xfrm>
          <a:prstGeom prst="curvedConnector2">
            <a:avLst/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43" dur="indefinite" restart="never" nodeType="tmRoot">
          <p:childTnLst>
            <p:seq>
              <p:cTn id="1044" dur="indefinite" nodeType="mainSeq">
                <p:childTnLst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9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2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5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8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1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7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0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3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6" dur="50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9" dur="500"/>
                                        <p:tgtEl>
                                          <p:spTgt spid="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2" dur="500"/>
                                        <p:tgtEl>
                                          <p:spTgt spid="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5" dur="500"/>
                                        <p:tgtEl>
                                          <p:spTgt spid="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8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1" dur="500"/>
                                        <p:tgtEl>
                                          <p:spTgt spid="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4" dur="500"/>
                                        <p:tgtEl>
                                          <p:spTgt spid="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7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0" dur="500"/>
                                        <p:tgtEl>
                                          <p:spTgt spid="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Results Summary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5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FC7E63E3-1949-46CA-95A7-C0615D07C185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graphicFrame>
        <p:nvGraphicFramePr>
          <p:cNvPr id="2696" name="Chart 4"/>
          <p:cNvGraphicFramePr/>
          <p:nvPr/>
        </p:nvGraphicFramePr>
        <p:xfrm>
          <a:off x="609480" y="2133720"/>
          <a:ext cx="3733560" cy="426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697" name="Chart 5"/>
          <p:cNvGraphicFramePr/>
          <p:nvPr/>
        </p:nvGraphicFramePr>
        <p:xfrm>
          <a:off x="4648320" y="2133720"/>
          <a:ext cx="3733560" cy="426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98" name="Rectangle 6"/>
          <p:cNvSpPr/>
          <p:nvPr/>
        </p:nvSpPr>
        <p:spPr>
          <a:xfrm>
            <a:off x="685800" y="1491120"/>
            <a:ext cx="304560" cy="304560"/>
          </a:xfrm>
          <a:prstGeom prst="rect">
            <a:avLst/>
          </a:prstGeom>
          <a:solidFill>
            <a:srgbClr val="4f81bd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9" name="TextBox 7"/>
          <p:cNvSpPr/>
          <p:nvPr/>
        </p:nvSpPr>
        <p:spPr>
          <a:xfrm>
            <a:off x="1008720" y="1381680"/>
            <a:ext cx="28587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Commodity DRAM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00" name="Rectangle 8"/>
          <p:cNvSpPr/>
          <p:nvPr/>
        </p:nvSpPr>
        <p:spPr>
          <a:xfrm>
            <a:off x="4496040" y="1491120"/>
            <a:ext cx="304560" cy="304560"/>
          </a:xfrm>
          <a:prstGeom prst="rect">
            <a:avLst/>
          </a:prstGeom>
          <a:solidFill>
            <a:srgbClr val="c0504d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701" name="TextBox 9"/>
          <p:cNvSpPr/>
          <p:nvPr/>
        </p:nvSpPr>
        <p:spPr>
          <a:xfrm>
            <a:off x="4827960" y="1381680"/>
            <a:ext cx="3924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Subarray-Level Parallelism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02" name="TextBox 11"/>
          <p:cNvSpPr/>
          <p:nvPr/>
        </p:nvSpPr>
        <p:spPr>
          <a:xfrm>
            <a:off x="3618360" y="1991520"/>
            <a:ext cx="795240" cy="516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17%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03" name="Oval 10"/>
          <p:cNvSpPr/>
          <p:nvPr/>
        </p:nvSpPr>
        <p:spPr>
          <a:xfrm>
            <a:off x="2590920" y="2362320"/>
            <a:ext cx="1294920" cy="60912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4" name="TextBox 13"/>
          <p:cNvSpPr/>
          <p:nvPr/>
        </p:nvSpPr>
        <p:spPr>
          <a:xfrm>
            <a:off x="7930080" y="2601000"/>
            <a:ext cx="795240" cy="516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19%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05" name="Oval 12"/>
          <p:cNvSpPr/>
          <p:nvPr/>
        </p:nvSpPr>
        <p:spPr>
          <a:xfrm>
            <a:off x="6603840" y="2666880"/>
            <a:ext cx="1294920" cy="91404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01" dur="indefinite" restart="never" nodeType="tmRoot">
          <p:childTnLst>
            <p:seq>
              <p:cTn id="1102" dur="indefinite" nodeType="mainSeq">
                <p:childTnLst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7" dur="500"/>
                                        <p:tgtEl>
                                          <p:spTgt spid="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0" dur="500"/>
                                        <p:tgtEl>
                                          <p:spTgt spid="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1" fill="hold">
                      <p:stCondLst>
                        <p:cond delay="indefinite"/>
                      </p:stCondLst>
                      <p:childTnLst>
                        <p:par>
                          <p:cTn id="1112" fill="hold">
                            <p:stCondLst>
                              <p:cond delay="0"/>
                            </p:stCondLst>
                            <p:childTnLst>
                              <p:par>
                                <p:cTn id="11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5" dur="500"/>
                                        <p:tgtEl>
                                          <p:spTgt spid="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8" dur="500"/>
                                        <p:tgtEl>
                                          <p:spTgt spid="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PlaceHolder 1"/>
          <p:cNvSpPr>
            <a:spLocks noGrp="1"/>
          </p:cNvSpPr>
          <p:nvPr>
            <p:ph type="title"/>
          </p:nvPr>
        </p:nvSpPr>
        <p:spPr>
          <a:xfrm>
            <a:off x="228600" y="990720"/>
            <a:ext cx="8686440" cy="1923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A Case for Exploiting Subarray-Level Parallelism (SALP) in DRAM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7" name="PlaceHolder 2"/>
          <p:cNvSpPr>
            <a:spLocks noGrp="1"/>
          </p:cNvSpPr>
          <p:nvPr>
            <p:ph type="subTitle"/>
          </p:nvPr>
        </p:nvSpPr>
        <p:spPr>
          <a:xfrm>
            <a:off x="533520" y="3200400"/>
            <a:ext cx="8076960" cy="1294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808080"/>
                </a:solidFill>
                <a:latin typeface="Calibri"/>
              </a:rPr>
              <a:t>Yoongu Kim, Vivek Seshadri, Donghyuk Lee,</a:t>
            </a:r>
            <a:r>
              <a:rPr b="1" lang="en-US" sz="3200" spc="-1" strike="noStrike">
                <a:solidFill>
                  <a:srgbClr val="808080"/>
                </a:solidFill>
                <a:latin typeface="Calibri"/>
              </a:rPr>
              <a:t> </a:t>
            </a:r>
            <a:br/>
            <a:r>
              <a:rPr b="0" lang="en-US" sz="3200" spc="-1" strike="noStrike">
                <a:solidFill>
                  <a:srgbClr val="808080"/>
                </a:solidFill>
                <a:latin typeface="Calibri"/>
              </a:rPr>
              <a:t>Jamie Liu, Onur Mutlu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08" name="Rectangle 9"/>
          <p:cNvSpPr/>
          <p:nvPr/>
        </p:nvSpPr>
        <p:spPr>
          <a:xfrm>
            <a:off x="8381880" y="6248520"/>
            <a:ext cx="533160" cy="45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9" name="Subtitle 2"/>
          <p:cNvSpPr/>
          <p:nvPr/>
        </p:nvSpPr>
        <p:spPr>
          <a:xfrm>
            <a:off x="533520" y="4648320"/>
            <a:ext cx="8076960" cy="12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Published in the proceedings of 39</a:t>
            </a:r>
            <a:r>
              <a:rPr b="0" lang="en-US" sz="2800" spc="-1" strike="noStrike" baseline="30000">
                <a:solidFill>
                  <a:srgbClr val="808080"/>
                </a:solidFill>
                <a:latin typeface="Calibri"/>
              </a:rPr>
              <a:t>th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International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Symposium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on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Computer Architecture 2012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1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F7754ECC-209A-40C3-BDD5-9B9DEC3AB0C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PlaceHolder 1"/>
          <p:cNvSpPr>
            <a:spLocks noGrp="1"/>
          </p:cNvSpPr>
          <p:nvPr>
            <p:ph type="title"/>
          </p:nvPr>
        </p:nvSpPr>
        <p:spPr>
          <a:xfrm>
            <a:off x="20160" y="609480"/>
            <a:ext cx="9091440" cy="281916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CSC 2224: Parallel Computer Architecture and Programming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Main Memory Fundamentals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2" name="Subtitle 2"/>
          <p:cNvSpPr/>
          <p:nvPr/>
        </p:nvSpPr>
        <p:spPr>
          <a:xfrm>
            <a:off x="5905440" y="5414400"/>
            <a:ext cx="571320" cy="4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3" name="PlaceHolder 2"/>
          <p:cNvSpPr>
            <a:spLocks noGrp="1"/>
          </p:cNvSpPr>
          <p:nvPr>
            <p:ph type="subTitle"/>
          </p:nvPr>
        </p:nvSpPr>
        <p:spPr>
          <a:xfrm>
            <a:off x="609480" y="3875400"/>
            <a:ext cx="815292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ff"/>
                </a:solidFill>
                <a:latin typeface="Calibri"/>
              </a:rPr>
              <a:t>Prof. Gennady Pekhimenko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University of Toronto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Fall 2022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14" name="Rectangle 2"/>
          <p:cNvSpPr/>
          <p:nvPr/>
        </p:nvSpPr>
        <p:spPr>
          <a:xfrm>
            <a:off x="1371600" y="5947200"/>
            <a:ext cx="65527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1f497d"/>
                </a:solidFill>
                <a:latin typeface="Calibri"/>
              </a:rPr>
              <a:t>The content of this lecture is adapted from the slides of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1f497d"/>
                </a:solidFill>
                <a:latin typeface="Calibri"/>
              </a:rPr>
              <a:t>Vivek Seshadri, Donghyuk Lee, Yoongu Kim,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1f497d"/>
                </a:solidFill>
                <a:latin typeface="Calibri"/>
              </a:rPr>
              <a:t>and lectures of Onur Mutlu @ ETH and CMU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Review #5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en-US" sz="36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Flipping Bits in Memory Without Accessing Them</a:t>
            </a:r>
            <a:br/>
            <a:r>
              <a:rPr b="0" lang="en-CA" sz="3200" spc="-1" strike="noStrike">
                <a:solidFill>
                  <a:srgbClr val="333333"/>
                </a:solidFill>
                <a:latin typeface="Helvetica Neue"/>
              </a:rPr>
              <a:t>Yoongu Kim et al., </a:t>
            </a:r>
            <a:r>
              <a:rPr b="0" i="1" lang="en-CA" sz="2800" spc="-1" strike="noStrike">
                <a:solidFill>
                  <a:srgbClr val="333333"/>
                </a:solidFill>
                <a:latin typeface="Helvetica Neue"/>
              </a:rPr>
              <a:t>ISCA 2014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7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77AFA81-ECD5-4B98-AED2-4F174A761E4E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8" name="Chart 14"/>
          <p:cNvGraphicFramePr/>
          <p:nvPr/>
        </p:nvGraphicFramePr>
        <p:xfrm>
          <a:off x="74880" y="1204560"/>
          <a:ext cx="8994240" cy="464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7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Review: Memory Latency Lags Behind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0" name="TextBox 8"/>
          <p:cNvSpPr/>
          <p:nvPr/>
        </p:nvSpPr>
        <p:spPr>
          <a:xfrm>
            <a:off x="7648560" y="1230840"/>
            <a:ext cx="11977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4d3b62"/>
                </a:solidFill>
                <a:latin typeface="Tahoma"/>
              </a:rPr>
              <a:t>128x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21" name="TextBox 9"/>
          <p:cNvSpPr/>
          <p:nvPr/>
        </p:nvSpPr>
        <p:spPr>
          <a:xfrm>
            <a:off x="7880760" y="2557080"/>
            <a:ext cx="9385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35742a"/>
                </a:solidFill>
                <a:latin typeface="Tahoma"/>
              </a:rPr>
              <a:t>20x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22" name="TextBox 10"/>
          <p:cNvSpPr/>
          <p:nvPr/>
        </p:nvSpPr>
        <p:spPr>
          <a:xfrm>
            <a:off x="7770960" y="4201920"/>
            <a:ext cx="10681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ff4136"/>
                </a:solidFill>
                <a:latin typeface="Tahoma"/>
              </a:rPr>
              <a:t>1.3x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23" name="TextBox 11"/>
          <p:cNvSpPr/>
          <p:nvPr/>
        </p:nvSpPr>
        <p:spPr>
          <a:xfrm>
            <a:off x="0" y="5723640"/>
            <a:ext cx="9143640" cy="608040"/>
          </a:xfrm>
          <a:prstGeom prst="rect">
            <a:avLst/>
          </a:prstGeom>
          <a:solidFill>
            <a:srgbClr val="ff41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pc="-1" strike="noStrike">
                <a:solidFill>
                  <a:srgbClr val="ffffff"/>
                </a:solidFill>
                <a:latin typeface="Tahoma"/>
              </a:rPr>
              <a:t>Memory latency remains almost constant</a:t>
            </a:r>
            <a:endParaRPr b="0" lang="en-US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19" dur="indefinite" restart="never" nodeType="tmRoot">
          <p:childTnLst>
            <p:seq>
              <p:cTn id="1120" dur="indefinite" nodeType="mainSeq">
                <p:childTnLst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5" fill="hold">
                      <p:stCondLst>
                        <p:cond delay="indefinite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32" dur="5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37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13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1" dur="5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2" fill="hold">
                      <p:stCondLst>
                        <p:cond delay="indefinite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46" dur="20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0" dur="5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1" fill="hold">
                      <p:stCondLst>
                        <p:cond delay="indefinite"/>
                      </p:stCondLst>
                      <p:childTnLst>
                        <p:par>
                          <p:cTn id="1152" fill="hold">
                            <p:stCondLst>
                              <p:cond delay="0"/>
                            </p:stCondLst>
                            <p:childTnLst>
                              <p:par>
                                <p:cTn id="11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5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We Need A Paradigm Shift To </a:t>
            </a:r>
            <a:r>
              <a:rPr b="1" lang="is-IS" sz="44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5" name="PlaceHolder 2"/>
          <p:cNvSpPr>
            <a:spLocks noGrp="1"/>
          </p:cNvSpPr>
          <p:nvPr>
            <p:ph/>
          </p:nvPr>
        </p:nvSpPr>
        <p:spPr>
          <a:xfrm>
            <a:off x="228600" y="997560"/>
            <a:ext cx="8807400" cy="5193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Enable computation with </a:t>
            </a: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minimal data movement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Compute where it makes sense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(</a:t>
            </a:r>
            <a:r>
              <a:rPr b="0" lang="en-US" sz="2800" spc="-1" strike="noStrike">
                <a:solidFill>
                  <a:srgbClr val="ff0000"/>
                </a:solidFill>
                <a:latin typeface="Calibri"/>
              </a:rPr>
              <a:t>where data resides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Make computing architectures more </a:t>
            </a: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data-centric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6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B5AA293-7ECD-4448-ACFF-4E1188C0E733}" type="slidenum">
              <a:rPr b="0" lang="en-US" sz="1600" spc="-1" strike="noStrike">
                <a:solidFill>
                  <a:srgbClr val="000000"/>
                </a:solidFill>
                <a:latin typeface="Garamond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6" dur="indefinite" restart="never" nodeType="tmRoot">
          <p:childTnLst>
            <p:seq>
              <p:cTn id="1157" dur="indefinite" nodeType="mainSeq">
                <p:childTnLst>
                  <p:par>
                    <p:cTn id="1158" fill="hold">
                      <p:stCondLst>
                        <p:cond delay="indefinite"/>
                      </p:stCondLst>
                      <p:childTnLst>
                        <p:par>
                          <p:cTn id="1159" fill="hold">
                            <p:stCondLst>
                              <p:cond delay="0"/>
                            </p:stCondLst>
                            <p:childTnLst>
                              <p:par>
                                <p:cTn id="11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2" fill="hold">
                      <p:stCondLst>
                        <p:cond delay="indefinite"/>
                      </p:stCondLst>
                      <p:childTnLst>
                        <p:par>
                          <p:cTn id="1163" fill="hold">
                            <p:stCondLst>
                              <p:cond delay="0"/>
                            </p:stCondLst>
                            <p:childTnLst>
                              <p:par>
                                <p:cTn id="11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6" fill="hold">
                      <p:stCondLst>
                        <p:cond delay="indefinite"/>
                      </p:stCondLst>
                      <p:childTnLst>
                        <p:par>
                          <p:cTn id="1167" fill="hold">
                            <p:stCondLst>
                              <p:cond delay="0"/>
                            </p:stCondLst>
                            <p:childTnLst>
                              <p:par>
                                <p:cTn id="11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1a5712"/>
                </a:solidFill>
                <a:latin typeface="Garamond"/>
              </a:rPr>
              <a:t>Processing Inside Memory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9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ahoma"/>
              </a:rPr>
              <a:t>Many questions </a:t>
            </a:r>
            <a:r>
              <a:rPr b="0" lang="is-IS" sz="2400" spc="-1" strike="noStrike">
                <a:solidFill>
                  <a:srgbClr val="000000"/>
                </a:solidFill>
                <a:latin typeface="Tahoma"/>
              </a:rPr>
              <a:t>…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How do we design the: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ahoma"/>
              </a:rPr>
              <a:t>compute-capable memory &amp; controllers?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ahoma"/>
              </a:rPr>
              <a:t>processor chip?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ahoma"/>
              </a:rPr>
              <a:t>s</a:t>
            </a:r>
            <a:r>
              <a:rPr b="0" lang="en-US" sz="2200" spc="-1" strike="noStrike">
                <a:solidFill>
                  <a:srgbClr val="000000"/>
                </a:solidFill>
                <a:latin typeface="Tahoma"/>
              </a:rPr>
              <a:t>oftware and hardware interfaces?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ahoma"/>
              </a:rPr>
              <a:t>system software and languages?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ahoma"/>
              </a:rPr>
              <a:t>algorithms?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9" name="Rectangle 5"/>
          <p:cNvSpPr/>
          <p:nvPr/>
        </p:nvSpPr>
        <p:spPr>
          <a:xfrm>
            <a:off x="1475640" y="1328040"/>
            <a:ext cx="1504440" cy="1676160"/>
          </a:xfrm>
          <a:prstGeom prst="rect">
            <a:avLst/>
          </a:prstGeom>
          <a:noFill/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30" name="Rectangle 6"/>
          <p:cNvSpPr/>
          <p:nvPr/>
        </p:nvSpPr>
        <p:spPr>
          <a:xfrm>
            <a:off x="1647000" y="2369520"/>
            <a:ext cx="1155240" cy="495000"/>
          </a:xfrm>
          <a:prstGeom prst="rect">
            <a:avLst/>
          </a:prstGeom>
          <a:solidFill>
            <a:srgbClr val="e6e6e6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31" name="Rectangle 7"/>
          <p:cNvSpPr/>
          <p:nvPr/>
        </p:nvSpPr>
        <p:spPr>
          <a:xfrm>
            <a:off x="1882080" y="2432880"/>
            <a:ext cx="659880" cy="47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Cache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32" name="Line 8"/>
          <p:cNvSpPr/>
          <p:nvPr/>
        </p:nvSpPr>
        <p:spPr>
          <a:xfrm>
            <a:off x="2212200" y="2864520"/>
            <a:ext cx="360" cy="42552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33" name="Line 9"/>
          <p:cNvSpPr/>
          <p:nvPr/>
        </p:nvSpPr>
        <p:spPr>
          <a:xfrm>
            <a:off x="2212200" y="2039040"/>
            <a:ext cx="360" cy="33660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34" name="Rectangle 10"/>
          <p:cNvSpPr/>
          <p:nvPr/>
        </p:nvSpPr>
        <p:spPr>
          <a:xfrm>
            <a:off x="1634400" y="1499400"/>
            <a:ext cx="1155240" cy="545760"/>
          </a:xfrm>
          <a:prstGeom prst="rect">
            <a:avLst/>
          </a:prstGeom>
          <a:solidFill>
            <a:srgbClr val="e6e6e6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35" name="Rectangle 11"/>
          <p:cNvSpPr/>
          <p:nvPr/>
        </p:nvSpPr>
        <p:spPr>
          <a:xfrm>
            <a:off x="1691640" y="1584000"/>
            <a:ext cx="1007640" cy="4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Processor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Core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2736" name="Rectangle 12"/>
          <p:cNvSpPr/>
          <p:nvPr/>
        </p:nvSpPr>
        <p:spPr>
          <a:xfrm>
            <a:off x="5735520" y="3372480"/>
            <a:ext cx="121248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Interconnect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37" name="Rectangle 13"/>
          <p:cNvSpPr/>
          <p:nvPr/>
        </p:nvSpPr>
        <p:spPr>
          <a:xfrm>
            <a:off x="3913920" y="1328040"/>
            <a:ext cx="2901600" cy="1676160"/>
          </a:xfrm>
          <a:prstGeom prst="rect">
            <a:avLst/>
          </a:prstGeom>
          <a:noFill/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38" name="Rectangle 14"/>
          <p:cNvSpPr/>
          <p:nvPr/>
        </p:nvSpPr>
        <p:spPr>
          <a:xfrm>
            <a:off x="5014800" y="1386360"/>
            <a:ext cx="106920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Memory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39" name="Line 15"/>
          <p:cNvSpPr/>
          <p:nvPr/>
        </p:nvSpPr>
        <p:spPr>
          <a:xfrm>
            <a:off x="5364000" y="3011400"/>
            <a:ext cx="360" cy="31104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0" name="AutoShape 16"/>
          <p:cNvSpPr/>
          <p:nvPr/>
        </p:nvSpPr>
        <p:spPr>
          <a:xfrm>
            <a:off x="1482120" y="3295800"/>
            <a:ext cx="5327280" cy="7596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1" name="Rectangle 17"/>
          <p:cNvSpPr/>
          <p:nvPr/>
        </p:nvSpPr>
        <p:spPr>
          <a:xfrm>
            <a:off x="4021920" y="1620000"/>
            <a:ext cx="1091880" cy="164880"/>
          </a:xfrm>
          <a:prstGeom prst="rect">
            <a:avLst/>
          </a:prstGeom>
          <a:solidFill>
            <a:srgbClr val="cadbfe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2" name="Rectangle 18"/>
          <p:cNvSpPr/>
          <p:nvPr/>
        </p:nvSpPr>
        <p:spPr>
          <a:xfrm>
            <a:off x="4021920" y="1867680"/>
            <a:ext cx="1091880" cy="164880"/>
          </a:xfrm>
          <a:prstGeom prst="rect">
            <a:avLst/>
          </a:prstGeom>
          <a:solidFill>
            <a:srgbClr val="cadbfe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3" name="Rectangle 19"/>
          <p:cNvSpPr/>
          <p:nvPr/>
        </p:nvSpPr>
        <p:spPr>
          <a:xfrm>
            <a:off x="4021920" y="2115360"/>
            <a:ext cx="1091880" cy="164880"/>
          </a:xfrm>
          <a:prstGeom prst="rect">
            <a:avLst/>
          </a:prstGeom>
          <a:solidFill>
            <a:srgbClr val="cadbfe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4" name="Rectangle 20"/>
          <p:cNvSpPr/>
          <p:nvPr/>
        </p:nvSpPr>
        <p:spPr>
          <a:xfrm>
            <a:off x="4021920" y="2363040"/>
            <a:ext cx="1091880" cy="164880"/>
          </a:xfrm>
          <a:prstGeom prst="rect">
            <a:avLst/>
          </a:prstGeom>
          <a:solidFill>
            <a:srgbClr val="cadbfe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5" name="Rectangle 21"/>
          <p:cNvSpPr/>
          <p:nvPr/>
        </p:nvSpPr>
        <p:spPr>
          <a:xfrm>
            <a:off x="4021920" y="2610720"/>
            <a:ext cx="1091880" cy="164880"/>
          </a:xfrm>
          <a:prstGeom prst="rect">
            <a:avLst/>
          </a:prstGeom>
          <a:solidFill>
            <a:srgbClr val="cadbfe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6" name="Rectangle 22"/>
          <p:cNvSpPr/>
          <p:nvPr/>
        </p:nvSpPr>
        <p:spPr>
          <a:xfrm>
            <a:off x="5571360" y="1620000"/>
            <a:ext cx="1091880" cy="164880"/>
          </a:xfrm>
          <a:prstGeom prst="rect">
            <a:avLst/>
          </a:prstGeom>
          <a:solidFill>
            <a:srgbClr val="cadbfe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7" name="Rectangle 23"/>
          <p:cNvSpPr/>
          <p:nvPr/>
        </p:nvSpPr>
        <p:spPr>
          <a:xfrm>
            <a:off x="5571360" y="1867680"/>
            <a:ext cx="1091880" cy="164880"/>
          </a:xfrm>
          <a:prstGeom prst="rect">
            <a:avLst/>
          </a:prstGeom>
          <a:solidFill>
            <a:srgbClr val="cadbfe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8" name="Rectangle 24"/>
          <p:cNvSpPr/>
          <p:nvPr/>
        </p:nvSpPr>
        <p:spPr>
          <a:xfrm>
            <a:off x="5571360" y="2115360"/>
            <a:ext cx="1091880" cy="164880"/>
          </a:xfrm>
          <a:prstGeom prst="rect">
            <a:avLst/>
          </a:prstGeom>
          <a:solidFill>
            <a:srgbClr val="cadbfe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9" name="Rectangle 25"/>
          <p:cNvSpPr/>
          <p:nvPr/>
        </p:nvSpPr>
        <p:spPr>
          <a:xfrm>
            <a:off x="5571360" y="2363040"/>
            <a:ext cx="1091880" cy="164880"/>
          </a:xfrm>
          <a:prstGeom prst="rect">
            <a:avLst/>
          </a:prstGeom>
          <a:solidFill>
            <a:srgbClr val="cadbfe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50" name="Rectangle 26"/>
          <p:cNvSpPr/>
          <p:nvPr/>
        </p:nvSpPr>
        <p:spPr>
          <a:xfrm>
            <a:off x="5571360" y="2610720"/>
            <a:ext cx="1091880" cy="164880"/>
          </a:xfrm>
          <a:prstGeom prst="rect">
            <a:avLst/>
          </a:prstGeom>
          <a:solidFill>
            <a:srgbClr val="cadbfe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51" name="Rectangle 27"/>
          <p:cNvSpPr/>
          <p:nvPr/>
        </p:nvSpPr>
        <p:spPr>
          <a:xfrm>
            <a:off x="1735920" y="2674080"/>
            <a:ext cx="977400" cy="145800"/>
          </a:xfrm>
          <a:prstGeom prst="rect">
            <a:avLst/>
          </a:prstGeom>
          <a:solidFill>
            <a:srgbClr val="fd9a00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52" name="Line 28"/>
          <p:cNvSpPr/>
          <p:nvPr/>
        </p:nvSpPr>
        <p:spPr>
          <a:xfrm>
            <a:off x="6917400" y="1557000"/>
            <a:ext cx="360" cy="1269720"/>
          </a:xfrm>
          <a:prstGeom prst="line">
            <a:avLst/>
          </a:prstGeom>
          <a:ln w="25400">
            <a:solidFill>
              <a:srgbClr val="000000"/>
            </a:solidFill>
            <a:miter/>
            <a:headEnd len="sm" type="triangle" w="med"/>
            <a:tailEnd len="sm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53" name="Rectangle 29"/>
          <p:cNvSpPr/>
          <p:nvPr/>
        </p:nvSpPr>
        <p:spPr>
          <a:xfrm>
            <a:off x="7020360" y="1531080"/>
            <a:ext cx="1367640" cy="13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Database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Graphs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Media </a:t>
            </a:r>
            <a:r>
              <a:rPr b="0" lang="en-US" sz="24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54" name="Freeform 30"/>
          <p:cNvSpPr/>
          <p:nvPr/>
        </p:nvSpPr>
        <p:spPr>
          <a:xfrm>
            <a:off x="1835640" y="2061000"/>
            <a:ext cx="3741840" cy="145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>
            <a:solidFill>
              <a:srgbClr val="d90b00"/>
            </a:solidFill>
            <a:miter/>
            <a:tailEnd len="med" type="triangle" w="med"/>
          </a:ln>
          <a:effectLst>
            <a:outerShdw algn="ctr" blurRad="76320" dir="2700000" dist="37674" rotWithShape="0">
              <a:schemeClr val="bg2">
                <a:alpha val="75000"/>
              </a:scheme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2755" name="Group 34"/>
          <p:cNvGrpSpPr/>
          <p:nvPr/>
        </p:nvGrpSpPr>
        <p:grpSpPr>
          <a:xfrm>
            <a:off x="2195640" y="2122560"/>
            <a:ext cx="3661200" cy="1090080"/>
            <a:chOff x="2195640" y="2122560"/>
            <a:chExt cx="3661200" cy="1090080"/>
          </a:xfrm>
        </p:grpSpPr>
        <p:sp>
          <p:nvSpPr>
            <p:cNvPr id="2756" name="Rectangle 31"/>
            <p:cNvSpPr/>
            <p:nvPr/>
          </p:nvSpPr>
          <p:spPr>
            <a:xfrm>
              <a:off x="4788000" y="2832120"/>
              <a:ext cx="1068840" cy="147960"/>
            </a:xfrm>
            <a:prstGeom prst="rect">
              <a:avLst/>
            </a:prstGeom>
            <a:solidFill>
              <a:srgbClr val="fd9a00"/>
            </a:solidFill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7" name="Freeform 32"/>
            <p:cNvSpPr/>
            <p:nvPr/>
          </p:nvSpPr>
          <p:spPr>
            <a:xfrm>
              <a:off x="2195640" y="2122560"/>
              <a:ext cx="3168000" cy="1090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>
              <a:solidFill>
                <a:srgbClr val="d90b00"/>
              </a:solidFill>
              <a:miter/>
              <a:headEnd len="med" type="triangle" w="med"/>
            </a:ln>
            <a:effectLst>
              <a:outerShdw algn="ctr" blurRad="76320" dir="2700000" dist="37674" rotWithShape="0">
                <a:schemeClr val="bg2">
                  <a:alpha val="75000"/>
                </a:scheme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758" name="Rectangle 33"/>
            <p:cNvSpPr/>
            <p:nvPr/>
          </p:nvSpPr>
          <p:spPr>
            <a:xfrm>
              <a:off x="3276360" y="2937240"/>
              <a:ext cx="1325880" cy="25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80000"/>
                </a:lnSpc>
                <a:buNone/>
                <a:tabLst>
                  <a:tab algn="l" pos="0"/>
                </a:tabLst>
              </a:pPr>
              <a:r>
                <a:rPr b="0" lang="en-US" sz="1300" spc="-1" strike="noStrike">
                  <a:solidFill>
                    <a:srgbClr val="d90b00"/>
                  </a:solidFill>
                  <a:latin typeface="Myriad Pro Bold Cond"/>
                  <a:ea typeface="ＭＳ Ｐゴシック"/>
                </a:rPr>
                <a:t>Query</a:t>
              </a:r>
              <a:endParaRPr b="0" lang="en-US" sz="1300" spc="-1" strike="noStrike">
                <a:latin typeface="Arial"/>
              </a:endParaRPr>
            </a:p>
          </p:txBody>
        </p:sp>
      </p:grpSp>
      <p:sp>
        <p:nvSpPr>
          <p:cNvPr id="2759" name="Rectangle 35"/>
          <p:cNvSpPr/>
          <p:nvPr/>
        </p:nvSpPr>
        <p:spPr>
          <a:xfrm>
            <a:off x="3287160" y="3607200"/>
            <a:ext cx="121248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d90b00"/>
                </a:solidFill>
                <a:latin typeface="Myriad Pro Bold Cond"/>
                <a:ea typeface="ＭＳ Ｐゴシック"/>
              </a:rPr>
              <a:t>Results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760" name="Rounded Rectangle 34"/>
          <p:cNvSpPr/>
          <p:nvPr/>
        </p:nvSpPr>
        <p:spPr>
          <a:xfrm rot="5400000">
            <a:off x="6568560" y="1365840"/>
            <a:ext cx="2133360" cy="1650240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1" name="Text Box 17"/>
          <p:cNvSpPr/>
          <p:nvPr/>
        </p:nvSpPr>
        <p:spPr>
          <a:xfrm>
            <a:off x="6847920" y="5274360"/>
            <a:ext cx="2261520" cy="36468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Micro-architecture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62" name="Text Box 18"/>
          <p:cNvSpPr/>
          <p:nvPr/>
        </p:nvSpPr>
        <p:spPr>
          <a:xfrm>
            <a:off x="6958080" y="4903200"/>
            <a:ext cx="2041200" cy="366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SW/HW Interface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63" name="Text Box 19"/>
          <p:cNvSpPr/>
          <p:nvPr/>
        </p:nvSpPr>
        <p:spPr>
          <a:xfrm>
            <a:off x="6954840" y="4238640"/>
            <a:ext cx="2042640" cy="3679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Program/Language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64" name="Text Box 20"/>
          <p:cNvSpPr/>
          <p:nvPr/>
        </p:nvSpPr>
        <p:spPr>
          <a:xfrm>
            <a:off x="6954840" y="3867120"/>
            <a:ext cx="2042640" cy="3679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Algorithm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65" name="Text Box 21"/>
          <p:cNvSpPr/>
          <p:nvPr/>
        </p:nvSpPr>
        <p:spPr>
          <a:xfrm>
            <a:off x="6954840" y="3500640"/>
            <a:ext cx="2042640" cy="36648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Problem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66" name="Text Box 22"/>
          <p:cNvSpPr/>
          <p:nvPr/>
        </p:nvSpPr>
        <p:spPr>
          <a:xfrm>
            <a:off x="6958080" y="5647680"/>
            <a:ext cx="2039400" cy="3726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000000"/>
                </a:solidFill>
                <a:latin typeface="Tahoma"/>
              </a:rPr>
              <a:t>Logic</a:t>
            </a:r>
            <a:endParaRPr b="0" lang="en-US" sz="175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750" spc="-1" strike="noStrike">
              <a:latin typeface="Arial"/>
            </a:endParaRPr>
          </a:p>
        </p:txBody>
      </p:sp>
      <p:sp>
        <p:nvSpPr>
          <p:cNvPr id="2767" name="Text Box 23"/>
          <p:cNvSpPr/>
          <p:nvPr/>
        </p:nvSpPr>
        <p:spPr>
          <a:xfrm>
            <a:off x="6958080" y="6019200"/>
            <a:ext cx="2041200" cy="36792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Devices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68" name="Text Box 24"/>
          <p:cNvSpPr/>
          <p:nvPr/>
        </p:nvSpPr>
        <p:spPr>
          <a:xfrm>
            <a:off x="6958080" y="4580640"/>
            <a:ext cx="2041200" cy="326880"/>
          </a:xfrm>
          <a:prstGeom prst="rect">
            <a:avLst/>
          </a:prstGeom>
          <a:solidFill>
            <a:srgbClr val="35f6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System Software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69" name="Text Box 23"/>
          <p:cNvSpPr/>
          <p:nvPr/>
        </p:nvSpPr>
        <p:spPr>
          <a:xfrm>
            <a:off x="6959520" y="6374520"/>
            <a:ext cx="2042640" cy="36648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Electrons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70" name="Rounded Rectangle 44"/>
          <p:cNvSpPr/>
          <p:nvPr/>
        </p:nvSpPr>
        <p:spPr>
          <a:xfrm rot="5400000">
            <a:off x="6849360" y="3977640"/>
            <a:ext cx="2232000" cy="228564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0" dur="indefinite" restart="never" nodeType="tmRoot">
          <p:childTnLst>
            <p:seq>
              <p:cTn id="1171" dur="indefinite" nodeType="mainSeq">
                <p:childTnLst>
                  <p:par>
                    <p:cTn id="1172" fill="hold">
                      <p:stCondLst>
                        <p:cond delay="indefinite"/>
                      </p:stCondLst>
                      <p:childTnLst>
                        <p:par>
                          <p:cTn id="1173" fill="hold">
                            <p:stCondLst>
                              <p:cond delay="0"/>
                            </p:stCondLst>
                            <p:childTnLst>
                              <p:par>
                                <p:cTn id="11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6" fill="hold">
                      <p:stCondLst>
                        <p:cond delay="indefinite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0" fill="hold">
                      <p:stCondLst>
                        <p:cond delay="indefinite"/>
                      </p:stCondLst>
                      <p:childTnLst>
                        <p:par>
                          <p:cTn id="1181" fill="hold">
                            <p:stCondLst>
                              <p:cond delay="0"/>
                            </p:stCondLst>
                            <p:childTnLst>
                              <p:par>
                                <p:cTn id="11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18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7" fill="hold">
                      <p:stCondLst>
                        <p:cond delay="indefinite"/>
                      </p:stCondLst>
                      <p:childTnLst>
                        <p:par>
                          <p:cTn id="1188" fill="hold">
                            <p:stCondLst>
                              <p:cond delay="0"/>
                            </p:stCondLst>
                            <p:childTnLst>
                              <p:par>
                                <p:cTn id="1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5" fill="hold">
                      <p:stCondLst>
                        <p:cond delay="indefinite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9" fill="hold">
                      <p:stCondLst>
                        <p:cond delay="indefinite"/>
                      </p:stCondLst>
                      <p:childTnLst>
                        <p:par>
                          <p:cTn id="1200" fill="hold">
                            <p:stCondLst>
                              <p:cond delay="0"/>
                            </p:stCondLst>
                            <p:childTnLst>
                              <p:par>
                                <p:cTn id="1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3" fill="hold">
                      <p:stCondLst>
                        <p:cond delay="indefinite"/>
                      </p:stCondLst>
                      <p:childTnLst>
                        <p:par>
                          <p:cTn id="1204" fill="hold">
                            <p:stCondLst>
                              <p:cond delay="0"/>
                            </p:stCondLst>
                            <p:childTnLst>
                              <p:par>
                                <p:cTn id="1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1" fill="hold">
                      <p:stCondLst>
                        <p:cond delay="indefinite"/>
                      </p:stCondLst>
                      <p:childTnLst>
                        <p:par>
                          <p:cTn id="1212" fill="hold">
                            <p:stCondLst>
                              <p:cond delay="0"/>
                            </p:stCondLst>
                            <p:childTnLst>
                              <p:par>
                                <p:cTn id="1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Bank: Collection of Arrays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656A2E84-1791-4184-A09E-DC3774F6AABE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en-US" sz="2000" spc="-1" strike="noStrike">
              <a:latin typeface="Times New Roman"/>
            </a:endParaRPr>
          </a:p>
        </p:txBody>
      </p:sp>
      <p:grpSp>
        <p:nvGrpSpPr>
          <p:cNvPr id="325" name="Group 222"/>
          <p:cNvGrpSpPr/>
          <p:nvPr/>
        </p:nvGrpSpPr>
        <p:grpSpPr>
          <a:xfrm>
            <a:off x="4816440" y="1447560"/>
            <a:ext cx="3184560" cy="4419360"/>
            <a:chOff x="4816440" y="1447560"/>
            <a:chExt cx="3184560" cy="4419360"/>
          </a:xfrm>
        </p:grpSpPr>
        <p:sp>
          <p:nvSpPr>
            <p:cNvPr id="326" name="Straight Connector 5"/>
            <p:cNvSpPr/>
            <p:nvPr/>
          </p:nvSpPr>
          <p:spPr>
            <a:xfrm>
              <a:off x="5011200" y="4242240"/>
              <a:ext cx="298980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" name="Straight Connector 8"/>
            <p:cNvSpPr/>
            <p:nvPr/>
          </p:nvSpPr>
          <p:spPr>
            <a:xfrm>
              <a:off x="5011200" y="4502520"/>
              <a:ext cx="298980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" name="Straight Connector 9"/>
            <p:cNvSpPr/>
            <p:nvPr/>
          </p:nvSpPr>
          <p:spPr>
            <a:xfrm>
              <a:off x="5011200" y="4762440"/>
              <a:ext cx="298980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" name="Straight Connector 10"/>
            <p:cNvSpPr/>
            <p:nvPr/>
          </p:nvSpPr>
          <p:spPr>
            <a:xfrm>
              <a:off x="5011200" y="5022360"/>
              <a:ext cx="298980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" name="Straight Connector 11"/>
            <p:cNvSpPr/>
            <p:nvPr/>
          </p:nvSpPr>
          <p:spPr>
            <a:xfrm>
              <a:off x="5011200" y="2357640"/>
              <a:ext cx="298980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" name="Straight Connector 12"/>
            <p:cNvSpPr/>
            <p:nvPr/>
          </p:nvSpPr>
          <p:spPr>
            <a:xfrm>
              <a:off x="5011200" y="1837440"/>
              <a:ext cx="298980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2" name="Straight Connector 13"/>
            <p:cNvSpPr/>
            <p:nvPr/>
          </p:nvSpPr>
          <p:spPr>
            <a:xfrm>
              <a:off x="5011200" y="2097720"/>
              <a:ext cx="298980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3" name="Straight Connector 14"/>
            <p:cNvSpPr/>
            <p:nvPr/>
          </p:nvSpPr>
          <p:spPr>
            <a:xfrm>
              <a:off x="5011200" y="2617560"/>
              <a:ext cx="2989800" cy="360"/>
            </a:xfrm>
            <a:prstGeom prst="line">
              <a:avLst/>
            </a:prstGeom>
            <a:ln w="19050">
              <a:solidFill>
                <a:srgbClr val="000000">
                  <a:lumMod val="90000"/>
                  <a:lumOff val="1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34" name="Group 170"/>
            <p:cNvGrpSpPr/>
            <p:nvPr/>
          </p:nvGrpSpPr>
          <p:grpSpPr>
            <a:xfrm>
              <a:off x="5401080" y="1447560"/>
              <a:ext cx="2340000" cy="3769560"/>
              <a:chOff x="5401080" y="1447560"/>
              <a:chExt cx="2340000" cy="3769560"/>
            </a:xfrm>
          </p:grpSpPr>
          <p:sp>
            <p:nvSpPr>
              <p:cNvPr id="335" name="Straight Connector 16"/>
              <p:cNvSpPr/>
              <p:nvPr/>
            </p:nvSpPr>
            <p:spPr>
              <a:xfrm>
                <a:off x="5401080" y="1447560"/>
                <a:ext cx="360" cy="37695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6" name="Straight Connector 17"/>
              <p:cNvSpPr/>
              <p:nvPr/>
            </p:nvSpPr>
            <p:spPr>
              <a:xfrm>
                <a:off x="5661000" y="1447560"/>
                <a:ext cx="360" cy="37695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7" name="Straight Connector 18"/>
              <p:cNvSpPr/>
              <p:nvPr/>
            </p:nvSpPr>
            <p:spPr>
              <a:xfrm>
                <a:off x="5920920" y="1447560"/>
                <a:ext cx="360" cy="37695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8" name="Straight Connector 19"/>
              <p:cNvSpPr/>
              <p:nvPr/>
            </p:nvSpPr>
            <p:spPr>
              <a:xfrm>
                <a:off x="6180840" y="1447560"/>
                <a:ext cx="360" cy="37695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9" name="Straight Connector 20"/>
              <p:cNvSpPr/>
              <p:nvPr/>
            </p:nvSpPr>
            <p:spPr>
              <a:xfrm>
                <a:off x="6441120" y="1447560"/>
                <a:ext cx="360" cy="37695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0" name="Straight Connector 21"/>
              <p:cNvSpPr/>
              <p:nvPr/>
            </p:nvSpPr>
            <p:spPr>
              <a:xfrm>
                <a:off x="6701040" y="1447560"/>
                <a:ext cx="360" cy="37695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1" name="Straight Connector 22"/>
              <p:cNvSpPr/>
              <p:nvPr/>
            </p:nvSpPr>
            <p:spPr>
              <a:xfrm>
                <a:off x="6960960" y="1447560"/>
                <a:ext cx="360" cy="37695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2" name="Straight Connector 23"/>
              <p:cNvSpPr/>
              <p:nvPr/>
            </p:nvSpPr>
            <p:spPr>
              <a:xfrm>
                <a:off x="7220880" y="1447560"/>
                <a:ext cx="360" cy="37695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3" name="Straight Connector 24"/>
              <p:cNvSpPr/>
              <p:nvPr/>
            </p:nvSpPr>
            <p:spPr>
              <a:xfrm>
                <a:off x="7480800" y="1447560"/>
                <a:ext cx="360" cy="37695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4" name="Straight Connector 25"/>
              <p:cNvSpPr/>
              <p:nvPr/>
            </p:nvSpPr>
            <p:spPr>
              <a:xfrm>
                <a:off x="7740720" y="1447560"/>
                <a:ext cx="360" cy="37695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45" name="Oval 28"/>
            <p:cNvSpPr/>
            <p:nvPr/>
          </p:nvSpPr>
          <p:spPr>
            <a:xfrm>
              <a:off x="5271120" y="43725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46" name="Oval 29"/>
            <p:cNvSpPr/>
            <p:nvPr/>
          </p:nvSpPr>
          <p:spPr>
            <a:xfrm>
              <a:off x="5271120" y="46324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47" name="Oval 30"/>
            <p:cNvSpPr/>
            <p:nvPr/>
          </p:nvSpPr>
          <p:spPr>
            <a:xfrm>
              <a:off x="5271120" y="48924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48" name="Oval 33"/>
            <p:cNvSpPr/>
            <p:nvPr/>
          </p:nvSpPr>
          <p:spPr>
            <a:xfrm>
              <a:off x="5531400" y="43725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49" name="Oval 34"/>
            <p:cNvSpPr/>
            <p:nvPr/>
          </p:nvSpPr>
          <p:spPr>
            <a:xfrm>
              <a:off x="5531400" y="46324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50" name="Oval 35"/>
            <p:cNvSpPr/>
            <p:nvPr/>
          </p:nvSpPr>
          <p:spPr>
            <a:xfrm>
              <a:off x="5531400" y="48924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51" name="Oval 38"/>
            <p:cNvSpPr/>
            <p:nvPr/>
          </p:nvSpPr>
          <p:spPr>
            <a:xfrm>
              <a:off x="5791320" y="43725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52" name="Oval 39"/>
            <p:cNvSpPr/>
            <p:nvPr/>
          </p:nvSpPr>
          <p:spPr>
            <a:xfrm>
              <a:off x="5791320" y="46324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53" name="Oval 40"/>
            <p:cNvSpPr/>
            <p:nvPr/>
          </p:nvSpPr>
          <p:spPr>
            <a:xfrm>
              <a:off x="5791320" y="48924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54" name="Oval 43"/>
            <p:cNvSpPr/>
            <p:nvPr/>
          </p:nvSpPr>
          <p:spPr>
            <a:xfrm>
              <a:off x="6051240" y="43725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55" name="Oval 44"/>
            <p:cNvSpPr/>
            <p:nvPr/>
          </p:nvSpPr>
          <p:spPr>
            <a:xfrm>
              <a:off x="6051240" y="46324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56" name="Oval 45"/>
            <p:cNvSpPr/>
            <p:nvPr/>
          </p:nvSpPr>
          <p:spPr>
            <a:xfrm>
              <a:off x="6051240" y="48924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57" name="Oval 48"/>
            <p:cNvSpPr/>
            <p:nvPr/>
          </p:nvSpPr>
          <p:spPr>
            <a:xfrm>
              <a:off x="6311160" y="43725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58" name="Oval 49"/>
            <p:cNvSpPr/>
            <p:nvPr/>
          </p:nvSpPr>
          <p:spPr>
            <a:xfrm>
              <a:off x="6311160" y="46324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59" name="Oval 50"/>
            <p:cNvSpPr/>
            <p:nvPr/>
          </p:nvSpPr>
          <p:spPr>
            <a:xfrm>
              <a:off x="6311160" y="48924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60" name="Oval 53"/>
            <p:cNvSpPr/>
            <p:nvPr/>
          </p:nvSpPr>
          <p:spPr>
            <a:xfrm>
              <a:off x="6571080" y="41126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61" name="Oval 54"/>
            <p:cNvSpPr/>
            <p:nvPr/>
          </p:nvSpPr>
          <p:spPr>
            <a:xfrm>
              <a:off x="6571080" y="43725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62" name="Oval 55"/>
            <p:cNvSpPr/>
            <p:nvPr/>
          </p:nvSpPr>
          <p:spPr>
            <a:xfrm>
              <a:off x="6571080" y="46324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63" name="Oval 56"/>
            <p:cNvSpPr/>
            <p:nvPr/>
          </p:nvSpPr>
          <p:spPr>
            <a:xfrm>
              <a:off x="6571080" y="48924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64" name="Oval 59"/>
            <p:cNvSpPr/>
            <p:nvPr/>
          </p:nvSpPr>
          <p:spPr>
            <a:xfrm>
              <a:off x="6831000" y="41126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65" name="Oval 60"/>
            <p:cNvSpPr/>
            <p:nvPr/>
          </p:nvSpPr>
          <p:spPr>
            <a:xfrm>
              <a:off x="6831000" y="43725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66" name="Oval 61"/>
            <p:cNvSpPr/>
            <p:nvPr/>
          </p:nvSpPr>
          <p:spPr>
            <a:xfrm>
              <a:off x="6831000" y="46324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67" name="Oval 62"/>
            <p:cNvSpPr/>
            <p:nvPr/>
          </p:nvSpPr>
          <p:spPr>
            <a:xfrm>
              <a:off x="6831000" y="48924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68" name="Oval 65"/>
            <p:cNvSpPr/>
            <p:nvPr/>
          </p:nvSpPr>
          <p:spPr>
            <a:xfrm>
              <a:off x="7090920" y="43725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69" name="Oval 66"/>
            <p:cNvSpPr/>
            <p:nvPr/>
          </p:nvSpPr>
          <p:spPr>
            <a:xfrm>
              <a:off x="7090920" y="46324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70" name="Oval 67"/>
            <p:cNvSpPr/>
            <p:nvPr/>
          </p:nvSpPr>
          <p:spPr>
            <a:xfrm>
              <a:off x="7090920" y="48924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71" name="Oval 70"/>
            <p:cNvSpPr/>
            <p:nvPr/>
          </p:nvSpPr>
          <p:spPr>
            <a:xfrm>
              <a:off x="7351200" y="43725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72" name="Oval 71"/>
            <p:cNvSpPr/>
            <p:nvPr/>
          </p:nvSpPr>
          <p:spPr>
            <a:xfrm>
              <a:off x="7351200" y="46324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73" name="Oval 72"/>
            <p:cNvSpPr/>
            <p:nvPr/>
          </p:nvSpPr>
          <p:spPr>
            <a:xfrm>
              <a:off x="7351200" y="48924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74" name="Oval 75"/>
            <p:cNvSpPr/>
            <p:nvPr/>
          </p:nvSpPr>
          <p:spPr>
            <a:xfrm>
              <a:off x="7611120" y="43725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75" name="Oval 76"/>
            <p:cNvSpPr/>
            <p:nvPr/>
          </p:nvSpPr>
          <p:spPr>
            <a:xfrm>
              <a:off x="7611120" y="46324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76" name="Oval 77"/>
            <p:cNvSpPr/>
            <p:nvPr/>
          </p:nvSpPr>
          <p:spPr>
            <a:xfrm>
              <a:off x="7611120" y="48924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grpSp>
          <p:nvGrpSpPr>
            <p:cNvPr id="377" name="Group 78"/>
            <p:cNvGrpSpPr/>
            <p:nvPr/>
          </p:nvGrpSpPr>
          <p:grpSpPr>
            <a:xfrm>
              <a:off x="5271120" y="5217480"/>
              <a:ext cx="2599560" cy="649440"/>
              <a:chOff x="5271120" y="5217480"/>
              <a:chExt cx="2599560" cy="649440"/>
            </a:xfrm>
          </p:grpSpPr>
          <p:sp>
            <p:nvSpPr>
              <p:cNvPr id="378" name="Oval 79"/>
              <p:cNvSpPr/>
              <p:nvPr/>
            </p:nvSpPr>
            <p:spPr>
              <a:xfrm>
                <a:off x="5271120" y="52174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9" name="Oval 80"/>
              <p:cNvSpPr/>
              <p:nvPr/>
            </p:nvSpPr>
            <p:spPr>
              <a:xfrm>
                <a:off x="5531400" y="52174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0" name="Oval 81"/>
              <p:cNvSpPr/>
              <p:nvPr/>
            </p:nvSpPr>
            <p:spPr>
              <a:xfrm>
                <a:off x="5791320" y="52174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1" name="Oval 82"/>
              <p:cNvSpPr/>
              <p:nvPr/>
            </p:nvSpPr>
            <p:spPr>
              <a:xfrm>
                <a:off x="6051240" y="52174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2" name="Oval 83"/>
              <p:cNvSpPr/>
              <p:nvPr/>
            </p:nvSpPr>
            <p:spPr>
              <a:xfrm>
                <a:off x="6311160" y="52174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3" name="Oval 84"/>
              <p:cNvSpPr/>
              <p:nvPr/>
            </p:nvSpPr>
            <p:spPr>
              <a:xfrm>
                <a:off x="6571080" y="52174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4" name="Oval 85"/>
              <p:cNvSpPr/>
              <p:nvPr/>
            </p:nvSpPr>
            <p:spPr>
              <a:xfrm>
                <a:off x="6831000" y="52174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5" name="Oval 86"/>
              <p:cNvSpPr/>
              <p:nvPr/>
            </p:nvSpPr>
            <p:spPr>
              <a:xfrm>
                <a:off x="7090920" y="52174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6" name="Oval 87"/>
              <p:cNvSpPr/>
              <p:nvPr/>
            </p:nvSpPr>
            <p:spPr>
              <a:xfrm>
                <a:off x="7351200" y="52174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7" name="Oval 88"/>
              <p:cNvSpPr/>
              <p:nvPr/>
            </p:nvSpPr>
            <p:spPr>
              <a:xfrm>
                <a:off x="7611120" y="52174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88" name="Rectangle 89"/>
            <p:cNvSpPr/>
            <p:nvPr/>
          </p:nvSpPr>
          <p:spPr>
            <a:xfrm>
              <a:off x="4816440" y="3982680"/>
              <a:ext cx="324720" cy="1364400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8e3b38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 lIns="90000" rIns="90000" tIns="45000" bIns="45000" anchor="ctr" vert="vert270" rot="16200000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Row Decoder</a:t>
              </a:r>
              <a:endParaRPr b="0" lang="en-US" sz="1800" spc="-1" strike="noStrike">
                <a:latin typeface="Arial"/>
              </a:endParaRPr>
            </a:p>
          </p:txBody>
        </p:sp>
        <p:grpSp>
          <p:nvGrpSpPr>
            <p:cNvPr id="389" name="Group 90"/>
            <p:cNvGrpSpPr/>
            <p:nvPr/>
          </p:nvGrpSpPr>
          <p:grpSpPr>
            <a:xfrm>
              <a:off x="5271120" y="4112640"/>
              <a:ext cx="2599560" cy="259560"/>
              <a:chOff x="5271120" y="4112640"/>
              <a:chExt cx="2599560" cy="259560"/>
            </a:xfrm>
          </p:grpSpPr>
          <p:sp>
            <p:nvSpPr>
              <p:cNvPr id="390" name="Oval 91"/>
              <p:cNvSpPr/>
              <p:nvPr/>
            </p:nvSpPr>
            <p:spPr>
              <a:xfrm>
                <a:off x="5271120" y="411264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391" name="Oval 92"/>
              <p:cNvSpPr/>
              <p:nvPr/>
            </p:nvSpPr>
            <p:spPr>
              <a:xfrm>
                <a:off x="5531400" y="411264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392" name="Oval 93"/>
              <p:cNvSpPr/>
              <p:nvPr/>
            </p:nvSpPr>
            <p:spPr>
              <a:xfrm>
                <a:off x="5791320" y="411264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393" name="Oval 94"/>
              <p:cNvSpPr/>
              <p:nvPr/>
            </p:nvSpPr>
            <p:spPr>
              <a:xfrm>
                <a:off x="6051240" y="411264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394" name="Oval 95"/>
              <p:cNvSpPr/>
              <p:nvPr/>
            </p:nvSpPr>
            <p:spPr>
              <a:xfrm>
                <a:off x="6311160" y="411264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395" name="Oval 96"/>
              <p:cNvSpPr/>
              <p:nvPr/>
            </p:nvSpPr>
            <p:spPr>
              <a:xfrm>
                <a:off x="7090920" y="411264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396" name="Oval 97"/>
              <p:cNvSpPr/>
              <p:nvPr/>
            </p:nvSpPr>
            <p:spPr>
              <a:xfrm>
                <a:off x="7351200" y="411264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397" name="Oval 98"/>
              <p:cNvSpPr/>
              <p:nvPr/>
            </p:nvSpPr>
            <p:spPr>
              <a:xfrm>
                <a:off x="7611120" y="411264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</p:grpSp>
        <p:sp>
          <p:nvSpPr>
            <p:cNvPr id="398" name="Oval 99"/>
            <p:cNvSpPr/>
            <p:nvPr/>
          </p:nvSpPr>
          <p:spPr>
            <a:xfrm>
              <a:off x="5271120" y="17078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399" name="Oval 100"/>
            <p:cNvSpPr/>
            <p:nvPr/>
          </p:nvSpPr>
          <p:spPr>
            <a:xfrm>
              <a:off x="5271120" y="19677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00" name="Oval 101"/>
            <p:cNvSpPr/>
            <p:nvPr/>
          </p:nvSpPr>
          <p:spPr>
            <a:xfrm>
              <a:off x="5271120" y="22276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01" name="Oval 102"/>
            <p:cNvSpPr/>
            <p:nvPr/>
          </p:nvSpPr>
          <p:spPr>
            <a:xfrm>
              <a:off x="5271120" y="24876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02" name="Oval 103"/>
            <p:cNvSpPr/>
            <p:nvPr/>
          </p:nvSpPr>
          <p:spPr>
            <a:xfrm>
              <a:off x="5531400" y="17078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03" name="Oval 104"/>
            <p:cNvSpPr/>
            <p:nvPr/>
          </p:nvSpPr>
          <p:spPr>
            <a:xfrm>
              <a:off x="5531400" y="19677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04" name="Oval 105"/>
            <p:cNvSpPr/>
            <p:nvPr/>
          </p:nvSpPr>
          <p:spPr>
            <a:xfrm>
              <a:off x="5531400" y="22276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05" name="Oval 106"/>
            <p:cNvSpPr/>
            <p:nvPr/>
          </p:nvSpPr>
          <p:spPr>
            <a:xfrm>
              <a:off x="5531400" y="24876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06" name="Oval 107"/>
            <p:cNvSpPr/>
            <p:nvPr/>
          </p:nvSpPr>
          <p:spPr>
            <a:xfrm>
              <a:off x="5791320" y="17078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07" name="Oval 108"/>
            <p:cNvSpPr/>
            <p:nvPr/>
          </p:nvSpPr>
          <p:spPr>
            <a:xfrm>
              <a:off x="5791320" y="19677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08" name="Oval 109"/>
            <p:cNvSpPr/>
            <p:nvPr/>
          </p:nvSpPr>
          <p:spPr>
            <a:xfrm>
              <a:off x="5791320" y="22276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09" name="Oval 110"/>
            <p:cNvSpPr/>
            <p:nvPr/>
          </p:nvSpPr>
          <p:spPr>
            <a:xfrm>
              <a:off x="5791320" y="24876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10" name="Oval 111"/>
            <p:cNvSpPr/>
            <p:nvPr/>
          </p:nvSpPr>
          <p:spPr>
            <a:xfrm>
              <a:off x="6051240" y="17078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11" name="Oval 112"/>
            <p:cNvSpPr/>
            <p:nvPr/>
          </p:nvSpPr>
          <p:spPr>
            <a:xfrm>
              <a:off x="6051240" y="19677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12" name="Oval 113"/>
            <p:cNvSpPr/>
            <p:nvPr/>
          </p:nvSpPr>
          <p:spPr>
            <a:xfrm>
              <a:off x="6051240" y="22276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13" name="Oval 114"/>
            <p:cNvSpPr/>
            <p:nvPr/>
          </p:nvSpPr>
          <p:spPr>
            <a:xfrm>
              <a:off x="6051240" y="24876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14" name="Oval 115"/>
            <p:cNvSpPr/>
            <p:nvPr/>
          </p:nvSpPr>
          <p:spPr>
            <a:xfrm>
              <a:off x="6311160" y="17078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15" name="Oval 116"/>
            <p:cNvSpPr/>
            <p:nvPr/>
          </p:nvSpPr>
          <p:spPr>
            <a:xfrm>
              <a:off x="6311160" y="19677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16" name="Oval 117"/>
            <p:cNvSpPr/>
            <p:nvPr/>
          </p:nvSpPr>
          <p:spPr>
            <a:xfrm>
              <a:off x="6311160" y="22276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17" name="Oval 118"/>
            <p:cNvSpPr/>
            <p:nvPr/>
          </p:nvSpPr>
          <p:spPr>
            <a:xfrm>
              <a:off x="6311160" y="24876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18" name="Oval 119"/>
            <p:cNvSpPr/>
            <p:nvPr/>
          </p:nvSpPr>
          <p:spPr>
            <a:xfrm>
              <a:off x="6571080" y="17078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19" name="Oval 120"/>
            <p:cNvSpPr/>
            <p:nvPr/>
          </p:nvSpPr>
          <p:spPr>
            <a:xfrm>
              <a:off x="6571080" y="19677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20" name="Oval 121"/>
            <p:cNvSpPr/>
            <p:nvPr/>
          </p:nvSpPr>
          <p:spPr>
            <a:xfrm>
              <a:off x="6571080" y="22276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21" name="Oval 122"/>
            <p:cNvSpPr/>
            <p:nvPr/>
          </p:nvSpPr>
          <p:spPr>
            <a:xfrm>
              <a:off x="6571080" y="24876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22" name="Oval 123"/>
            <p:cNvSpPr/>
            <p:nvPr/>
          </p:nvSpPr>
          <p:spPr>
            <a:xfrm>
              <a:off x="6831000" y="17078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23" name="Oval 124"/>
            <p:cNvSpPr/>
            <p:nvPr/>
          </p:nvSpPr>
          <p:spPr>
            <a:xfrm>
              <a:off x="6831000" y="19677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24" name="Oval 125"/>
            <p:cNvSpPr/>
            <p:nvPr/>
          </p:nvSpPr>
          <p:spPr>
            <a:xfrm>
              <a:off x="6831000" y="22276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25" name="Oval 126"/>
            <p:cNvSpPr/>
            <p:nvPr/>
          </p:nvSpPr>
          <p:spPr>
            <a:xfrm>
              <a:off x="6831000" y="24876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26" name="Oval 127"/>
            <p:cNvSpPr/>
            <p:nvPr/>
          </p:nvSpPr>
          <p:spPr>
            <a:xfrm>
              <a:off x="7090920" y="17078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27" name="Oval 128"/>
            <p:cNvSpPr/>
            <p:nvPr/>
          </p:nvSpPr>
          <p:spPr>
            <a:xfrm>
              <a:off x="7090920" y="19677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28" name="Oval 129"/>
            <p:cNvSpPr/>
            <p:nvPr/>
          </p:nvSpPr>
          <p:spPr>
            <a:xfrm>
              <a:off x="7090920" y="22276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29" name="Oval 130"/>
            <p:cNvSpPr/>
            <p:nvPr/>
          </p:nvSpPr>
          <p:spPr>
            <a:xfrm>
              <a:off x="7090920" y="24876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30" name="Oval 131"/>
            <p:cNvSpPr/>
            <p:nvPr/>
          </p:nvSpPr>
          <p:spPr>
            <a:xfrm>
              <a:off x="7351200" y="17078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31" name="Oval 132"/>
            <p:cNvSpPr/>
            <p:nvPr/>
          </p:nvSpPr>
          <p:spPr>
            <a:xfrm>
              <a:off x="7351200" y="19677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32" name="Oval 133"/>
            <p:cNvSpPr/>
            <p:nvPr/>
          </p:nvSpPr>
          <p:spPr>
            <a:xfrm>
              <a:off x="7351200" y="22276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33" name="Oval 134"/>
            <p:cNvSpPr/>
            <p:nvPr/>
          </p:nvSpPr>
          <p:spPr>
            <a:xfrm>
              <a:off x="7351200" y="24876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34" name="Oval 135"/>
            <p:cNvSpPr/>
            <p:nvPr/>
          </p:nvSpPr>
          <p:spPr>
            <a:xfrm>
              <a:off x="7611120" y="170784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35" name="Oval 136"/>
            <p:cNvSpPr/>
            <p:nvPr/>
          </p:nvSpPr>
          <p:spPr>
            <a:xfrm>
              <a:off x="7611120" y="196776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436" name="Oval 137"/>
            <p:cNvSpPr/>
            <p:nvPr/>
          </p:nvSpPr>
          <p:spPr>
            <a:xfrm>
              <a:off x="7611120" y="222768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37" name="Oval 138"/>
            <p:cNvSpPr/>
            <p:nvPr/>
          </p:nvSpPr>
          <p:spPr>
            <a:xfrm>
              <a:off x="7611120" y="2487600"/>
              <a:ext cx="259560" cy="259560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728a41"/>
              </a:solidFill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grpSp>
          <p:nvGrpSpPr>
            <p:cNvPr id="438" name="Group 139"/>
            <p:cNvGrpSpPr/>
            <p:nvPr/>
          </p:nvGrpSpPr>
          <p:grpSpPr>
            <a:xfrm>
              <a:off x="5271120" y="2227680"/>
              <a:ext cx="2599560" cy="259560"/>
              <a:chOff x="5271120" y="2227680"/>
              <a:chExt cx="2599560" cy="259560"/>
            </a:xfrm>
          </p:grpSpPr>
          <p:sp>
            <p:nvSpPr>
              <p:cNvPr id="439" name="Oval 140"/>
              <p:cNvSpPr/>
              <p:nvPr/>
            </p:nvSpPr>
            <p:spPr>
              <a:xfrm>
                <a:off x="5271120" y="222768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440" name="Oval 141"/>
              <p:cNvSpPr/>
              <p:nvPr/>
            </p:nvSpPr>
            <p:spPr>
              <a:xfrm>
                <a:off x="5531400" y="222768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441" name="Oval 142"/>
              <p:cNvSpPr/>
              <p:nvPr/>
            </p:nvSpPr>
            <p:spPr>
              <a:xfrm>
                <a:off x="5791320" y="222768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442" name="Oval 143"/>
              <p:cNvSpPr/>
              <p:nvPr/>
            </p:nvSpPr>
            <p:spPr>
              <a:xfrm>
                <a:off x="6051240" y="222768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443" name="Oval 144"/>
              <p:cNvSpPr/>
              <p:nvPr/>
            </p:nvSpPr>
            <p:spPr>
              <a:xfrm>
                <a:off x="6311160" y="222768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444" name="Oval 145"/>
              <p:cNvSpPr/>
              <p:nvPr/>
            </p:nvSpPr>
            <p:spPr>
              <a:xfrm>
                <a:off x="7090920" y="222768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445" name="Oval 146"/>
              <p:cNvSpPr/>
              <p:nvPr/>
            </p:nvSpPr>
            <p:spPr>
              <a:xfrm>
                <a:off x="7351200" y="222768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446" name="Oval 147"/>
              <p:cNvSpPr/>
              <p:nvPr/>
            </p:nvSpPr>
            <p:spPr>
              <a:xfrm>
                <a:off x="7611120" y="2227680"/>
                <a:ext cx="259560" cy="25956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</p:grpSp>
        <p:grpSp>
          <p:nvGrpSpPr>
            <p:cNvPr id="447" name="Group 159"/>
            <p:cNvGrpSpPr/>
            <p:nvPr/>
          </p:nvGrpSpPr>
          <p:grpSpPr>
            <a:xfrm>
              <a:off x="5271120" y="2812680"/>
              <a:ext cx="2599560" cy="649440"/>
              <a:chOff x="5271120" y="2812680"/>
              <a:chExt cx="2599560" cy="649440"/>
            </a:xfrm>
          </p:grpSpPr>
          <p:sp>
            <p:nvSpPr>
              <p:cNvPr id="448" name="Oval 160"/>
              <p:cNvSpPr/>
              <p:nvPr/>
            </p:nvSpPr>
            <p:spPr>
              <a:xfrm>
                <a:off x="5271120" y="28126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49" name="Oval 161"/>
              <p:cNvSpPr/>
              <p:nvPr/>
            </p:nvSpPr>
            <p:spPr>
              <a:xfrm>
                <a:off x="5531400" y="28126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0" name="Oval 162"/>
              <p:cNvSpPr/>
              <p:nvPr/>
            </p:nvSpPr>
            <p:spPr>
              <a:xfrm>
                <a:off x="5791320" y="28126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1" name="Oval 163"/>
              <p:cNvSpPr/>
              <p:nvPr/>
            </p:nvSpPr>
            <p:spPr>
              <a:xfrm>
                <a:off x="6051240" y="28126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2" name="Oval 164"/>
              <p:cNvSpPr/>
              <p:nvPr/>
            </p:nvSpPr>
            <p:spPr>
              <a:xfrm>
                <a:off x="6311160" y="28126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3" name="Oval 165"/>
              <p:cNvSpPr/>
              <p:nvPr/>
            </p:nvSpPr>
            <p:spPr>
              <a:xfrm>
                <a:off x="6571080" y="28126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4" name="Oval 166"/>
              <p:cNvSpPr/>
              <p:nvPr/>
            </p:nvSpPr>
            <p:spPr>
              <a:xfrm>
                <a:off x="6831000" y="28126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5" name="Oval 167"/>
              <p:cNvSpPr/>
              <p:nvPr/>
            </p:nvSpPr>
            <p:spPr>
              <a:xfrm>
                <a:off x="7090920" y="28126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6" name="Oval 168"/>
              <p:cNvSpPr/>
              <p:nvPr/>
            </p:nvSpPr>
            <p:spPr>
              <a:xfrm>
                <a:off x="7351200" y="28126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7" name="Oval 169"/>
              <p:cNvSpPr/>
              <p:nvPr/>
            </p:nvSpPr>
            <p:spPr>
              <a:xfrm>
                <a:off x="7611120" y="2812680"/>
                <a:ext cx="259560" cy="649440"/>
              </a:xfrm>
              <a:prstGeom prst="ellipse">
                <a:avLst/>
              </a:prstGeom>
              <a:solidFill>
                <a:srgbClr val="4f81bd"/>
              </a:solidFill>
              <a:ln>
                <a:solidFill>
                  <a:srgbClr val="3a5f8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458" name="Rectangle 171"/>
            <p:cNvSpPr/>
            <p:nvPr/>
          </p:nvSpPr>
          <p:spPr>
            <a:xfrm>
              <a:off x="4816440" y="1577880"/>
              <a:ext cx="324720" cy="1364400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8e3b38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 lIns="90000" rIns="90000" tIns="45000" bIns="45000" anchor="ctr" vert="vert270" rot="16200000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Row Decoder</a:t>
              </a:r>
              <a:endParaRPr b="0" lang="en-US" sz="1800" spc="-1" strike="noStrike">
                <a:latin typeface="Arial"/>
              </a:endParaRPr>
            </a:p>
          </p:txBody>
        </p:sp>
        <p:grpSp>
          <p:nvGrpSpPr>
            <p:cNvPr id="459" name="Group 221"/>
            <p:cNvGrpSpPr/>
            <p:nvPr/>
          </p:nvGrpSpPr>
          <p:grpSpPr>
            <a:xfrm>
              <a:off x="5367600" y="3592440"/>
              <a:ext cx="2408400" cy="325080"/>
              <a:chOff x="5367600" y="3592440"/>
              <a:chExt cx="2408400" cy="325080"/>
            </a:xfrm>
          </p:grpSpPr>
          <p:sp>
            <p:nvSpPr>
              <p:cNvPr id="460" name="Oval 172"/>
              <p:cNvSpPr/>
              <p:nvPr/>
            </p:nvSpPr>
            <p:spPr>
              <a:xfrm>
                <a:off x="5370120" y="359244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61" name="Oval 173"/>
              <p:cNvSpPr/>
              <p:nvPr/>
            </p:nvSpPr>
            <p:spPr>
              <a:xfrm>
                <a:off x="5367600" y="37227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62" name="Oval 174"/>
              <p:cNvSpPr/>
              <p:nvPr/>
            </p:nvSpPr>
            <p:spPr>
              <a:xfrm>
                <a:off x="5367600" y="385272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63" name="Oval 175"/>
              <p:cNvSpPr/>
              <p:nvPr/>
            </p:nvSpPr>
            <p:spPr>
              <a:xfrm>
                <a:off x="5630040" y="359244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64" name="Oval 176"/>
              <p:cNvSpPr/>
              <p:nvPr/>
            </p:nvSpPr>
            <p:spPr>
              <a:xfrm>
                <a:off x="5627520" y="37227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65" name="Oval 177"/>
              <p:cNvSpPr/>
              <p:nvPr/>
            </p:nvSpPr>
            <p:spPr>
              <a:xfrm>
                <a:off x="5627520" y="385272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66" name="Oval 178"/>
              <p:cNvSpPr/>
              <p:nvPr/>
            </p:nvSpPr>
            <p:spPr>
              <a:xfrm>
                <a:off x="5889960" y="359244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67" name="Oval 179"/>
              <p:cNvSpPr/>
              <p:nvPr/>
            </p:nvSpPr>
            <p:spPr>
              <a:xfrm>
                <a:off x="5887440" y="37227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68" name="Oval 180"/>
              <p:cNvSpPr/>
              <p:nvPr/>
            </p:nvSpPr>
            <p:spPr>
              <a:xfrm>
                <a:off x="5887440" y="385272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69" name="Oval 181"/>
              <p:cNvSpPr/>
              <p:nvPr/>
            </p:nvSpPr>
            <p:spPr>
              <a:xfrm>
                <a:off x="6149880" y="359244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70" name="Oval 182"/>
              <p:cNvSpPr/>
              <p:nvPr/>
            </p:nvSpPr>
            <p:spPr>
              <a:xfrm>
                <a:off x="6147360" y="37227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71" name="Oval 183"/>
              <p:cNvSpPr/>
              <p:nvPr/>
            </p:nvSpPr>
            <p:spPr>
              <a:xfrm>
                <a:off x="6147360" y="385272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72" name="Oval 184"/>
              <p:cNvSpPr/>
              <p:nvPr/>
            </p:nvSpPr>
            <p:spPr>
              <a:xfrm>
                <a:off x="6411240" y="359244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73" name="Oval 185"/>
              <p:cNvSpPr/>
              <p:nvPr/>
            </p:nvSpPr>
            <p:spPr>
              <a:xfrm>
                <a:off x="6408720" y="37227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74" name="Oval 186"/>
              <p:cNvSpPr/>
              <p:nvPr/>
            </p:nvSpPr>
            <p:spPr>
              <a:xfrm>
                <a:off x="6408720" y="385272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75" name="Oval 187"/>
              <p:cNvSpPr/>
              <p:nvPr/>
            </p:nvSpPr>
            <p:spPr>
              <a:xfrm>
                <a:off x="6667200" y="359244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76" name="Oval 188"/>
              <p:cNvSpPr/>
              <p:nvPr/>
            </p:nvSpPr>
            <p:spPr>
              <a:xfrm>
                <a:off x="6664680" y="37227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77" name="Oval 189"/>
              <p:cNvSpPr/>
              <p:nvPr/>
            </p:nvSpPr>
            <p:spPr>
              <a:xfrm>
                <a:off x="6664680" y="385272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78" name="Oval 190"/>
              <p:cNvSpPr/>
              <p:nvPr/>
            </p:nvSpPr>
            <p:spPr>
              <a:xfrm>
                <a:off x="6931080" y="359244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79" name="Oval 191"/>
              <p:cNvSpPr/>
              <p:nvPr/>
            </p:nvSpPr>
            <p:spPr>
              <a:xfrm>
                <a:off x="6928560" y="37227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80" name="Oval 192"/>
              <p:cNvSpPr/>
              <p:nvPr/>
            </p:nvSpPr>
            <p:spPr>
              <a:xfrm>
                <a:off x="6928560" y="385272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81" name="Oval 193"/>
              <p:cNvSpPr/>
              <p:nvPr/>
            </p:nvSpPr>
            <p:spPr>
              <a:xfrm>
                <a:off x="7187400" y="359244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82" name="Oval 194"/>
              <p:cNvSpPr/>
              <p:nvPr/>
            </p:nvSpPr>
            <p:spPr>
              <a:xfrm>
                <a:off x="7184520" y="37227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83" name="Oval 195"/>
              <p:cNvSpPr/>
              <p:nvPr/>
            </p:nvSpPr>
            <p:spPr>
              <a:xfrm>
                <a:off x="7184520" y="385272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84" name="Oval 196"/>
              <p:cNvSpPr/>
              <p:nvPr/>
            </p:nvSpPr>
            <p:spPr>
              <a:xfrm>
                <a:off x="7447320" y="359244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85" name="Oval 197"/>
              <p:cNvSpPr/>
              <p:nvPr/>
            </p:nvSpPr>
            <p:spPr>
              <a:xfrm>
                <a:off x="7444800" y="37227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86" name="Oval 198"/>
              <p:cNvSpPr/>
              <p:nvPr/>
            </p:nvSpPr>
            <p:spPr>
              <a:xfrm>
                <a:off x="7444800" y="385272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87" name="Oval 199"/>
              <p:cNvSpPr/>
              <p:nvPr/>
            </p:nvSpPr>
            <p:spPr>
              <a:xfrm>
                <a:off x="7711200" y="359244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88" name="Oval 200"/>
              <p:cNvSpPr/>
              <p:nvPr/>
            </p:nvSpPr>
            <p:spPr>
              <a:xfrm>
                <a:off x="7708680" y="372276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  <p:sp>
            <p:nvSpPr>
              <p:cNvPr id="489" name="Oval 201"/>
              <p:cNvSpPr/>
              <p:nvPr/>
            </p:nvSpPr>
            <p:spPr>
              <a:xfrm>
                <a:off x="7708680" y="3852720"/>
                <a:ext cx="64800" cy="64800"/>
              </a:xfrm>
              <a:prstGeom prst="ellipse">
                <a:avLst/>
              </a:prstGeom>
              <a:solidFill>
                <a:srgbClr val="1c1c1c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</p:sp>
        </p:grpSp>
      </p:grpSp>
      <p:grpSp>
        <p:nvGrpSpPr>
          <p:cNvPr id="490" name="Group 203"/>
          <p:cNvGrpSpPr/>
          <p:nvPr/>
        </p:nvGrpSpPr>
        <p:grpSpPr>
          <a:xfrm>
            <a:off x="686160" y="3188160"/>
            <a:ext cx="1847880" cy="2221920"/>
            <a:chOff x="686160" y="3188160"/>
            <a:chExt cx="1847880" cy="2221920"/>
          </a:xfrm>
        </p:grpSpPr>
        <p:pic>
          <p:nvPicPr>
            <p:cNvPr id="491" name="Picture 204" descr="chip.jpg"/>
            <p:cNvPicPr/>
            <p:nvPr/>
          </p:nvPicPr>
          <p:blipFill>
            <a:blip r:embed="rId1"/>
            <a:stretch/>
          </p:blipFill>
          <p:spPr>
            <a:xfrm rot="5400000">
              <a:off x="500400" y="3373560"/>
              <a:ext cx="2219040" cy="184788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92" name="Group 237"/>
            <p:cNvGrpSpPr/>
            <p:nvPr/>
          </p:nvGrpSpPr>
          <p:grpSpPr>
            <a:xfrm>
              <a:off x="716040" y="3228480"/>
              <a:ext cx="1776960" cy="2181600"/>
              <a:chOff x="716040" y="3228480"/>
              <a:chExt cx="1776960" cy="2181600"/>
            </a:xfrm>
          </p:grpSpPr>
          <p:sp>
            <p:nvSpPr>
              <p:cNvPr id="493" name="Rectangle 206"/>
              <p:cNvSpPr/>
              <p:nvPr/>
            </p:nvSpPr>
            <p:spPr>
              <a:xfrm>
                <a:off x="716040" y="322848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94" name="Rectangle 207"/>
              <p:cNvSpPr/>
              <p:nvPr/>
            </p:nvSpPr>
            <p:spPr>
              <a:xfrm>
                <a:off x="1731600" y="322848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95" name="Rectangle 208"/>
              <p:cNvSpPr/>
              <p:nvPr/>
            </p:nvSpPr>
            <p:spPr>
              <a:xfrm>
                <a:off x="1731600" y="379260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96" name="Rectangle 209"/>
              <p:cNvSpPr/>
              <p:nvPr/>
            </p:nvSpPr>
            <p:spPr>
              <a:xfrm>
                <a:off x="1731600" y="431928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97" name="Rectangle 210"/>
              <p:cNvSpPr/>
              <p:nvPr/>
            </p:nvSpPr>
            <p:spPr>
              <a:xfrm>
                <a:off x="1731600" y="488376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98" name="Rectangle 211"/>
              <p:cNvSpPr/>
              <p:nvPr/>
            </p:nvSpPr>
            <p:spPr>
              <a:xfrm>
                <a:off x="716040" y="488376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99" name="Rectangle 212"/>
              <p:cNvSpPr/>
              <p:nvPr/>
            </p:nvSpPr>
            <p:spPr>
              <a:xfrm>
                <a:off x="716040" y="431928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00" name="Rectangle 213"/>
              <p:cNvSpPr/>
              <p:nvPr/>
            </p:nvSpPr>
            <p:spPr>
              <a:xfrm>
                <a:off x="716040" y="3792600"/>
                <a:ext cx="761400" cy="526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501" name="Straight Arrow Connector 215"/>
          <p:cNvSpPr/>
          <p:nvPr/>
        </p:nvSpPr>
        <p:spPr>
          <a:xfrm flipH="1" flipV="1" rot="5400000">
            <a:off x="2210040" y="1751760"/>
            <a:ext cx="175212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Straight Arrow Connector 216"/>
          <p:cNvSpPr/>
          <p:nvPr/>
        </p:nvSpPr>
        <p:spPr>
          <a:xfrm flipH="1" rot="16200000">
            <a:off x="1638720" y="4610160"/>
            <a:ext cx="289512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03" name="Group 230"/>
          <p:cNvGrpSpPr/>
          <p:nvPr/>
        </p:nvGrpSpPr>
        <p:grpSpPr>
          <a:xfrm>
            <a:off x="3657600" y="1371240"/>
            <a:ext cx="1447560" cy="4953240"/>
            <a:chOff x="3657600" y="1371240"/>
            <a:chExt cx="1447560" cy="4953240"/>
          </a:xfrm>
        </p:grpSpPr>
        <p:sp>
          <p:nvSpPr>
            <p:cNvPr id="504" name="Rectangle 223"/>
            <p:cNvSpPr/>
            <p:nvPr/>
          </p:nvSpPr>
          <p:spPr>
            <a:xfrm>
              <a:off x="3657600" y="6019920"/>
              <a:ext cx="1447560" cy="304560"/>
            </a:xfrm>
            <a:prstGeom prst="rect">
              <a:avLst/>
            </a:prstGeom>
            <a:solidFill>
              <a:srgbClr val="4bacc6"/>
            </a:solidFill>
            <a:ln>
              <a:solidFill>
                <a:srgbClr val="377f92"/>
              </a:solidFill>
              <a:rou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Row Address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505" name="Straight Arrow Connector 225"/>
            <p:cNvSpPr/>
            <p:nvPr/>
          </p:nvSpPr>
          <p:spPr>
            <a:xfrm flipH="1" flipV="1" rot="5400000">
              <a:off x="2075760" y="3675960"/>
              <a:ext cx="4647960" cy="37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>
                  <a:lumMod val="90000"/>
                  <a:lumOff val="10000"/>
                </a:srgbClr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6" name="Straight Arrow Connector 227"/>
            <p:cNvSpPr/>
            <p:nvPr/>
          </p:nvSpPr>
          <p:spPr>
            <a:xfrm>
              <a:off x="4419720" y="2209680"/>
              <a:ext cx="38052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>
                  <a:lumMod val="90000"/>
                  <a:lumOff val="10000"/>
                </a:srgbClr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7" name="Straight Arrow Connector 229"/>
            <p:cNvSpPr/>
            <p:nvPr/>
          </p:nvSpPr>
          <p:spPr>
            <a:xfrm>
              <a:off x="4397400" y="4646520"/>
              <a:ext cx="38052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>
                  <a:lumMod val="90000"/>
                  <a:lumOff val="10000"/>
                </a:srgbClr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08" name="Rectangle 231"/>
          <p:cNvSpPr/>
          <p:nvPr/>
        </p:nvSpPr>
        <p:spPr>
          <a:xfrm>
            <a:off x="5257800" y="6019920"/>
            <a:ext cx="2666520" cy="304560"/>
          </a:xfrm>
          <a:prstGeom prst="rect">
            <a:avLst/>
          </a:prstGeom>
          <a:solidFill>
            <a:srgbClr val="4bacc6"/>
          </a:solidFill>
          <a:ln>
            <a:solidFill>
              <a:srgbClr val="377f9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Column Read/Write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9" name="Curved Connector 233"/>
          <p:cNvSpPr/>
          <p:nvPr/>
        </p:nvSpPr>
        <p:spPr>
          <a:xfrm>
            <a:off x="7947360" y="3137760"/>
            <a:ext cx="53280" cy="3034080"/>
          </a:xfrm>
          <a:prstGeom prst="curvedConnector3">
            <a:avLst>
              <a:gd name="adj1" fmla="val 1078034"/>
            </a:avLst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0" name="TextBox 236"/>
          <p:cNvSpPr/>
          <p:nvPr/>
        </p:nvSpPr>
        <p:spPr>
          <a:xfrm>
            <a:off x="8154360" y="4339800"/>
            <a:ext cx="75708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Data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11" name="Rectangle 202"/>
          <p:cNvSpPr/>
          <p:nvPr/>
        </p:nvSpPr>
        <p:spPr>
          <a:xfrm>
            <a:off x="5257800" y="3484440"/>
            <a:ext cx="2590560" cy="453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2" name="Rectangle 237"/>
          <p:cNvSpPr/>
          <p:nvPr/>
        </p:nvSpPr>
        <p:spPr>
          <a:xfrm>
            <a:off x="4648320" y="1327680"/>
            <a:ext cx="3428640" cy="2209320"/>
          </a:xfrm>
          <a:prstGeom prst="rect">
            <a:avLst/>
          </a:prstGeom>
          <a:solidFill>
            <a:srgbClr val="969696">
              <a:alpha val="20000"/>
            </a:srgbClr>
          </a:solidFill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3" name="TextBox 238"/>
          <p:cNvSpPr/>
          <p:nvPr/>
        </p:nvSpPr>
        <p:spPr>
          <a:xfrm>
            <a:off x="2829240" y="2753280"/>
            <a:ext cx="1449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Subarray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14" name="Straight Arrow Connector 240"/>
          <p:cNvSpPr/>
          <p:nvPr/>
        </p:nvSpPr>
        <p:spPr>
          <a:xfrm flipV="1">
            <a:off x="4288320" y="2431800"/>
            <a:ext cx="359280" cy="58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5" name="Curved Connector 214"/>
          <p:cNvSpPr/>
          <p:nvPr/>
        </p:nvSpPr>
        <p:spPr>
          <a:xfrm>
            <a:off x="7947360" y="5542560"/>
            <a:ext cx="53280" cy="629280"/>
          </a:xfrm>
          <a:prstGeom prst="curvedConnector3">
            <a:avLst>
              <a:gd name="adj1" fmla="val 448887"/>
            </a:avLst>
          </a:prstGeom>
          <a:noFill/>
          <a:ln w="19050">
            <a:solidFill>
              <a:srgbClr val="000000">
                <a:lumMod val="90000"/>
                <a:lumOff val="10000"/>
              </a:srgbClr>
            </a:solidFill>
            <a:prstDash val="dash"/>
            <a:round/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0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3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Why In-Memory Computation Today?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6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Push from Technology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DRAM Scaling at jeopardy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452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US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Controllers close to DRAM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452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US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Industry open to new memory architectures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Pull from Systems and Applications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Data access is a major system and application bottleneck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Systems are energy limited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Data movement much more energy-hungry than computation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6A9A685-5D35-4768-BAB8-4B26D635EB0C}" type="slidenum">
              <a:rPr b="0" lang="en-US" sz="1600" spc="-1" strike="noStrike">
                <a:solidFill>
                  <a:srgbClr val="000000"/>
                </a:solidFill>
                <a:latin typeface="Garamond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pic>
        <p:nvPicPr>
          <p:cNvPr id="2774" name="Picture 4" descr=""/>
          <p:cNvPicPr/>
          <p:nvPr/>
        </p:nvPicPr>
        <p:blipFill>
          <a:blip r:embed="rId1"/>
          <a:stretch/>
        </p:blipFill>
        <p:spPr>
          <a:xfrm>
            <a:off x="107640" y="1393920"/>
            <a:ext cx="7772040" cy="1501200"/>
          </a:xfrm>
          <a:prstGeom prst="rect">
            <a:avLst/>
          </a:prstGeom>
          <a:ln w="0">
            <a:noFill/>
          </a:ln>
        </p:spPr>
      </p:pic>
      <p:pic>
        <p:nvPicPr>
          <p:cNvPr id="2775" name="Picture 2" descr="http://www.extremetech.com/wp-content/uploads/2013/09/hybrid_memory_cube.jpg"/>
          <p:cNvPicPr/>
          <p:nvPr/>
        </p:nvPicPr>
        <p:blipFill>
          <a:blip r:embed="rId2"/>
          <a:stretch/>
        </p:blipFill>
        <p:spPr>
          <a:xfrm>
            <a:off x="1979640" y="1249920"/>
            <a:ext cx="5040360" cy="3618720"/>
          </a:xfrm>
          <a:prstGeom prst="rect">
            <a:avLst/>
          </a:prstGeom>
          <a:ln w="0">
            <a:noFill/>
          </a:ln>
        </p:spPr>
      </p:pic>
      <p:pic>
        <p:nvPicPr>
          <p:cNvPr id="2776" name="Picture 6" descr=""/>
          <p:cNvPicPr/>
          <p:nvPr/>
        </p:nvPicPr>
        <p:blipFill>
          <a:blip r:embed="rId3"/>
          <a:stretch/>
        </p:blipFill>
        <p:spPr>
          <a:xfrm>
            <a:off x="6948360" y="1177920"/>
            <a:ext cx="1688760" cy="2450880"/>
          </a:xfrm>
          <a:prstGeom prst="rect">
            <a:avLst/>
          </a:prstGeom>
          <a:ln w="0">
            <a:noFill/>
          </a:ln>
        </p:spPr>
      </p:pic>
      <p:sp>
        <p:nvSpPr>
          <p:cNvPr id="2777" name="TextBox 8"/>
          <p:cNvSpPr/>
          <p:nvPr/>
        </p:nvSpPr>
        <p:spPr>
          <a:xfrm>
            <a:off x="7239240" y="1304640"/>
            <a:ext cx="19018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Tahoma"/>
              </a:rPr>
              <a:t>Dally, HiPEAC 2015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778" name="Rectangle 10"/>
          <p:cNvSpPr/>
          <p:nvPr/>
        </p:nvSpPr>
        <p:spPr>
          <a:xfrm>
            <a:off x="152280" y="6477120"/>
            <a:ext cx="1523520" cy="304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5" dur="indefinite" restart="never" nodeType="tmRoot">
          <p:childTnLst>
            <p:seq>
              <p:cTn id="1236" dur="indefinite" nodeType="mainSeq">
                <p:childTnLst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1" fill="hold">
                      <p:stCondLst>
                        <p:cond delay="indefinite"/>
                      </p:stCondLst>
                      <p:childTnLst>
                        <p:par>
                          <p:cTn id="1242" fill="hold">
                            <p:stCondLst>
                              <p:cond delay="0"/>
                            </p:stCondLst>
                            <p:childTnLst>
                              <p:par>
                                <p:cTn id="1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7" fill="hold">
                      <p:stCondLst>
                        <p:cond delay="indefinite"/>
                      </p:stCondLst>
                      <p:childTnLst>
                        <p:par>
                          <p:cTn id="1248" fill="hold">
                            <p:stCondLst>
                              <p:cond delay="0"/>
                            </p:stCondLst>
                            <p:childTnLst>
                              <p:par>
                                <p:cTn id="1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1" fill="hold">
                      <p:stCondLst>
                        <p:cond delay="indefinite"/>
                      </p:stCondLst>
                      <p:childTnLst>
                        <p:par>
                          <p:cTn id="1252" fill="hold">
                            <p:stCondLst>
                              <p:cond delay="0"/>
                            </p:stCondLst>
                            <p:childTnLst>
                              <p:par>
                                <p:cTn id="1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9" fill="hold">
                      <p:stCondLst>
                        <p:cond delay="indefinite"/>
                      </p:stCondLst>
                      <p:childTnLst>
                        <p:par>
                          <p:cTn id="1260" fill="hold">
                            <p:stCondLst>
                              <p:cond delay="0"/>
                            </p:stCondLst>
                            <p:childTnLst>
                              <p:par>
                                <p:cTn id="126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7" fill="hold">
                      <p:stCondLst>
                        <p:cond delay="indefinite"/>
                      </p:stCondLst>
                      <p:childTnLst>
                        <p:par>
                          <p:cTn id="1268" fill="hold">
                            <p:stCondLst>
                              <p:cond delay="0"/>
                            </p:stCondLst>
                            <p:childTnLst>
                              <p:par>
                                <p:cTn id="1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5" fill="hold">
                      <p:stCondLst>
                        <p:cond delay="indefinite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9" fill="hold">
                      <p:stCondLst>
                        <p:cond delay="indefinite"/>
                      </p:stCondLst>
                      <p:childTnLst>
                        <p:par>
                          <p:cTn id="1280" fill="hold">
                            <p:stCondLst>
                              <p:cond delay="0"/>
                            </p:stCondLst>
                            <p:childTnLst>
                              <p:par>
                                <p:cTn id="1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PlaceHolder 1"/>
          <p:cNvSpPr>
            <a:spLocks noGrp="1"/>
          </p:cNvSpPr>
          <p:nvPr>
            <p:ph type="title"/>
          </p:nvPr>
        </p:nvSpPr>
        <p:spPr>
          <a:xfrm>
            <a:off x="142200" y="0"/>
            <a:ext cx="9219960" cy="106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Two Approaches to In-Memory Processing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0" name="PlaceHolder 2"/>
          <p:cNvSpPr>
            <a:spLocks noGrp="1"/>
          </p:cNvSpPr>
          <p:nvPr>
            <p:ph/>
          </p:nvPr>
        </p:nvSpPr>
        <p:spPr>
          <a:xfrm>
            <a:off x="228600" y="969480"/>
            <a:ext cx="8610120" cy="5123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/>
          </a:bodyPr>
          <a:p>
            <a:pPr marL="363600" indent="-3477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1. </a:t>
            </a:r>
            <a:r>
              <a:rPr b="0" lang="en-US" sz="3200" spc="-1" strike="noStrike">
                <a:solidFill>
                  <a:srgbClr val="0000ff"/>
                </a:solidFill>
                <a:latin typeface="Calibri"/>
              </a:rPr>
              <a:t>Minimally change DRAM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to enable simple yet powerful   computation primitives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Arial"/>
              <a:buChar char="–"/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Tahoma"/>
                <a:ea typeface="ＭＳ Ｐゴシック"/>
                <a:hlinkClick r:id="rId1"/>
              </a:rPr>
              <a:t>RowClone: Fast and Efficient In-DRAM Copy and Initialization of Bulk Data</a:t>
            </a:r>
            <a:r>
              <a:rPr b="0" lang="en-US" sz="1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 (</a:t>
            </a:r>
            <a:r>
              <a:rPr b="0" lang="en-US" sz="1800" spc="-1" strike="noStrike">
                <a:solidFill>
                  <a:srgbClr val="0000ff"/>
                </a:solidFill>
                <a:latin typeface="Tahoma"/>
                <a:ea typeface="ＭＳ Ｐゴシック"/>
              </a:rPr>
              <a:t>Seshadri et al., MICRO 2013</a:t>
            </a:r>
            <a:r>
              <a:rPr b="0" lang="en-US" sz="1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Arial"/>
              <a:buChar char="–"/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2"/>
              </a:rPr>
              <a:t>Fast Bulk Bitwise AND and OR in DRAM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(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Seshadri et al., IEEE CAL 2015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3"/>
              </a:rPr>
              <a:t>Gather-Scatter DRAM: In-DRAM Address Translation to Improve the Spatial Locality of Non-unit Strided Accesses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(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Seshadri et al., MICRO 2015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363600" indent="-34776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363600" indent="-3477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2. </a:t>
            </a:r>
            <a:r>
              <a:rPr b="0" lang="en-US" sz="32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Exploit the control logic in 3D-stacked memory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to enable more comprehensive computation near memory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690480" indent="-3477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4"/>
              </a:rPr>
              <a:t>PIM-Enabled Instructions: A Low-Overhead, Locality-Aware Processing-in-Memory Architecture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(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Ahn et al., ISCA 2015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1" marL="690480" indent="-3477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5"/>
              </a:rPr>
              <a:t>A Scalable Processing-in-Memory Accelerator for Parallel Graph Processing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Ahn et al., ISCA 2015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1" marL="690480" indent="-3477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6"/>
              </a:rPr>
              <a:t>Accelerating Pointer Chasing in 3D-Stacked Memory: Challenges, Mechanisms, Evaluation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 (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Hsieh et al., ICCD 2016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B1E0DD5-E80F-4809-837F-7273F129FA38}" type="slidenum">
              <a:rPr b="0" lang="en-US" sz="1600" spc="-1" strike="noStrike">
                <a:solidFill>
                  <a:srgbClr val="000000"/>
                </a:solidFill>
                <a:latin typeface="Garamond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782" name="Rectangle 4"/>
          <p:cNvSpPr/>
          <p:nvPr/>
        </p:nvSpPr>
        <p:spPr>
          <a:xfrm>
            <a:off x="551880" y="1010520"/>
            <a:ext cx="8052120" cy="791640"/>
          </a:xfrm>
          <a:prstGeom prst="rect">
            <a:avLst/>
          </a:prstGeom>
          <a:noFill/>
          <a:ln w="57150">
            <a:solidFill>
              <a:srgbClr val="1f497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3" name="Rectangle 5"/>
          <p:cNvSpPr/>
          <p:nvPr/>
        </p:nvSpPr>
        <p:spPr>
          <a:xfrm>
            <a:off x="152280" y="6477120"/>
            <a:ext cx="1523520" cy="304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85" dur="indefinite" restart="never" nodeType="tmRoot">
          <p:childTnLst>
            <p:seq>
              <p:cTn id="1286" dur="indefinite" nodeType="mainSeq">
                <p:childTnLst>
                  <p:par>
                    <p:cTn id="1287" fill="hold">
                      <p:stCondLst>
                        <p:cond delay="indefinite"/>
                      </p:stCondLst>
                      <p:childTnLst>
                        <p:par>
                          <p:cTn id="1288" fill="hold">
                            <p:stCondLst>
                              <p:cond delay="0"/>
                            </p:stCondLst>
                            <p:childTnLst>
                              <p:par>
                                <p:cTn id="1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1" fill="hold">
                      <p:stCondLst>
                        <p:cond delay="indefinite"/>
                      </p:stCondLst>
                      <p:childTnLst>
                        <p:par>
                          <p:cTn id="1292" fill="hold">
                            <p:stCondLst>
                              <p:cond delay="0"/>
                            </p:stCondLst>
                            <p:childTnLst>
                              <p:par>
                                <p:cTn id="12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1" fill="hold">
                      <p:stCondLst>
                        <p:cond delay="indefinite"/>
                      </p:stCondLst>
                      <p:childTnLst>
                        <p:par>
                          <p:cTn id="1312" fill="hold">
                            <p:stCondLst>
                              <p:cond delay="0"/>
                            </p:stCondLst>
                            <p:childTnLst>
                              <p:par>
                                <p:cTn id="13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" name="PlaceHolder 1"/>
          <p:cNvSpPr>
            <a:spLocks noGrp="1"/>
          </p:cNvSpPr>
          <p:nvPr>
            <p:ph type="title"/>
          </p:nvPr>
        </p:nvSpPr>
        <p:spPr>
          <a:xfrm>
            <a:off x="458640" y="14400"/>
            <a:ext cx="8686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Approach 1: Minimally Changing DRAM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5" name="PlaceHolder 2"/>
          <p:cNvSpPr>
            <a:spLocks noGrp="1"/>
          </p:cNvSpPr>
          <p:nvPr>
            <p:ph/>
          </p:nvPr>
        </p:nvSpPr>
        <p:spPr>
          <a:xfrm>
            <a:off x="0" y="969480"/>
            <a:ext cx="9143640" cy="5123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DRAM has great capability to perform </a:t>
            </a:r>
            <a:r>
              <a:rPr b="0" lang="en-US" sz="3200" spc="-1" strike="noStrike">
                <a:solidFill>
                  <a:srgbClr val="0000ff"/>
                </a:solidFill>
                <a:latin typeface="Calibri"/>
              </a:rPr>
              <a:t>bulk data movement and computation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internally with small changes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Can exploit internal bandwidth to move data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Can exploit analog computation capability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Examples: RowClone, In-DRAM AND/OR, Gather/Scatter DRAM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–"/>
            </a:pPr>
            <a:r>
              <a:rPr b="0" lang="en-US" sz="2800" spc="-1" strike="noStrike" u="sng">
                <a:solidFill>
                  <a:srgbClr val="0000ff"/>
                </a:solidFill>
                <a:uFillTx/>
                <a:latin typeface="Tahoma"/>
                <a:ea typeface="ＭＳ Ｐゴシック"/>
                <a:hlinkClick r:id="rId1"/>
              </a:rPr>
              <a:t>RowClone: Fast and Efficient In-DRAM Copy and Initialization of Bulk Data</a:t>
            </a:r>
            <a:r>
              <a:rPr b="0" lang="en-US" sz="2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 (</a:t>
            </a:r>
            <a:r>
              <a:rPr b="0" lang="en-US" sz="2800" spc="-1" strike="noStrike">
                <a:solidFill>
                  <a:srgbClr val="0000ff"/>
                </a:solidFill>
                <a:latin typeface="Tahoma"/>
                <a:ea typeface="ＭＳ Ｐゴシック"/>
              </a:rPr>
              <a:t>Seshadri et al., MICRO 2013</a:t>
            </a:r>
            <a:r>
              <a:rPr b="0" lang="en-US" sz="2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–"/>
            </a:pP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2"/>
              </a:rPr>
              <a:t>Fast Bulk Bitwise AND and OR in DRAM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(</a:t>
            </a:r>
            <a:r>
              <a:rPr b="0" lang="en-US" sz="2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Seshadri et al., IEEE CAL 2015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ＭＳ Ｐゴシック"/>
                <a:hlinkClick r:id="rId3"/>
              </a:rPr>
              <a:t>Gather-Scatter DRAM: In-DRAM Address Translation to Improve the Spatial Locality of Non-unit Strided Accesses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(</a:t>
            </a:r>
            <a:r>
              <a:rPr b="0" lang="en-US" sz="2800" spc="-1" strike="noStrike">
                <a:solidFill>
                  <a:srgbClr val="0000ff"/>
                </a:solidFill>
                <a:latin typeface="Tahoma"/>
                <a:ea typeface="ＭＳ Ｐゴシック"/>
              </a:rPr>
              <a:t>Seshadri et al., MICRO 2015</a:t>
            </a:r>
            <a:r>
              <a:rPr b="0" lang="en-US" sz="28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6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38DE39B9-57C5-4A14-8684-3A2BF15CEBAC}" type="slidenum">
              <a:rPr b="0" lang="en-US" sz="1600" spc="-1" strike="noStrike">
                <a:solidFill>
                  <a:srgbClr val="000000"/>
                </a:solidFill>
                <a:latin typeface="Garamond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787" name="Rectangle 4"/>
          <p:cNvSpPr/>
          <p:nvPr/>
        </p:nvSpPr>
        <p:spPr>
          <a:xfrm>
            <a:off x="152280" y="6477120"/>
            <a:ext cx="1523520" cy="304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15" dur="indefinite" restart="never" nodeType="tmRoot">
          <p:childTnLst>
            <p:seq>
              <p:cTn id="1316" dur="indefinite" nodeType="mainSeq">
                <p:childTnLst>
                  <p:par>
                    <p:cTn id="1317" fill="hold">
                      <p:stCondLst>
                        <p:cond delay="indefinite"/>
                      </p:stCondLst>
                      <p:childTnLst>
                        <p:par>
                          <p:cTn id="1318" fill="hold">
                            <p:stCondLst>
                              <p:cond delay="0"/>
                            </p:stCondLst>
                            <p:childTnLst>
                              <p:par>
                                <p:cTn id="1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1" fill="hold">
                      <p:stCondLst>
                        <p:cond delay="indefinite"/>
                      </p:stCondLst>
                      <p:childTnLst>
                        <p:par>
                          <p:cTn id="1322" fill="hold">
                            <p:stCondLst>
                              <p:cond delay="0"/>
                            </p:stCondLst>
                            <p:childTnLst>
                              <p:par>
                                <p:cTn id="13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9" fill="hold">
                      <p:stCondLst>
                        <p:cond delay="indefinite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3" fill="hold">
                      <p:stCondLst>
                        <p:cond delay="indefinite"/>
                      </p:stCondLst>
                      <p:childTnLst>
                        <p:par>
                          <p:cTn id="1334" fill="hold">
                            <p:stCondLst>
                              <p:cond delay="0"/>
                            </p:stCondLst>
                            <p:childTnLst>
                              <p:par>
                                <p:cTn id="13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PlaceHolder 1"/>
          <p:cNvSpPr>
            <a:spLocks noGrp="1"/>
          </p:cNvSpPr>
          <p:nvPr>
            <p:ph type="title"/>
          </p:nvPr>
        </p:nvSpPr>
        <p:spPr>
          <a:xfrm>
            <a:off x="228600" y="152280"/>
            <a:ext cx="8915040" cy="106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p>
            <a:pPr>
              <a:lnSpc>
                <a:spcPct val="100000"/>
              </a:lnSpc>
              <a:buNone/>
            </a:pPr>
            <a:r>
              <a:rPr b="1" lang="en-US" sz="3800" spc="-1" strike="noStrike">
                <a:solidFill>
                  <a:srgbClr val="000000"/>
                </a:solidFill>
                <a:latin typeface="Calibri"/>
              </a:rPr>
              <a:t>Starting Simple: Data Copy and Initialization</a:t>
            </a:r>
            <a:endParaRPr b="0" lang="en-US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9" name="TextBox 20"/>
          <p:cNvSpPr/>
          <p:nvPr/>
        </p:nvSpPr>
        <p:spPr>
          <a:xfrm>
            <a:off x="533520" y="1676520"/>
            <a:ext cx="335232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313131"/>
                </a:solidFill>
                <a:latin typeface="Tahoma"/>
              </a:rPr>
              <a:t>Bulk Data Copy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790" name="TextBox 21"/>
          <p:cNvSpPr/>
          <p:nvPr/>
        </p:nvSpPr>
        <p:spPr>
          <a:xfrm>
            <a:off x="304920" y="3400920"/>
            <a:ext cx="350496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313131"/>
                </a:solidFill>
                <a:latin typeface="Tahoma"/>
              </a:rPr>
              <a:t>Bulk Data Initialization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791" name="Rounded Rectangle 22"/>
          <p:cNvSpPr/>
          <p:nvPr/>
        </p:nvSpPr>
        <p:spPr>
          <a:xfrm>
            <a:off x="4952880" y="1600200"/>
            <a:ext cx="990360" cy="1371240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25400">
            <a:solidFill>
              <a:srgbClr val="3a471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</a:rPr>
              <a:t>src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92" name="Rounded Rectangle 23"/>
          <p:cNvSpPr/>
          <p:nvPr/>
        </p:nvSpPr>
        <p:spPr>
          <a:xfrm>
            <a:off x="7315200" y="1600200"/>
            <a:ext cx="990360" cy="1371240"/>
          </a:xfrm>
          <a:prstGeom prst="roundRect">
            <a:avLst>
              <a:gd name="adj" fmla="val 16667"/>
            </a:avLst>
          </a:prstGeom>
          <a:solidFill>
            <a:srgbClr val="17365d"/>
          </a:solidFill>
          <a:ln w="25400">
            <a:solidFill>
              <a:srgbClr val="1027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</a:rPr>
              <a:t>dst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93" name="Straight Arrow Connector 24"/>
          <p:cNvSpPr/>
          <p:nvPr/>
        </p:nvSpPr>
        <p:spPr>
          <a:xfrm>
            <a:off x="5943600" y="2286000"/>
            <a:ext cx="13712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262626"/>
            </a:solidFill>
            <a:prstDash val="dash"/>
            <a:round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794" name="Rounded Rectangle 25"/>
          <p:cNvSpPr/>
          <p:nvPr/>
        </p:nvSpPr>
        <p:spPr>
          <a:xfrm>
            <a:off x="7315200" y="3429000"/>
            <a:ext cx="990360" cy="1371240"/>
          </a:xfrm>
          <a:prstGeom prst="roundRect">
            <a:avLst>
              <a:gd name="adj" fmla="val 16667"/>
            </a:avLst>
          </a:prstGeom>
          <a:solidFill>
            <a:srgbClr val="17365d"/>
          </a:solidFill>
          <a:ln w="25400">
            <a:solidFill>
              <a:srgbClr val="1027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</a:rPr>
              <a:t>dst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95" name="Straight Arrow Connector 26"/>
          <p:cNvSpPr/>
          <p:nvPr/>
        </p:nvSpPr>
        <p:spPr>
          <a:xfrm flipV="1">
            <a:off x="5836680" y="4113720"/>
            <a:ext cx="1478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262626"/>
            </a:solidFill>
            <a:prstDash val="dash"/>
            <a:round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796" name="TextBox 27"/>
          <p:cNvSpPr/>
          <p:nvPr/>
        </p:nvSpPr>
        <p:spPr>
          <a:xfrm>
            <a:off x="5042160" y="3791520"/>
            <a:ext cx="8578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313131"/>
                </a:solidFill>
                <a:latin typeface="Tahoma"/>
              </a:rPr>
              <a:t>val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97" name="Rectangle 10"/>
          <p:cNvSpPr/>
          <p:nvPr/>
        </p:nvSpPr>
        <p:spPr>
          <a:xfrm>
            <a:off x="152280" y="6477120"/>
            <a:ext cx="1523520" cy="304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Bulk Data Copy and Initialization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9" name="TextBox 28"/>
          <p:cNvSpPr/>
          <p:nvPr/>
        </p:nvSpPr>
        <p:spPr>
          <a:xfrm>
            <a:off x="533520" y="1676520"/>
            <a:ext cx="335232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313131"/>
                </a:solidFill>
                <a:latin typeface="Tahoma"/>
              </a:rPr>
              <a:t>Bulk Data Copy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800" name="TextBox 29"/>
          <p:cNvSpPr/>
          <p:nvPr/>
        </p:nvSpPr>
        <p:spPr>
          <a:xfrm>
            <a:off x="304920" y="3400920"/>
            <a:ext cx="350496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313131"/>
                </a:solidFill>
                <a:latin typeface="Tahoma"/>
              </a:rPr>
              <a:t>Bulk Data Initialization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801" name="Rounded Rectangle 30"/>
          <p:cNvSpPr/>
          <p:nvPr/>
        </p:nvSpPr>
        <p:spPr>
          <a:xfrm>
            <a:off x="4952880" y="1600200"/>
            <a:ext cx="990360" cy="1371240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25400">
            <a:solidFill>
              <a:srgbClr val="3a471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</a:rPr>
              <a:t>src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802" name="Rounded Rectangle 31"/>
          <p:cNvSpPr/>
          <p:nvPr/>
        </p:nvSpPr>
        <p:spPr>
          <a:xfrm>
            <a:off x="7315200" y="1600200"/>
            <a:ext cx="990360" cy="1371240"/>
          </a:xfrm>
          <a:prstGeom prst="roundRect">
            <a:avLst>
              <a:gd name="adj" fmla="val 16667"/>
            </a:avLst>
          </a:prstGeom>
          <a:solidFill>
            <a:srgbClr val="17365d"/>
          </a:solidFill>
          <a:ln w="25400">
            <a:solidFill>
              <a:srgbClr val="1027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</a:rPr>
              <a:t>dst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803" name="Straight Arrow Connector 32"/>
          <p:cNvSpPr/>
          <p:nvPr/>
        </p:nvSpPr>
        <p:spPr>
          <a:xfrm>
            <a:off x="5943600" y="2286000"/>
            <a:ext cx="13712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262626"/>
            </a:solidFill>
            <a:prstDash val="dash"/>
            <a:round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04" name="Rounded Rectangle 33"/>
          <p:cNvSpPr/>
          <p:nvPr/>
        </p:nvSpPr>
        <p:spPr>
          <a:xfrm>
            <a:off x="7315200" y="3429000"/>
            <a:ext cx="990360" cy="1371240"/>
          </a:xfrm>
          <a:prstGeom prst="roundRect">
            <a:avLst>
              <a:gd name="adj" fmla="val 16667"/>
            </a:avLst>
          </a:prstGeom>
          <a:solidFill>
            <a:srgbClr val="17365d"/>
          </a:solidFill>
          <a:ln w="25400">
            <a:solidFill>
              <a:srgbClr val="1027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</a:rPr>
              <a:t>dst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805" name="Straight Arrow Connector 34"/>
          <p:cNvSpPr/>
          <p:nvPr/>
        </p:nvSpPr>
        <p:spPr>
          <a:xfrm flipV="1">
            <a:off x="5836680" y="4113720"/>
            <a:ext cx="1478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262626"/>
            </a:solidFill>
            <a:prstDash val="dash"/>
            <a:round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06" name="TextBox 35"/>
          <p:cNvSpPr/>
          <p:nvPr/>
        </p:nvSpPr>
        <p:spPr>
          <a:xfrm>
            <a:off x="5042160" y="3791520"/>
            <a:ext cx="8578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313131"/>
                </a:solidFill>
                <a:latin typeface="Tahoma"/>
              </a:rPr>
              <a:t>val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2807" name="Picture 6" descr="oschar.png"/>
          <p:cNvPicPr/>
          <p:nvPr/>
        </p:nvPicPr>
        <p:blipFill>
          <a:blip r:embed="rId1"/>
          <a:stretch/>
        </p:blipFill>
        <p:spPr>
          <a:xfrm rot="21393600">
            <a:off x="983880" y="1599120"/>
            <a:ext cx="7625880" cy="1660680"/>
          </a:xfrm>
          <a:prstGeom prst="rect">
            <a:avLst/>
          </a:prstGeom>
          <a:ln w="9525">
            <a:solidFill>
              <a:srgbClr val="262626"/>
            </a:solidFill>
            <a:miter/>
          </a:ln>
        </p:spPr>
      </p:pic>
      <p:pic>
        <p:nvPicPr>
          <p:cNvPr id="2808" name="Picture 7" descr="osfaster.png"/>
          <p:cNvPicPr/>
          <p:nvPr/>
        </p:nvPicPr>
        <p:blipFill>
          <a:blip r:embed="rId2"/>
          <a:stretch/>
        </p:blipFill>
        <p:spPr>
          <a:xfrm>
            <a:off x="914400" y="3256560"/>
            <a:ext cx="7467120" cy="1967400"/>
          </a:xfrm>
          <a:prstGeom prst="rect">
            <a:avLst/>
          </a:prstGeom>
          <a:ln w="9525">
            <a:solidFill>
              <a:srgbClr val="262626"/>
            </a:solidFill>
            <a:miter/>
          </a:ln>
        </p:spPr>
      </p:pic>
      <p:pic>
        <p:nvPicPr>
          <p:cNvPr id="2809" name="Picture 38" descr="prior2.png"/>
          <p:cNvPicPr/>
          <p:nvPr/>
        </p:nvPicPr>
        <p:blipFill>
          <a:blip r:embed="rId3"/>
          <a:stretch/>
        </p:blipFill>
        <p:spPr>
          <a:xfrm rot="196800">
            <a:off x="761400" y="2582640"/>
            <a:ext cx="7763040" cy="1718640"/>
          </a:xfrm>
          <a:prstGeom prst="rect">
            <a:avLst/>
          </a:prstGeom>
          <a:ln w="9525">
            <a:solidFill>
              <a:srgbClr val="262626"/>
            </a:solidFill>
            <a:miter/>
          </a:ln>
        </p:spPr>
      </p:pic>
      <p:pic>
        <p:nvPicPr>
          <p:cNvPr id="2810" name="Picture 39" descr="prior.png"/>
          <p:cNvPicPr/>
          <p:nvPr/>
        </p:nvPicPr>
        <p:blipFill>
          <a:blip r:embed="rId4"/>
          <a:stretch/>
        </p:blipFill>
        <p:spPr>
          <a:xfrm rot="21422400">
            <a:off x="344880" y="4237200"/>
            <a:ext cx="7763040" cy="1755360"/>
          </a:xfrm>
          <a:prstGeom prst="rect">
            <a:avLst/>
          </a:prstGeom>
          <a:ln w="9525">
            <a:solidFill>
              <a:srgbClr val="262626"/>
            </a:solidFill>
            <a:miter/>
          </a:ln>
        </p:spPr>
      </p:pic>
      <p:sp>
        <p:nvSpPr>
          <p:cNvPr id="2811" name="Rectangle 14"/>
          <p:cNvSpPr/>
          <p:nvPr/>
        </p:nvSpPr>
        <p:spPr>
          <a:xfrm>
            <a:off x="152280" y="6477120"/>
            <a:ext cx="1523520" cy="304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41" dur="indefinite" restart="never" nodeType="tmRoot">
          <p:childTnLst>
            <p:seq>
              <p:cTn id="1342" dur="indefinite" nodeType="mainSeq">
                <p:childTnLst>
                  <p:par>
                    <p:cTn id="1343" fill="hold">
                      <p:stCondLst>
                        <p:cond delay="0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7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8" fill="hold">
                      <p:stCondLst>
                        <p:cond delay="indefinite"/>
                      </p:stCondLst>
                      <p:childTnLst>
                        <p:par>
                          <p:cTn id="1349" fill="hold">
                            <p:stCondLst>
                              <p:cond delay="0"/>
                            </p:stCondLst>
                            <p:childTnLst>
                              <p:par>
                                <p:cTn id="13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52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5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8" fill="hold">
                      <p:stCondLst>
                        <p:cond delay="indefinite"/>
                      </p:stCondLst>
                      <p:childTnLst>
                        <p:par>
                          <p:cTn id="1359" fill="hold">
                            <p:stCondLst>
                              <p:cond delay="0"/>
                            </p:stCondLst>
                            <p:childTnLst>
                              <p:par>
                                <p:cTn id="13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2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PlaceHolder 1"/>
          <p:cNvSpPr>
            <a:spLocks noGrp="1"/>
          </p:cNvSpPr>
          <p:nvPr>
            <p:ph type="title"/>
          </p:nvPr>
        </p:nvSpPr>
        <p:spPr>
          <a:xfrm>
            <a:off x="51876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Bulk Data Copy and Initialization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3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EECCDB9-7D82-4C1C-9BDC-51702C1C0B68}" type="slidenum">
              <a:rPr b="0" lang="en-US" sz="1600" spc="-1" strike="noStrike">
                <a:solidFill>
                  <a:srgbClr val="000000"/>
                </a:solidFill>
                <a:latin typeface="Garamond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grpSp>
        <p:nvGrpSpPr>
          <p:cNvPr id="2814" name="Group 31"/>
          <p:cNvGrpSpPr/>
          <p:nvPr/>
        </p:nvGrpSpPr>
        <p:grpSpPr>
          <a:xfrm>
            <a:off x="802440" y="1828800"/>
            <a:ext cx="1914120" cy="1821960"/>
            <a:chOff x="802440" y="1828800"/>
            <a:chExt cx="1914120" cy="1821960"/>
          </a:xfrm>
        </p:grpSpPr>
        <p:sp>
          <p:nvSpPr>
            <p:cNvPr id="2815" name="Wave 32"/>
            <p:cNvSpPr/>
            <p:nvPr/>
          </p:nvSpPr>
          <p:spPr>
            <a:xfrm rot="5400000">
              <a:off x="876600" y="1866960"/>
              <a:ext cx="990360" cy="91404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>
              <a:solidFill>
                <a:srgbClr val="2626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6" name="Wave 33"/>
            <p:cNvSpPr/>
            <p:nvPr/>
          </p:nvSpPr>
          <p:spPr>
            <a:xfrm rot="5400000">
              <a:off x="1333800" y="2095560"/>
              <a:ext cx="990360" cy="91404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>
              <a:solidFill>
                <a:srgbClr val="2626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7" name="TextBox 34"/>
            <p:cNvSpPr/>
            <p:nvPr/>
          </p:nvSpPr>
          <p:spPr>
            <a:xfrm>
              <a:off x="802440" y="3072960"/>
              <a:ext cx="191412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313131"/>
                  </a:solidFill>
                  <a:latin typeface="Tahoma"/>
                </a:rPr>
                <a:t>Forking</a:t>
              </a:r>
              <a:endParaRPr b="0" lang="en-US" sz="3200" spc="-1" strike="noStrike">
                <a:latin typeface="Arial"/>
              </a:endParaRPr>
            </a:p>
          </p:txBody>
        </p:sp>
      </p:grpSp>
      <p:grpSp>
        <p:nvGrpSpPr>
          <p:cNvPr id="2818" name="Group 35"/>
          <p:cNvGrpSpPr/>
          <p:nvPr/>
        </p:nvGrpSpPr>
        <p:grpSpPr>
          <a:xfrm>
            <a:off x="2291400" y="1575000"/>
            <a:ext cx="4247280" cy="2223720"/>
            <a:chOff x="2291400" y="1575000"/>
            <a:chExt cx="4247280" cy="2223720"/>
          </a:xfrm>
        </p:grpSpPr>
        <p:sp>
          <p:nvSpPr>
            <p:cNvPr id="2819" name="Rounded Rectangle 36"/>
            <p:cNvSpPr/>
            <p:nvPr/>
          </p:nvSpPr>
          <p:spPr>
            <a:xfrm>
              <a:off x="3962520" y="1575000"/>
              <a:ext cx="914040" cy="1142640"/>
            </a:xfrm>
            <a:prstGeom prst="roundRect">
              <a:avLst>
                <a:gd name="adj" fmla="val 16667"/>
              </a:avLst>
            </a:prstGeom>
            <a:solidFill>
              <a:srgbClr val="262626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1800" spc="-1" strike="noStrike">
                  <a:solidFill>
                    <a:srgbClr val="ffffff"/>
                  </a:solidFill>
                  <a:latin typeface="Arial"/>
                </a:rPr>
                <a:t>000000000000000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820" name="TextBox 37"/>
            <p:cNvSpPr/>
            <p:nvPr/>
          </p:nvSpPr>
          <p:spPr>
            <a:xfrm>
              <a:off x="2291400" y="2794320"/>
              <a:ext cx="4247280" cy="100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313131"/>
                  </a:solidFill>
                  <a:latin typeface="Tahoma"/>
                </a:rPr>
                <a:t>Zero initialization</a:t>
              </a:r>
              <a:endParaRPr b="0" lang="en-US" sz="3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313131"/>
                  </a:solidFill>
                  <a:latin typeface="Tahoma"/>
                </a:rPr>
                <a:t>(e.g., security)</a:t>
              </a:r>
              <a:endParaRPr b="0" lang="en-US" sz="2800" spc="-1" strike="noStrike">
                <a:latin typeface="Arial"/>
              </a:endParaRPr>
            </a:p>
          </p:txBody>
        </p:sp>
      </p:grpSp>
      <p:grpSp>
        <p:nvGrpSpPr>
          <p:cNvPr id="2821" name="Group 38"/>
          <p:cNvGrpSpPr/>
          <p:nvPr/>
        </p:nvGrpSpPr>
        <p:grpSpPr>
          <a:xfrm>
            <a:off x="109440" y="4038480"/>
            <a:ext cx="3364920" cy="2233080"/>
            <a:chOff x="109440" y="4038480"/>
            <a:chExt cx="3364920" cy="2233080"/>
          </a:xfrm>
        </p:grpSpPr>
        <p:pic>
          <p:nvPicPr>
            <p:cNvPr id="2822" name="Picture 39" descr="computer.png"/>
            <p:cNvPicPr/>
            <p:nvPr/>
          </p:nvPicPr>
          <p:blipFill>
            <a:blip r:embed="rId1"/>
            <a:stretch/>
          </p:blipFill>
          <p:spPr>
            <a:xfrm>
              <a:off x="574560" y="4038480"/>
              <a:ext cx="1218960" cy="121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23" name="TextBox 40"/>
            <p:cNvSpPr/>
            <p:nvPr/>
          </p:nvSpPr>
          <p:spPr>
            <a:xfrm>
              <a:off x="109440" y="5206320"/>
              <a:ext cx="336492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313131"/>
                  </a:solidFill>
                  <a:latin typeface="Tahoma"/>
                </a:rPr>
                <a:t>VM Cloning</a:t>
              </a:r>
              <a:endParaRPr b="0" lang="en-US" sz="3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313131"/>
                  </a:solidFill>
                  <a:latin typeface="Tahoma"/>
                </a:rPr>
                <a:t>Deduplication</a:t>
              </a:r>
              <a:endParaRPr b="0" lang="en-US" sz="3200" spc="-1" strike="noStrike">
                <a:latin typeface="Arial"/>
              </a:endParaRPr>
            </a:p>
          </p:txBody>
        </p:sp>
        <p:pic>
          <p:nvPicPr>
            <p:cNvPr id="2824" name="Picture 41" descr="computer.png"/>
            <p:cNvPicPr/>
            <p:nvPr/>
          </p:nvPicPr>
          <p:blipFill>
            <a:blip r:embed="rId2"/>
            <a:stretch/>
          </p:blipFill>
          <p:spPr>
            <a:xfrm>
              <a:off x="1717560" y="4038480"/>
              <a:ext cx="1218960" cy="1218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825" name="Group 42"/>
          <p:cNvGrpSpPr/>
          <p:nvPr/>
        </p:nvGrpSpPr>
        <p:grpSpPr>
          <a:xfrm>
            <a:off x="5684400" y="1803600"/>
            <a:ext cx="3471480" cy="1923120"/>
            <a:chOff x="5684400" y="1803600"/>
            <a:chExt cx="3471480" cy="1923120"/>
          </a:xfrm>
        </p:grpSpPr>
        <p:grpSp>
          <p:nvGrpSpPr>
            <p:cNvPr id="2826" name="Group 43"/>
            <p:cNvGrpSpPr/>
            <p:nvPr/>
          </p:nvGrpSpPr>
          <p:grpSpPr>
            <a:xfrm>
              <a:off x="5684400" y="1905120"/>
              <a:ext cx="3471480" cy="1821600"/>
              <a:chOff x="5684400" y="1905120"/>
              <a:chExt cx="3471480" cy="1821600"/>
            </a:xfrm>
          </p:grpSpPr>
          <p:sp>
            <p:nvSpPr>
              <p:cNvPr id="2827" name="Rounded Rectangle 45"/>
              <p:cNvSpPr/>
              <p:nvPr/>
            </p:nvSpPr>
            <p:spPr>
              <a:xfrm>
                <a:off x="6324480" y="1905120"/>
                <a:ext cx="533160" cy="1142640"/>
              </a:xfrm>
              <a:prstGeom prst="roundRect">
                <a:avLst>
                  <a:gd name="adj" fmla="val 16667"/>
                </a:avLst>
              </a:prstGeom>
              <a:solidFill>
                <a:srgbClr val="6f2926"/>
              </a:solidFill>
              <a:ln w="25400">
                <a:solidFill>
                  <a:srgbClr val="521e1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28" name="Rounded Rectangle 46"/>
              <p:cNvSpPr/>
              <p:nvPr/>
            </p:nvSpPr>
            <p:spPr>
              <a:xfrm>
                <a:off x="7848720" y="1905120"/>
                <a:ext cx="533160" cy="1142640"/>
              </a:xfrm>
              <a:prstGeom prst="roundRect">
                <a:avLst>
                  <a:gd name="adj" fmla="val 16667"/>
                </a:avLst>
              </a:prstGeom>
              <a:solidFill>
                <a:srgbClr val="262626"/>
              </a:solidFill>
              <a:ln w="25400">
                <a:solidFill>
                  <a:srgbClr val="1c1c1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29" name="TextBox 47"/>
              <p:cNvSpPr/>
              <p:nvPr/>
            </p:nvSpPr>
            <p:spPr>
              <a:xfrm>
                <a:off x="5684400" y="3148920"/>
                <a:ext cx="3471480" cy="577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en-US" sz="3200" spc="-1" strike="noStrike">
                    <a:solidFill>
                      <a:srgbClr val="313131"/>
                    </a:solidFill>
                    <a:latin typeface="Tahoma"/>
                  </a:rPr>
                  <a:t>Checkpointing</a:t>
                </a:r>
                <a:endParaRPr b="0" lang="en-US" sz="3200" spc="-1" strike="noStrike">
                  <a:latin typeface="Arial"/>
                </a:endParaRPr>
              </a:p>
            </p:txBody>
          </p:sp>
          <p:sp>
            <p:nvSpPr>
              <p:cNvPr id="2830" name="Straight Arrow Connector 48"/>
              <p:cNvSpPr/>
              <p:nvPr/>
            </p:nvSpPr>
            <p:spPr>
              <a:xfrm>
                <a:off x="6858000" y="2476440"/>
                <a:ext cx="990360" cy="10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00">
                <a:solidFill>
                  <a:srgbClr val="5c5c5c"/>
                </a:solidFill>
                <a:prstDash val="dashDot"/>
                <a:round/>
                <a:tailEnd len="med" type="arrow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831" name="Straight Connector 44"/>
            <p:cNvSpPr/>
            <p:nvPr/>
          </p:nvSpPr>
          <p:spPr>
            <a:xfrm>
              <a:off x="6858000" y="1803600"/>
              <a:ext cx="360" cy="1371600"/>
            </a:xfrm>
            <a:prstGeom prst="line">
              <a:avLst/>
            </a:prstGeom>
            <a:ln w="57150">
              <a:solidFill>
                <a:srgbClr val="5c5c5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32" name="Group 49"/>
          <p:cNvGrpSpPr/>
          <p:nvPr/>
        </p:nvGrpSpPr>
        <p:grpSpPr>
          <a:xfrm>
            <a:off x="3351240" y="4267080"/>
            <a:ext cx="3666600" cy="1593360"/>
            <a:chOff x="3351240" y="4267080"/>
            <a:chExt cx="3666600" cy="1593360"/>
          </a:xfrm>
        </p:grpSpPr>
        <p:sp>
          <p:nvSpPr>
            <p:cNvPr id="2833" name="Rounded Rectangle 50"/>
            <p:cNvSpPr/>
            <p:nvPr/>
          </p:nvSpPr>
          <p:spPr>
            <a:xfrm>
              <a:off x="3841920" y="4267080"/>
              <a:ext cx="2666520" cy="990360"/>
            </a:xfrm>
            <a:prstGeom prst="roundRect">
              <a:avLst>
                <a:gd name="adj" fmla="val 16667"/>
              </a:avLst>
            </a:prstGeom>
            <a:solidFill>
              <a:srgbClr val="262626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4" name="Rounded Rectangle 51"/>
            <p:cNvSpPr/>
            <p:nvPr/>
          </p:nvSpPr>
          <p:spPr>
            <a:xfrm>
              <a:off x="4070520" y="4419720"/>
              <a:ext cx="380520" cy="685440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25400">
              <a:solidFill>
                <a:srgbClr val="3a471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5" name="Straight Arrow Connector 52"/>
            <p:cNvSpPr/>
            <p:nvPr/>
          </p:nvSpPr>
          <p:spPr>
            <a:xfrm>
              <a:off x="4451400" y="4724280"/>
              <a:ext cx="152352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ffffff"/>
              </a:solidFill>
              <a:prstDash val="dash"/>
              <a:round/>
              <a:tailEnd len="lg" type="arrow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6" name="TextBox 53"/>
            <p:cNvSpPr/>
            <p:nvPr/>
          </p:nvSpPr>
          <p:spPr>
            <a:xfrm>
              <a:off x="3351240" y="5282640"/>
              <a:ext cx="366660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313131"/>
                  </a:solidFill>
                  <a:latin typeface="Tahoma"/>
                </a:rPr>
                <a:t>Page Migration</a:t>
              </a:r>
              <a:endParaRPr b="0" lang="en-US" sz="3200" spc="-1" strike="noStrike">
                <a:latin typeface="Arial"/>
              </a:endParaRPr>
            </a:p>
          </p:txBody>
        </p:sp>
      </p:grpSp>
      <p:sp>
        <p:nvSpPr>
          <p:cNvPr id="2837" name="Oval 54"/>
          <p:cNvSpPr/>
          <p:nvPr/>
        </p:nvSpPr>
        <p:spPr>
          <a:xfrm>
            <a:off x="7391520" y="4572000"/>
            <a:ext cx="75960" cy="75960"/>
          </a:xfrm>
          <a:prstGeom prst="ellipse">
            <a:avLst/>
          </a:prstGeom>
          <a:solidFill>
            <a:srgbClr val="262626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38" name="Oval 55"/>
          <p:cNvSpPr/>
          <p:nvPr/>
        </p:nvSpPr>
        <p:spPr>
          <a:xfrm>
            <a:off x="7620120" y="4572000"/>
            <a:ext cx="75960" cy="75960"/>
          </a:xfrm>
          <a:prstGeom prst="ellipse">
            <a:avLst/>
          </a:prstGeom>
          <a:solidFill>
            <a:srgbClr val="262626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39" name="Oval 56"/>
          <p:cNvSpPr/>
          <p:nvPr/>
        </p:nvSpPr>
        <p:spPr>
          <a:xfrm>
            <a:off x="7848720" y="4572000"/>
            <a:ext cx="75960" cy="75960"/>
          </a:xfrm>
          <a:prstGeom prst="ellipse">
            <a:avLst/>
          </a:prstGeom>
          <a:solidFill>
            <a:srgbClr val="262626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0" name="TextBox 57"/>
          <p:cNvSpPr/>
          <p:nvPr/>
        </p:nvSpPr>
        <p:spPr>
          <a:xfrm>
            <a:off x="6785640" y="4648320"/>
            <a:ext cx="21729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313131"/>
                </a:solidFill>
                <a:latin typeface="Tahoma"/>
              </a:rPr>
              <a:t>Many more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841" name="Rectangle 2"/>
          <p:cNvSpPr/>
          <p:nvPr/>
        </p:nvSpPr>
        <p:spPr>
          <a:xfrm>
            <a:off x="395640" y="836640"/>
            <a:ext cx="9756360" cy="79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286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i="1" lang="en-US" sz="2400" spc="-72" strike="noStrike">
                <a:solidFill>
                  <a:srgbClr val="ff0000"/>
                </a:solidFill>
                <a:latin typeface="Gill Sans MT"/>
                <a:ea typeface="Verdana"/>
              </a:rPr>
              <a:t>memmove</a:t>
            </a:r>
            <a:r>
              <a:rPr b="0" lang="en-US" sz="2400" spc="-72" strike="noStrike">
                <a:solidFill>
                  <a:srgbClr val="ff0000"/>
                </a:solidFill>
                <a:latin typeface="Gill Sans MT"/>
                <a:ea typeface="Verdana"/>
              </a:rPr>
              <a:t> &amp; </a:t>
            </a:r>
            <a:r>
              <a:rPr b="0" i="1" lang="en-US" sz="2400" spc="-72" strike="noStrike">
                <a:solidFill>
                  <a:srgbClr val="ff0000"/>
                </a:solidFill>
                <a:latin typeface="Gill Sans MT"/>
                <a:ea typeface="Verdana"/>
              </a:rPr>
              <a:t>memcpy:</a:t>
            </a:r>
            <a:r>
              <a:rPr b="0" lang="en-US" sz="2800" spc="-72" strike="noStrike">
                <a:solidFill>
                  <a:srgbClr val="ff0000"/>
                </a:solidFill>
                <a:latin typeface="Gill Sans MT"/>
                <a:ea typeface="Verdana"/>
              </a:rPr>
              <a:t> </a:t>
            </a:r>
            <a:r>
              <a:rPr b="0" lang="en-US" sz="2400" spc="-72" strike="noStrike">
                <a:solidFill>
                  <a:srgbClr val="ff0000"/>
                </a:solidFill>
                <a:latin typeface="Gill Sans MT"/>
                <a:ea typeface="Verdana"/>
              </a:rPr>
              <a:t>5% cycles in Google’s datacenter </a:t>
            </a:r>
            <a:r>
              <a:rPr b="0" lang="en-US" sz="1800" spc="-72" strike="noStrike">
                <a:solidFill>
                  <a:srgbClr val="ff0000"/>
                </a:solidFill>
                <a:latin typeface="Gill Sans MT"/>
                <a:ea typeface="Verdana"/>
              </a:rPr>
              <a:t>[Kanev+ ISCA’15]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42" name="Rectangle 58"/>
          <p:cNvSpPr/>
          <p:nvPr/>
        </p:nvSpPr>
        <p:spPr>
          <a:xfrm>
            <a:off x="152280" y="6477120"/>
            <a:ext cx="1523520" cy="304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3" dur="indefinite" restart="never" nodeType="tmRoot">
          <p:childTnLst>
            <p:seq>
              <p:cTn id="1364" dur="indefinite" nodeType="mainSeq">
                <p:childTnLst>
                  <p:par>
                    <p:cTn id="1365" fill="hold">
                      <p:stCondLst>
                        <p:cond delay="indefinite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PlaceHolder 1"/>
          <p:cNvSpPr>
            <a:spLocks noGrp="1"/>
          </p:cNvSpPr>
          <p:nvPr>
            <p:ph type="title"/>
          </p:nvPr>
        </p:nvSpPr>
        <p:spPr>
          <a:xfrm>
            <a:off x="457200" y="53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1a5712"/>
                </a:solidFill>
                <a:latin typeface="Garamond"/>
              </a:rPr>
              <a:t>Today’s Systems: Bulk Data Copy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4" name="Rectangle 3"/>
          <p:cNvSpPr/>
          <p:nvPr/>
        </p:nvSpPr>
        <p:spPr>
          <a:xfrm>
            <a:off x="7042320" y="1528560"/>
            <a:ext cx="1350720" cy="39574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Memory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845" name="Rectangle 4"/>
          <p:cNvSpPr/>
          <p:nvPr/>
        </p:nvSpPr>
        <p:spPr>
          <a:xfrm>
            <a:off x="491400" y="2517840"/>
            <a:ext cx="4640040" cy="197856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2846" name="Straight Connector 5"/>
          <p:cNvSpPr/>
          <p:nvPr/>
        </p:nvSpPr>
        <p:spPr>
          <a:xfrm>
            <a:off x="1801440" y="3507120"/>
            <a:ext cx="13644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7" name="Straight Connector 6"/>
          <p:cNvSpPr/>
          <p:nvPr/>
        </p:nvSpPr>
        <p:spPr>
          <a:xfrm>
            <a:off x="2442600" y="3507120"/>
            <a:ext cx="867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8" name="Straight Connector 7"/>
          <p:cNvSpPr/>
          <p:nvPr/>
        </p:nvSpPr>
        <p:spPr>
          <a:xfrm>
            <a:off x="3193560" y="3507120"/>
            <a:ext cx="9072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9" name="Straight Connector 8"/>
          <p:cNvSpPr/>
          <p:nvPr/>
        </p:nvSpPr>
        <p:spPr>
          <a:xfrm>
            <a:off x="4162320" y="3507120"/>
            <a:ext cx="1137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0" name="Rectangle 9"/>
          <p:cNvSpPr/>
          <p:nvPr/>
        </p:nvSpPr>
        <p:spPr>
          <a:xfrm>
            <a:off x="4276440" y="3229920"/>
            <a:ext cx="663840" cy="554760"/>
          </a:xfrm>
          <a:prstGeom prst="rect">
            <a:avLst/>
          </a:prstGeom>
          <a:solidFill>
            <a:srgbClr val="4bacc6"/>
          </a:solidFill>
          <a:ln>
            <a:solidFill>
              <a:srgbClr val="377f9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MC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51" name="Rectangle 10"/>
          <p:cNvSpPr/>
          <p:nvPr/>
        </p:nvSpPr>
        <p:spPr>
          <a:xfrm>
            <a:off x="3284640" y="2768040"/>
            <a:ext cx="877680" cy="1478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L3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52" name="Rectangle 11"/>
          <p:cNvSpPr/>
          <p:nvPr/>
        </p:nvSpPr>
        <p:spPr>
          <a:xfrm>
            <a:off x="2529360" y="2998080"/>
            <a:ext cx="663840" cy="1018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L2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53" name="Rectangle 12"/>
          <p:cNvSpPr/>
          <p:nvPr/>
        </p:nvSpPr>
        <p:spPr>
          <a:xfrm>
            <a:off x="1937880" y="3186720"/>
            <a:ext cx="504720" cy="641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L1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54" name="Rectangle 13"/>
          <p:cNvSpPr/>
          <p:nvPr/>
        </p:nvSpPr>
        <p:spPr>
          <a:xfrm>
            <a:off x="695880" y="2927520"/>
            <a:ext cx="1105200" cy="1159560"/>
          </a:xfrm>
          <a:prstGeom prst="rect">
            <a:avLst/>
          </a:prstGeom>
          <a:solidFill>
            <a:srgbClr val="4bacc6"/>
          </a:solidFill>
          <a:ln>
            <a:solidFill>
              <a:srgbClr val="377f9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CPU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55" name="Left-Right Arrow 14"/>
          <p:cNvSpPr/>
          <p:nvPr/>
        </p:nvSpPr>
        <p:spPr>
          <a:xfrm>
            <a:off x="5131440" y="3282120"/>
            <a:ext cx="1910160" cy="450000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>
                <a:lumMod val="65000"/>
                <a:lumOff val="35000"/>
              </a:srgbClr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856" name="Rectangle 15"/>
          <p:cNvSpPr/>
          <p:nvPr/>
        </p:nvSpPr>
        <p:spPr>
          <a:xfrm>
            <a:off x="7042320" y="2968560"/>
            <a:ext cx="135072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57" name="Rectangle 16"/>
          <p:cNvSpPr/>
          <p:nvPr/>
        </p:nvSpPr>
        <p:spPr>
          <a:xfrm>
            <a:off x="7044480" y="3659760"/>
            <a:ext cx="1348560" cy="256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0000">
                <a:lumMod val="95000"/>
                <a:lumOff val="5000"/>
              </a:srgb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58" name="Rectangle 17"/>
          <p:cNvSpPr/>
          <p:nvPr/>
        </p:nvSpPr>
        <p:spPr>
          <a:xfrm>
            <a:off x="7042320" y="2968560"/>
            <a:ext cx="14976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59" name="Rectangle 18"/>
          <p:cNvSpPr/>
          <p:nvPr/>
        </p:nvSpPr>
        <p:spPr>
          <a:xfrm>
            <a:off x="7044480" y="3659760"/>
            <a:ext cx="149760" cy="2451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0000">
                <a:lumMod val="95000"/>
                <a:lumOff val="5000"/>
              </a:srgb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60" name="Rectangle 19"/>
          <p:cNvSpPr/>
          <p:nvPr/>
        </p:nvSpPr>
        <p:spPr>
          <a:xfrm>
            <a:off x="7194600" y="2968560"/>
            <a:ext cx="14976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61" name="Rectangle 20"/>
          <p:cNvSpPr/>
          <p:nvPr/>
        </p:nvSpPr>
        <p:spPr>
          <a:xfrm>
            <a:off x="1956240" y="3198240"/>
            <a:ext cx="14976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62" name="Rectangle 21"/>
          <p:cNvSpPr/>
          <p:nvPr/>
        </p:nvSpPr>
        <p:spPr>
          <a:xfrm>
            <a:off x="1956240" y="3580200"/>
            <a:ext cx="149760" cy="2451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0000">
                <a:lumMod val="95000"/>
                <a:lumOff val="5000"/>
              </a:srgb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63" name="Rectangle 22"/>
          <p:cNvSpPr/>
          <p:nvPr/>
        </p:nvSpPr>
        <p:spPr>
          <a:xfrm>
            <a:off x="7346880" y="2968560"/>
            <a:ext cx="14976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64" name="Rectangle 23"/>
          <p:cNvSpPr/>
          <p:nvPr/>
        </p:nvSpPr>
        <p:spPr>
          <a:xfrm>
            <a:off x="8240040" y="2968560"/>
            <a:ext cx="14976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65" name="Rectangle 24"/>
          <p:cNvSpPr/>
          <p:nvPr/>
        </p:nvSpPr>
        <p:spPr>
          <a:xfrm>
            <a:off x="7788240" y="2968560"/>
            <a:ext cx="14976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66" name="Rectangle 25"/>
          <p:cNvSpPr/>
          <p:nvPr/>
        </p:nvSpPr>
        <p:spPr>
          <a:xfrm>
            <a:off x="7640640" y="2968560"/>
            <a:ext cx="14976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67" name="Rectangle 26"/>
          <p:cNvSpPr/>
          <p:nvPr/>
        </p:nvSpPr>
        <p:spPr>
          <a:xfrm>
            <a:off x="7492680" y="2968560"/>
            <a:ext cx="14976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68" name="Rectangle 27"/>
          <p:cNvSpPr/>
          <p:nvPr/>
        </p:nvSpPr>
        <p:spPr>
          <a:xfrm>
            <a:off x="8088480" y="2968560"/>
            <a:ext cx="14976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69" name="Rectangle 28"/>
          <p:cNvSpPr/>
          <p:nvPr/>
        </p:nvSpPr>
        <p:spPr>
          <a:xfrm>
            <a:off x="7940880" y="2968560"/>
            <a:ext cx="14976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70" name="TextBox 29"/>
          <p:cNvSpPr/>
          <p:nvPr/>
        </p:nvSpPr>
        <p:spPr>
          <a:xfrm>
            <a:off x="3840120" y="1507680"/>
            <a:ext cx="2022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c00000"/>
                </a:solidFill>
                <a:latin typeface="Calibri"/>
              </a:rPr>
              <a:t>1) High latency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71" name="Curved Connector 30"/>
          <p:cNvSpPr/>
          <p:nvPr/>
        </p:nvSpPr>
        <p:spPr>
          <a:xfrm>
            <a:off x="5971320" y="1738440"/>
            <a:ext cx="1070280" cy="135252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>
            <a:solidFill>
              <a:srgbClr val="c00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72" name="TextBox 31"/>
          <p:cNvSpPr/>
          <p:nvPr/>
        </p:nvSpPr>
        <p:spPr>
          <a:xfrm>
            <a:off x="2816640" y="5008680"/>
            <a:ext cx="3751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c00000"/>
                </a:solidFill>
                <a:latin typeface="Calibri"/>
              </a:rPr>
              <a:t>2) High bandwidth utilization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73" name="Curved Connector 48"/>
          <p:cNvSpPr/>
          <p:nvPr/>
        </p:nvSpPr>
        <p:spPr>
          <a:xfrm flipH="1" flipV="1">
            <a:off x="6086880" y="3619440"/>
            <a:ext cx="625680" cy="1618920"/>
          </a:xfrm>
          <a:prstGeom prst="curvedConnector4">
            <a:avLst>
              <a:gd name="adj1" fmla="val -36509"/>
              <a:gd name="adj2" fmla="val 53651"/>
            </a:avLst>
          </a:prstGeom>
          <a:solidFill>
            <a:schemeClr val="accent1"/>
          </a:solidFill>
          <a:ln w="28575">
            <a:solidFill>
              <a:srgbClr val="c00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74" name="TextBox 33"/>
          <p:cNvSpPr/>
          <p:nvPr/>
        </p:nvSpPr>
        <p:spPr>
          <a:xfrm>
            <a:off x="391680" y="1861920"/>
            <a:ext cx="24260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c00000"/>
                </a:solidFill>
                <a:latin typeface="Calibri"/>
              </a:rPr>
              <a:t>3) Cache pollution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75" name="Curved Connector 48"/>
          <p:cNvSpPr/>
          <p:nvPr/>
        </p:nvSpPr>
        <p:spPr>
          <a:xfrm flipH="1">
            <a:off x="2030400" y="2092680"/>
            <a:ext cx="799560" cy="1105200"/>
          </a:xfrm>
          <a:prstGeom prst="curvedConnector4">
            <a:avLst>
              <a:gd name="adj1" fmla="val -28582"/>
              <a:gd name="adj2" fmla="val 60440"/>
            </a:avLst>
          </a:prstGeom>
          <a:solidFill>
            <a:schemeClr val="accent1"/>
          </a:solidFill>
          <a:ln w="28575">
            <a:solidFill>
              <a:srgbClr val="c00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76" name="TextBox 35"/>
          <p:cNvSpPr/>
          <p:nvPr/>
        </p:nvSpPr>
        <p:spPr>
          <a:xfrm>
            <a:off x="2836800" y="5499000"/>
            <a:ext cx="38113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c00000"/>
                </a:solidFill>
                <a:latin typeface="Calibri"/>
              </a:rPr>
              <a:t>4) Unwanted data movement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77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6B40E13-74AE-46CB-BA16-171DDB3921FA}" type="slidenum">
              <a:rPr b="0" lang="en-US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878" name="TextBox 38"/>
          <p:cNvSpPr/>
          <p:nvPr/>
        </p:nvSpPr>
        <p:spPr>
          <a:xfrm>
            <a:off x="226440" y="6093360"/>
            <a:ext cx="74901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1046ns, 3.6uJ    (for 4KB page copy via DMA)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9" dur="indefinite" restart="never" nodeType="tmRoot">
          <p:childTnLst>
            <p:seq>
              <p:cTn id="1370" dur="indefinite" nodeType="mainSeq">
                <p:childTnLst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5" dur="500"/>
                                        <p:tgtEl>
                                          <p:spTgt spid="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8" dur="500"/>
                                        <p:tgtEl>
                                          <p:spTgt spid="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9" fill="hold">
                      <p:stCondLst>
                        <p:cond delay="indefinite"/>
                      </p:stCondLst>
                      <p:childTnLst>
                        <p:par>
                          <p:cTn id="1380" fill="hold">
                            <p:stCondLst>
                              <p:cond delay="0"/>
                            </p:stCondLst>
                            <p:childTnLst>
                              <p:par>
                                <p:cTn id="13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3" dur="500"/>
                                        <p:tgtEl>
                                          <p:spTgt spid="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4" fill="hold">
                      <p:stCondLst>
                        <p:cond delay="indefinite"/>
                      </p:stCondLst>
                      <p:childTnLst>
                        <p:par>
                          <p:cTn id="1385" fill="hold">
                            <p:stCondLst>
                              <p:cond delay="0"/>
                            </p:stCondLst>
                            <p:childTnLst>
                              <p:par>
                                <p:cTn id="1386" nodeType="clickEffect" fill="hold" presetClass="path" presetID="35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06 -2.59019E-006 L -0.55156 0.03169 E">
                                      <p:cBhvr>
                                        <p:cTn id="1387" dur="500" fill="hold"/>
                                        <p:tgtEl>
                                          <p:spTgt spid="2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8" fill="hold">
                            <p:stCondLst>
                              <p:cond delay="500"/>
                            </p:stCondLst>
                            <p:childTnLst>
                              <p:par>
                                <p:cTn id="1389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3" fill="hold">
                      <p:stCondLst>
                        <p:cond delay="indefinite"/>
                      </p:stCondLst>
                      <p:childTnLst>
                        <p:par>
                          <p:cTn id="1394" fill="hold">
                            <p:stCondLst>
                              <p:cond delay="0"/>
                            </p:stCondLst>
                            <p:childTnLst>
                              <p:par>
                                <p:cTn id="13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7" dur="500"/>
                                        <p:tgtEl>
                                          <p:spTgt spid="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8" fill="hold">
                      <p:stCondLst>
                        <p:cond delay="indefinite"/>
                      </p:stCondLst>
                      <p:childTnLst>
                        <p:par>
                          <p:cTn id="1399" fill="hold">
                            <p:stCondLst>
                              <p:cond delay="0"/>
                            </p:stCondLst>
                            <p:childTnLst>
                              <p:par>
                                <p:cTn id="1400" nodeType="clickEffect" fill="hold" presetClass="path" presetID="35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006 1.18409E-006 L -0.54114 -0.0118 E">
                                      <p:cBhvr>
                                        <p:cTn id="1401" dur="500" fill="hold"/>
                                        <p:tgtEl>
                                          <p:spTgt spid="2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2" fill="hold">
                            <p:stCondLst>
                              <p:cond delay="500"/>
                            </p:stCondLst>
                            <p:childTnLst>
                              <p:par>
                                <p:cTn id="1403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7" fill="hold">
                      <p:stCondLst>
                        <p:cond delay="indefinite"/>
                      </p:stCondLst>
                      <p:childTnLst>
                        <p:par>
                          <p:cTn id="1408" fill="hold">
                            <p:stCondLst>
                              <p:cond delay="0"/>
                            </p:stCondLst>
                            <p:childTnLst>
                              <p:par>
                                <p:cTn id="1409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10" dur="500" fill="hold"/>
                                        <p:tgtEl>
                                          <p:spTgt spid="2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11" dur="500" fill="hold"/>
                                        <p:tgtEl>
                                          <p:spTgt spid="2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2" dur="500" fill="hold"/>
                                        <p:tgtEl>
                                          <p:spTgt spid="28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3" fill="hold">
                      <p:stCondLst>
                        <p:cond delay="indefinite"/>
                      </p:stCondLst>
                      <p:childTnLst>
                        <p:par>
                          <p:cTn id="1414" fill="hold">
                            <p:stCondLst>
                              <p:cond delay="0"/>
                            </p:stCondLst>
                            <p:childTnLst>
                              <p:par>
                                <p:cTn id="14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7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0" dur="500"/>
                                        <p:tgtEl>
                                          <p:spTgt spid="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3" dur="500"/>
                                        <p:tgtEl>
                                          <p:spTgt spid="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6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9" dur="500"/>
                                        <p:tgtEl>
                                          <p:spTgt spid="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2" dur="500"/>
                                        <p:tgtEl>
                                          <p:spTgt spid="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5" dur="500"/>
                                        <p:tgtEl>
                                          <p:spTgt spid="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8" dur="500"/>
                                        <p:tgtEl>
                                          <p:spTgt spid="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1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4" dur="500"/>
                                        <p:tgtEl>
                                          <p:spTgt spid="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5" fill="hold">
                      <p:stCondLst>
                        <p:cond delay="indefinite"/>
                      </p:stCondLst>
                      <p:childTnLst>
                        <p:par>
                          <p:cTn id="1446" fill="hold">
                            <p:stCondLst>
                              <p:cond delay="0"/>
                            </p:stCondLst>
                            <p:childTnLst>
                              <p:par>
                                <p:cTn id="14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9" dur="500"/>
                                        <p:tgtEl>
                                          <p:spTgt spid="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52" dur="500"/>
                                        <p:tgtEl>
                                          <p:spTgt spid="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3" fill="hold">
                      <p:stCondLst>
                        <p:cond delay="indefinite"/>
                      </p:stCondLst>
                      <p:childTnLst>
                        <p:par>
                          <p:cTn id="1454" fill="hold">
                            <p:stCondLst>
                              <p:cond delay="0"/>
                            </p:stCondLst>
                            <p:childTnLst>
                              <p:par>
                                <p:cTn id="14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57" dur="500"/>
                                        <p:tgtEl>
                                          <p:spTgt spid="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1" fill="hold">
                      <p:stCondLst>
                        <p:cond delay="indefinite"/>
                      </p:stCondLst>
                      <p:childTnLst>
                        <p:par>
                          <p:cTn id="1462" fill="hold">
                            <p:stCondLst>
                              <p:cond delay="0"/>
                            </p:stCondLst>
                            <p:childTnLst>
                              <p:par>
                                <p:cTn id="14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5" dur="500"/>
                                        <p:tgtEl>
                                          <p:spTgt spid="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6" fill="hold">
                      <p:stCondLst>
                        <p:cond delay="indefinite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" name="PlaceHolder 1"/>
          <p:cNvSpPr>
            <a:spLocks noGrp="1"/>
          </p:cNvSpPr>
          <p:nvPr>
            <p:ph type="title"/>
          </p:nvPr>
        </p:nvSpPr>
        <p:spPr>
          <a:xfrm>
            <a:off x="395640" y="116640"/>
            <a:ext cx="85341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9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1a5712"/>
                </a:solidFill>
                <a:latin typeface="Garamond"/>
              </a:rPr>
              <a:t>Future Systems: In-Memory Copy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0" name="Rectangle 3"/>
          <p:cNvSpPr/>
          <p:nvPr/>
        </p:nvSpPr>
        <p:spPr>
          <a:xfrm>
            <a:off x="7042320" y="1528560"/>
            <a:ext cx="1350720" cy="39574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Memory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881" name="Rectangle 4"/>
          <p:cNvSpPr/>
          <p:nvPr/>
        </p:nvSpPr>
        <p:spPr>
          <a:xfrm>
            <a:off x="491400" y="2517840"/>
            <a:ext cx="4640040" cy="197856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2882" name="Straight Connector 5"/>
          <p:cNvSpPr/>
          <p:nvPr/>
        </p:nvSpPr>
        <p:spPr>
          <a:xfrm>
            <a:off x="1801440" y="3507120"/>
            <a:ext cx="13644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3" name="Straight Connector 6"/>
          <p:cNvSpPr/>
          <p:nvPr/>
        </p:nvSpPr>
        <p:spPr>
          <a:xfrm>
            <a:off x="2442600" y="3507120"/>
            <a:ext cx="867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4" name="Straight Connector 7"/>
          <p:cNvSpPr/>
          <p:nvPr/>
        </p:nvSpPr>
        <p:spPr>
          <a:xfrm>
            <a:off x="3193560" y="3507120"/>
            <a:ext cx="9072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5" name="Straight Connector 8"/>
          <p:cNvSpPr/>
          <p:nvPr/>
        </p:nvSpPr>
        <p:spPr>
          <a:xfrm>
            <a:off x="4162320" y="3507120"/>
            <a:ext cx="1137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6" name="Rectangle 9"/>
          <p:cNvSpPr/>
          <p:nvPr/>
        </p:nvSpPr>
        <p:spPr>
          <a:xfrm>
            <a:off x="4276440" y="3229920"/>
            <a:ext cx="663840" cy="554760"/>
          </a:xfrm>
          <a:prstGeom prst="rect">
            <a:avLst/>
          </a:prstGeom>
          <a:solidFill>
            <a:srgbClr val="4bacc6"/>
          </a:solidFill>
          <a:ln>
            <a:solidFill>
              <a:srgbClr val="377f9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MC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87" name="Rectangle 10"/>
          <p:cNvSpPr/>
          <p:nvPr/>
        </p:nvSpPr>
        <p:spPr>
          <a:xfrm>
            <a:off x="3284640" y="2768040"/>
            <a:ext cx="877680" cy="1478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L3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88" name="Rectangle 11"/>
          <p:cNvSpPr/>
          <p:nvPr/>
        </p:nvSpPr>
        <p:spPr>
          <a:xfrm>
            <a:off x="2529360" y="2998080"/>
            <a:ext cx="663840" cy="1018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L2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89" name="Rectangle 12"/>
          <p:cNvSpPr/>
          <p:nvPr/>
        </p:nvSpPr>
        <p:spPr>
          <a:xfrm>
            <a:off x="1937880" y="3186720"/>
            <a:ext cx="504720" cy="641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L1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90" name="Rectangle 13"/>
          <p:cNvSpPr/>
          <p:nvPr/>
        </p:nvSpPr>
        <p:spPr>
          <a:xfrm>
            <a:off x="695880" y="2927520"/>
            <a:ext cx="1105200" cy="1159560"/>
          </a:xfrm>
          <a:prstGeom prst="rect">
            <a:avLst/>
          </a:prstGeom>
          <a:solidFill>
            <a:srgbClr val="4bacc6"/>
          </a:solidFill>
          <a:ln>
            <a:solidFill>
              <a:srgbClr val="377f9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CPU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91" name="Left-Right Arrow 14"/>
          <p:cNvSpPr/>
          <p:nvPr/>
        </p:nvSpPr>
        <p:spPr>
          <a:xfrm>
            <a:off x="5131440" y="3282120"/>
            <a:ext cx="1910160" cy="450000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>
                <a:lumMod val="65000"/>
                <a:lumOff val="35000"/>
              </a:srgbClr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892" name="Rectangle 15"/>
          <p:cNvSpPr/>
          <p:nvPr/>
        </p:nvSpPr>
        <p:spPr>
          <a:xfrm>
            <a:off x="7042320" y="2960280"/>
            <a:ext cx="135072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93" name="Rectangle 16"/>
          <p:cNvSpPr/>
          <p:nvPr/>
        </p:nvSpPr>
        <p:spPr>
          <a:xfrm>
            <a:off x="7044480" y="3659760"/>
            <a:ext cx="1348560" cy="256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0000">
                <a:lumMod val="95000"/>
                <a:lumOff val="5000"/>
              </a:srgb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94" name="Rectangle 17"/>
          <p:cNvSpPr/>
          <p:nvPr/>
        </p:nvSpPr>
        <p:spPr>
          <a:xfrm>
            <a:off x="7042320" y="2954880"/>
            <a:ext cx="1350720" cy="2451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895" name="Straight Arrow Connector 18"/>
          <p:cNvSpPr/>
          <p:nvPr/>
        </p:nvSpPr>
        <p:spPr>
          <a:xfrm flipH="1" rot="16200000">
            <a:off x="7489080" y="3429360"/>
            <a:ext cx="459000" cy="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96" name="TextBox 19"/>
          <p:cNvSpPr/>
          <p:nvPr/>
        </p:nvSpPr>
        <p:spPr>
          <a:xfrm>
            <a:off x="4118760" y="1507680"/>
            <a:ext cx="19641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3399"/>
                </a:solidFill>
                <a:latin typeface="Calibri"/>
              </a:rPr>
              <a:t>1) Low latency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97" name="Curved Connector 20"/>
          <p:cNvSpPr/>
          <p:nvPr/>
        </p:nvSpPr>
        <p:spPr>
          <a:xfrm>
            <a:off x="6186600" y="1738440"/>
            <a:ext cx="855000" cy="133884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>
            <a:solidFill>
              <a:srgbClr val="003399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98" name="TextBox 21"/>
          <p:cNvSpPr/>
          <p:nvPr/>
        </p:nvSpPr>
        <p:spPr>
          <a:xfrm>
            <a:off x="2819520" y="5282640"/>
            <a:ext cx="3870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3399"/>
                </a:solidFill>
                <a:latin typeface="Calibri"/>
              </a:rPr>
              <a:t>2) Low bandwidth utilization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99" name="Curved Connector 51"/>
          <p:cNvSpPr/>
          <p:nvPr/>
        </p:nvSpPr>
        <p:spPr>
          <a:xfrm flipH="1" flipV="1">
            <a:off x="6086160" y="3620160"/>
            <a:ext cx="603000" cy="1892880"/>
          </a:xfrm>
          <a:prstGeom prst="curvedConnector4">
            <a:avLst>
              <a:gd name="adj1" fmla="val -37882"/>
              <a:gd name="adj2" fmla="val 53123"/>
            </a:avLst>
          </a:prstGeom>
          <a:solidFill>
            <a:schemeClr val="accent1"/>
          </a:solidFill>
          <a:ln w="28575">
            <a:solidFill>
              <a:srgbClr val="003399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900" name="TextBox 23"/>
          <p:cNvSpPr/>
          <p:nvPr/>
        </p:nvSpPr>
        <p:spPr>
          <a:xfrm>
            <a:off x="428400" y="1505520"/>
            <a:ext cx="3105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3399"/>
                </a:solidFill>
                <a:latin typeface="Calibri"/>
              </a:rPr>
              <a:t>3) No cache pollution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01" name="Curved Connector 51"/>
          <p:cNvSpPr/>
          <p:nvPr/>
        </p:nvSpPr>
        <p:spPr>
          <a:xfrm flipH="1">
            <a:off x="2189880" y="1736280"/>
            <a:ext cx="1343160" cy="1450080"/>
          </a:xfrm>
          <a:prstGeom prst="curvedConnector4">
            <a:avLst>
              <a:gd name="adj1" fmla="val -17014"/>
              <a:gd name="adj2" fmla="val 57957"/>
            </a:avLst>
          </a:prstGeom>
          <a:solidFill>
            <a:schemeClr val="accent1"/>
          </a:solidFill>
          <a:ln w="28575">
            <a:solidFill>
              <a:srgbClr val="003399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902" name="TextBox 25"/>
          <p:cNvSpPr/>
          <p:nvPr/>
        </p:nvSpPr>
        <p:spPr>
          <a:xfrm>
            <a:off x="2819520" y="5682240"/>
            <a:ext cx="47980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3399"/>
                </a:solidFill>
                <a:latin typeface="Calibri"/>
              </a:rPr>
              <a:t>4) No unwanted data movement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03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066FA59-1858-4B8E-90A0-826627020911}" type="slidenum">
              <a:rPr b="0" lang="en-US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904" name="TextBox 28"/>
          <p:cNvSpPr/>
          <p:nvPr/>
        </p:nvSpPr>
        <p:spPr>
          <a:xfrm>
            <a:off x="193320" y="6093360"/>
            <a:ext cx="24260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1046ns, 3.6uJ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905" name="TextBox 30"/>
          <p:cNvSpPr/>
          <p:nvPr/>
        </p:nvSpPr>
        <p:spPr>
          <a:xfrm>
            <a:off x="2923560" y="6093360"/>
            <a:ext cx="27381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8000"/>
                </a:solidFill>
                <a:latin typeface="Wingdings"/>
              </a:rPr>
              <a:t></a:t>
            </a:r>
            <a:r>
              <a:rPr b="0" lang="en-US" sz="3200" spc="-1" strike="noStrike">
                <a:solidFill>
                  <a:srgbClr val="008000"/>
                </a:solidFill>
                <a:latin typeface="Calibri"/>
              </a:rPr>
              <a:t>   </a:t>
            </a:r>
            <a:r>
              <a:rPr b="0" lang="en-US" sz="3200" spc="-1" strike="noStrike">
                <a:solidFill>
                  <a:srgbClr val="008000"/>
                </a:solidFill>
                <a:latin typeface="Calibri"/>
              </a:rPr>
              <a:t>90ns, 0.04uJ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70" dur="indefinite" restart="never" nodeType="tmRoot">
          <p:childTnLst>
            <p:seq>
              <p:cTn id="1471" dur="indefinite" nodeType="mainSeq">
                <p:childTnLst>
                  <p:par>
                    <p:cTn id="1472" fill="hold">
                      <p:stCondLst>
                        <p:cond delay="indefinite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nodeType="click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06 2.96296E-006 L -3.61111E-006 0.10277 E">
                                      <p:cBhvr>
                                        <p:cTn id="1475" dur="500" fill="hold"/>
                                        <p:tgtEl>
                                          <p:spTgt spid="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7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9" nodeType="with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80" dur="500" fill="hold"/>
                                        <p:tgtEl>
                                          <p:spTgt spid="2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81" dur="500" fill="hold"/>
                                        <p:tgtEl>
                                          <p:spTgt spid="2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2" dur="500" fill="hold"/>
                                        <p:tgtEl>
                                          <p:spTgt spid="2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85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6" fill="hold">
                      <p:stCondLst>
                        <p:cond delay="indefinite"/>
                      </p:stCondLst>
                      <p:childTnLst>
                        <p:par>
                          <p:cTn id="1487" fill="hold">
                            <p:stCondLst>
                              <p:cond delay="0"/>
                            </p:stCondLst>
                            <p:childTnLst>
                              <p:par>
                                <p:cTn id="14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0" dur="50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3" dur="500"/>
                                        <p:tgtEl>
                                          <p:spTgt spid="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4" fill="hold">
                      <p:stCondLst>
                        <p:cond delay="indefinite"/>
                      </p:stCondLst>
                      <p:childTnLst>
                        <p:par>
                          <p:cTn id="1495" fill="hold">
                            <p:stCondLst>
                              <p:cond delay="0"/>
                            </p:stCondLst>
                            <p:childTnLst>
                              <p:par>
                                <p:cTn id="14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8" dur="500"/>
                                        <p:tgtEl>
                                          <p:spTgt spid="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1" dur="500"/>
                                        <p:tgtEl>
                                          <p:spTgt spid="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6" dur="500"/>
                                        <p:tgtEl>
                                          <p:spTgt spid="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9" dur="500"/>
                                        <p:tgtEl>
                                          <p:spTgt spid="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0" fill="hold">
                      <p:stCondLst>
                        <p:cond delay="indefinite"/>
                      </p:stCondLst>
                      <p:childTnLst>
                        <p:par>
                          <p:cTn id="1511" fill="hold">
                            <p:stCondLst>
                              <p:cond delay="0"/>
                            </p:stCondLst>
                            <p:childTnLst>
                              <p:par>
                                <p:cTn id="15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4" dur="500"/>
                                        <p:tgtEl>
                                          <p:spTgt spid="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5" fill="hold">
                      <p:stCondLst>
                        <p:cond delay="indefinite"/>
                      </p:stCondLst>
                      <p:childTnLst>
                        <p:par>
                          <p:cTn id="1516" fill="hold">
                            <p:stCondLst>
                              <p:cond delay="0"/>
                            </p:stCondLst>
                            <p:childTnLst>
                              <p:par>
                                <p:cTn id="15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9" fill="hold">
                      <p:stCondLst>
                        <p:cond delay="indefinite"/>
                      </p:stCondLst>
                      <p:childTnLst>
                        <p:par>
                          <p:cTn id="1520" fill="hold">
                            <p:stCondLst>
                              <p:cond delay="0"/>
                            </p:stCondLst>
                            <p:childTnLst>
                              <p:par>
                                <p:cTn id="15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Rectangle 1"/>
          <p:cNvSpPr/>
          <p:nvPr/>
        </p:nvSpPr>
        <p:spPr>
          <a:xfrm>
            <a:off x="1714680" y="2660400"/>
            <a:ext cx="4552560" cy="177480"/>
          </a:xfrm>
          <a:prstGeom prst="rect">
            <a:avLst/>
          </a:prstGeom>
          <a:solidFill>
            <a:srgbClr val="9a9a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7" name="Rectangle 2"/>
          <p:cNvSpPr/>
          <p:nvPr/>
        </p:nvSpPr>
        <p:spPr>
          <a:xfrm>
            <a:off x="1695600" y="5270040"/>
            <a:ext cx="4552560" cy="177480"/>
          </a:xfrm>
          <a:prstGeom prst="rect">
            <a:avLst/>
          </a:prstGeom>
          <a:solidFill>
            <a:srgbClr val="9a9a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8" name="Rectangle 3"/>
          <p:cNvSpPr/>
          <p:nvPr/>
        </p:nvSpPr>
        <p:spPr>
          <a:xfrm>
            <a:off x="1714680" y="2076120"/>
            <a:ext cx="4552560" cy="177480"/>
          </a:xfrm>
          <a:prstGeom prst="rect">
            <a:avLst/>
          </a:prstGeom>
          <a:solidFill>
            <a:srgbClr val="9a9a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9" name="PlaceHolder 1"/>
          <p:cNvSpPr>
            <a:spLocks noGrp="1"/>
          </p:cNvSpPr>
          <p:nvPr>
            <p:ph type="title"/>
          </p:nvPr>
        </p:nvSpPr>
        <p:spPr>
          <a:xfrm>
            <a:off x="419040" y="196920"/>
            <a:ext cx="8544960" cy="558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5000"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1a5712"/>
                </a:solidFill>
                <a:latin typeface="Garamond"/>
              </a:rPr>
              <a:t>RowClone: In-DRAM Row Copy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910" name="Group 29"/>
          <p:cNvGrpSpPr/>
          <p:nvPr/>
        </p:nvGrpSpPr>
        <p:grpSpPr>
          <a:xfrm>
            <a:off x="1695240" y="1656000"/>
            <a:ext cx="4574520" cy="3360240"/>
            <a:chOff x="1695240" y="1656000"/>
            <a:chExt cx="4574520" cy="3360240"/>
          </a:xfrm>
        </p:grpSpPr>
        <p:sp>
          <p:nvSpPr>
            <p:cNvPr id="2911" name="Line 5"/>
            <p:cNvSpPr/>
            <p:nvPr/>
          </p:nvSpPr>
          <p:spPr>
            <a:xfrm>
              <a:off x="1695240" y="165600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2" name="Line 6"/>
            <p:cNvSpPr/>
            <p:nvPr/>
          </p:nvSpPr>
          <p:spPr>
            <a:xfrm>
              <a:off x="1695240" y="180216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3" name="Line 7"/>
            <p:cNvSpPr/>
            <p:nvPr/>
          </p:nvSpPr>
          <p:spPr>
            <a:xfrm>
              <a:off x="1695240" y="194832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4" name="Line 8"/>
            <p:cNvSpPr/>
            <p:nvPr/>
          </p:nvSpPr>
          <p:spPr>
            <a:xfrm>
              <a:off x="1695240" y="209412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5" name="Line 9"/>
            <p:cNvSpPr/>
            <p:nvPr/>
          </p:nvSpPr>
          <p:spPr>
            <a:xfrm>
              <a:off x="1695240" y="224028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6" name="Line 10"/>
            <p:cNvSpPr/>
            <p:nvPr/>
          </p:nvSpPr>
          <p:spPr>
            <a:xfrm>
              <a:off x="1695240" y="238644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7" name="Line 11"/>
            <p:cNvSpPr/>
            <p:nvPr/>
          </p:nvSpPr>
          <p:spPr>
            <a:xfrm>
              <a:off x="1695240" y="253260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8" name="Line 12"/>
            <p:cNvSpPr/>
            <p:nvPr/>
          </p:nvSpPr>
          <p:spPr>
            <a:xfrm>
              <a:off x="1695240" y="267840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9" name="Line 13"/>
            <p:cNvSpPr/>
            <p:nvPr/>
          </p:nvSpPr>
          <p:spPr>
            <a:xfrm>
              <a:off x="1695240" y="282456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0" name="Line 14"/>
            <p:cNvSpPr/>
            <p:nvPr/>
          </p:nvSpPr>
          <p:spPr>
            <a:xfrm>
              <a:off x="1695240" y="297072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1" name="Line 15"/>
            <p:cNvSpPr/>
            <p:nvPr/>
          </p:nvSpPr>
          <p:spPr>
            <a:xfrm>
              <a:off x="1695240" y="311688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2" name="Line 16"/>
            <p:cNvSpPr/>
            <p:nvPr/>
          </p:nvSpPr>
          <p:spPr>
            <a:xfrm>
              <a:off x="1695240" y="326304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3" name="Line 17"/>
            <p:cNvSpPr/>
            <p:nvPr/>
          </p:nvSpPr>
          <p:spPr>
            <a:xfrm>
              <a:off x="1695240" y="340884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4" name="Line 18"/>
            <p:cNvSpPr/>
            <p:nvPr/>
          </p:nvSpPr>
          <p:spPr>
            <a:xfrm>
              <a:off x="1695240" y="355500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5" name="Line 19"/>
            <p:cNvSpPr/>
            <p:nvPr/>
          </p:nvSpPr>
          <p:spPr>
            <a:xfrm>
              <a:off x="1695240" y="370116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6" name="Line 20"/>
            <p:cNvSpPr/>
            <p:nvPr/>
          </p:nvSpPr>
          <p:spPr>
            <a:xfrm>
              <a:off x="1695240" y="384732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7" name="Line 21"/>
            <p:cNvSpPr/>
            <p:nvPr/>
          </p:nvSpPr>
          <p:spPr>
            <a:xfrm>
              <a:off x="1695240" y="399348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8" name="Line 22"/>
            <p:cNvSpPr/>
            <p:nvPr/>
          </p:nvSpPr>
          <p:spPr>
            <a:xfrm>
              <a:off x="1695240" y="413928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9" name="Line 23"/>
            <p:cNvSpPr/>
            <p:nvPr/>
          </p:nvSpPr>
          <p:spPr>
            <a:xfrm>
              <a:off x="1695240" y="428544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0" name="Line 24"/>
            <p:cNvSpPr/>
            <p:nvPr/>
          </p:nvSpPr>
          <p:spPr>
            <a:xfrm>
              <a:off x="1695240" y="443160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1" name="Line 25"/>
            <p:cNvSpPr/>
            <p:nvPr/>
          </p:nvSpPr>
          <p:spPr>
            <a:xfrm>
              <a:off x="1695240" y="457776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2" name="Line 26"/>
            <p:cNvSpPr/>
            <p:nvPr/>
          </p:nvSpPr>
          <p:spPr>
            <a:xfrm>
              <a:off x="1695240" y="472392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3" name="Line 27"/>
            <p:cNvSpPr/>
            <p:nvPr/>
          </p:nvSpPr>
          <p:spPr>
            <a:xfrm>
              <a:off x="1695240" y="486972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4" name="Line 28"/>
            <p:cNvSpPr/>
            <p:nvPr/>
          </p:nvSpPr>
          <p:spPr>
            <a:xfrm>
              <a:off x="1695240" y="5015880"/>
              <a:ext cx="4574520" cy="36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35" name="Group 62"/>
          <p:cNvGrpSpPr/>
          <p:nvPr/>
        </p:nvGrpSpPr>
        <p:grpSpPr>
          <a:xfrm>
            <a:off x="1706400" y="1652040"/>
            <a:ext cx="4559400" cy="3371760"/>
            <a:chOff x="1706400" y="1652040"/>
            <a:chExt cx="4559400" cy="3371760"/>
          </a:xfrm>
        </p:grpSpPr>
        <p:sp>
          <p:nvSpPr>
            <p:cNvPr id="2936" name="Line 30"/>
            <p:cNvSpPr/>
            <p:nvPr/>
          </p:nvSpPr>
          <p:spPr>
            <a:xfrm flipV="1">
              <a:off x="170640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7" name="Line 31"/>
            <p:cNvSpPr/>
            <p:nvPr/>
          </p:nvSpPr>
          <p:spPr>
            <a:xfrm flipV="1">
              <a:off x="185328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8" name="Line 32"/>
            <p:cNvSpPr/>
            <p:nvPr/>
          </p:nvSpPr>
          <p:spPr>
            <a:xfrm flipV="1">
              <a:off x="200016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9" name="Line 33"/>
            <p:cNvSpPr/>
            <p:nvPr/>
          </p:nvSpPr>
          <p:spPr>
            <a:xfrm flipV="1">
              <a:off x="214704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0" name="Line 34"/>
            <p:cNvSpPr/>
            <p:nvPr/>
          </p:nvSpPr>
          <p:spPr>
            <a:xfrm flipH="1" flipV="1">
              <a:off x="2293920" y="1652040"/>
              <a:ext cx="72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1" name="Line 35"/>
            <p:cNvSpPr/>
            <p:nvPr/>
          </p:nvSpPr>
          <p:spPr>
            <a:xfrm flipV="1">
              <a:off x="244152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2" name="Line 36"/>
            <p:cNvSpPr/>
            <p:nvPr/>
          </p:nvSpPr>
          <p:spPr>
            <a:xfrm flipV="1">
              <a:off x="258840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3" name="Line 37"/>
            <p:cNvSpPr/>
            <p:nvPr/>
          </p:nvSpPr>
          <p:spPr>
            <a:xfrm flipV="1">
              <a:off x="273492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4" name="Line 38"/>
            <p:cNvSpPr/>
            <p:nvPr/>
          </p:nvSpPr>
          <p:spPr>
            <a:xfrm flipV="1">
              <a:off x="288180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5" name="Line 39"/>
            <p:cNvSpPr/>
            <p:nvPr/>
          </p:nvSpPr>
          <p:spPr>
            <a:xfrm flipV="1">
              <a:off x="302940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6" name="Line 40"/>
            <p:cNvSpPr/>
            <p:nvPr/>
          </p:nvSpPr>
          <p:spPr>
            <a:xfrm flipV="1">
              <a:off x="317628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7" name="Line 41"/>
            <p:cNvSpPr/>
            <p:nvPr/>
          </p:nvSpPr>
          <p:spPr>
            <a:xfrm flipV="1">
              <a:off x="332316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8" name="Line 42"/>
            <p:cNvSpPr/>
            <p:nvPr/>
          </p:nvSpPr>
          <p:spPr>
            <a:xfrm flipV="1">
              <a:off x="347004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9" name="Line 43"/>
            <p:cNvSpPr/>
            <p:nvPr/>
          </p:nvSpPr>
          <p:spPr>
            <a:xfrm flipV="1">
              <a:off x="361692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0" name="Line 44"/>
            <p:cNvSpPr/>
            <p:nvPr/>
          </p:nvSpPr>
          <p:spPr>
            <a:xfrm flipV="1">
              <a:off x="376452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1" name="Line 45"/>
            <p:cNvSpPr/>
            <p:nvPr/>
          </p:nvSpPr>
          <p:spPr>
            <a:xfrm flipV="1">
              <a:off x="391140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2" name="Line 46"/>
            <p:cNvSpPr/>
            <p:nvPr/>
          </p:nvSpPr>
          <p:spPr>
            <a:xfrm flipV="1">
              <a:off x="405828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3" name="Line 47"/>
            <p:cNvSpPr/>
            <p:nvPr/>
          </p:nvSpPr>
          <p:spPr>
            <a:xfrm flipV="1">
              <a:off x="420516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4" name="Line 48"/>
            <p:cNvSpPr/>
            <p:nvPr/>
          </p:nvSpPr>
          <p:spPr>
            <a:xfrm flipH="1" flipV="1">
              <a:off x="4352040" y="1652040"/>
              <a:ext cx="72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5" name="Line 49"/>
            <p:cNvSpPr/>
            <p:nvPr/>
          </p:nvSpPr>
          <p:spPr>
            <a:xfrm flipV="1">
              <a:off x="449964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6" name="Line 50"/>
            <p:cNvSpPr/>
            <p:nvPr/>
          </p:nvSpPr>
          <p:spPr>
            <a:xfrm flipV="1">
              <a:off x="464652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7" name="Line 51"/>
            <p:cNvSpPr/>
            <p:nvPr/>
          </p:nvSpPr>
          <p:spPr>
            <a:xfrm flipV="1">
              <a:off x="479340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8" name="Line 52"/>
            <p:cNvSpPr/>
            <p:nvPr/>
          </p:nvSpPr>
          <p:spPr>
            <a:xfrm flipV="1">
              <a:off x="494028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9" name="Line 53"/>
            <p:cNvSpPr/>
            <p:nvPr/>
          </p:nvSpPr>
          <p:spPr>
            <a:xfrm flipV="1">
              <a:off x="5087880" y="1652040"/>
              <a:ext cx="360" cy="336780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0" name="Line 54"/>
            <p:cNvSpPr/>
            <p:nvPr/>
          </p:nvSpPr>
          <p:spPr>
            <a:xfrm flipV="1">
              <a:off x="5236200" y="1655280"/>
              <a:ext cx="360" cy="33685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1" name="Line 55"/>
            <p:cNvSpPr/>
            <p:nvPr/>
          </p:nvSpPr>
          <p:spPr>
            <a:xfrm flipV="1">
              <a:off x="5383080" y="1655280"/>
              <a:ext cx="360" cy="33685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2" name="Line 56"/>
            <p:cNvSpPr/>
            <p:nvPr/>
          </p:nvSpPr>
          <p:spPr>
            <a:xfrm flipV="1">
              <a:off x="5529960" y="1655280"/>
              <a:ext cx="360" cy="33685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3" name="Line 57"/>
            <p:cNvSpPr/>
            <p:nvPr/>
          </p:nvSpPr>
          <p:spPr>
            <a:xfrm flipV="1">
              <a:off x="5677560" y="1655280"/>
              <a:ext cx="360" cy="33685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4" name="Line 58"/>
            <p:cNvSpPr/>
            <p:nvPr/>
          </p:nvSpPr>
          <p:spPr>
            <a:xfrm flipV="1">
              <a:off x="5824440" y="1655280"/>
              <a:ext cx="360" cy="33685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5" name="Line 59"/>
            <p:cNvSpPr/>
            <p:nvPr/>
          </p:nvSpPr>
          <p:spPr>
            <a:xfrm flipV="1">
              <a:off x="5971320" y="1655280"/>
              <a:ext cx="360" cy="33685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6" name="Line 60"/>
            <p:cNvSpPr/>
            <p:nvPr/>
          </p:nvSpPr>
          <p:spPr>
            <a:xfrm flipV="1">
              <a:off x="6118200" y="1655280"/>
              <a:ext cx="360" cy="33685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7" name="Line 61"/>
            <p:cNvSpPr/>
            <p:nvPr/>
          </p:nvSpPr>
          <p:spPr>
            <a:xfrm flipH="1" flipV="1">
              <a:off x="6264720" y="1655280"/>
              <a:ext cx="1080" cy="33685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68" name="Rectangle 63"/>
          <p:cNvSpPr/>
          <p:nvPr/>
        </p:nvSpPr>
        <p:spPr>
          <a:xfrm>
            <a:off x="6384960" y="5221080"/>
            <a:ext cx="24915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Row Buffer (4 Kbytes)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69" name="Line 64"/>
          <p:cNvSpPr/>
          <p:nvPr/>
        </p:nvSpPr>
        <p:spPr>
          <a:xfrm flipV="1">
            <a:off x="431640" y="6323400"/>
            <a:ext cx="8390880" cy="720"/>
          </a:xfrm>
          <a:prstGeom prst="line">
            <a:avLst/>
          </a:prstGeom>
          <a:ln w="2032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70" name="Line 65"/>
          <p:cNvSpPr/>
          <p:nvPr/>
        </p:nvSpPr>
        <p:spPr>
          <a:xfrm>
            <a:off x="4063680" y="5530320"/>
            <a:ext cx="360" cy="798480"/>
          </a:xfrm>
          <a:prstGeom prst="line">
            <a:avLst/>
          </a:prstGeom>
          <a:ln w="101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71" name="Rectangle 66"/>
          <p:cNvSpPr/>
          <p:nvPr/>
        </p:nvSpPr>
        <p:spPr>
          <a:xfrm>
            <a:off x="7136640" y="6402240"/>
            <a:ext cx="104040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Data Bus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72" name="Rectangle 67"/>
          <p:cNvSpPr/>
          <p:nvPr/>
        </p:nvSpPr>
        <p:spPr>
          <a:xfrm>
            <a:off x="4030920" y="5792760"/>
            <a:ext cx="63504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8 bits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73" name="Rectangle 68"/>
          <p:cNvSpPr/>
          <p:nvPr/>
        </p:nvSpPr>
        <p:spPr>
          <a:xfrm>
            <a:off x="6425280" y="3119400"/>
            <a:ext cx="176148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DRAM subarray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74" name="Line 69"/>
          <p:cNvSpPr/>
          <p:nvPr/>
        </p:nvSpPr>
        <p:spPr>
          <a:xfrm flipV="1">
            <a:off x="1701720" y="1408320"/>
            <a:ext cx="4568760" cy="720"/>
          </a:xfrm>
          <a:prstGeom prst="line">
            <a:avLst/>
          </a:prstGeom>
          <a:ln w="25400">
            <a:solidFill>
              <a:srgbClr val="000000"/>
            </a:solidFill>
            <a:miter/>
            <a:headEnd len="sm" type="triangle" w="med"/>
            <a:tailEnd len="sm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75" name="Rectangle 70"/>
          <p:cNvSpPr/>
          <p:nvPr/>
        </p:nvSpPr>
        <p:spPr>
          <a:xfrm>
            <a:off x="3639960" y="1125360"/>
            <a:ext cx="99648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Myriad Pro Bold Cond"/>
                <a:ea typeface="ＭＳ Ｐゴシック"/>
              </a:rPr>
              <a:t>4 Kbytes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976" name="Group 102"/>
          <p:cNvGrpSpPr/>
          <p:nvPr/>
        </p:nvGrpSpPr>
        <p:grpSpPr>
          <a:xfrm>
            <a:off x="1784160" y="5016600"/>
            <a:ext cx="4401000" cy="266760"/>
            <a:chOff x="1784160" y="5016600"/>
            <a:chExt cx="4401000" cy="266760"/>
          </a:xfrm>
        </p:grpSpPr>
        <p:sp>
          <p:nvSpPr>
            <p:cNvPr id="2977" name="Line 71"/>
            <p:cNvSpPr/>
            <p:nvPr/>
          </p:nvSpPr>
          <p:spPr>
            <a:xfrm>
              <a:off x="178416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8" name="Line 72"/>
            <p:cNvSpPr/>
            <p:nvPr/>
          </p:nvSpPr>
          <p:spPr>
            <a:xfrm>
              <a:off x="193032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9" name="Line 73"/>
            <p:cNvSpPr/>
            <p:nvPr/>
          </p:nvSpPr>
          <p:spPr>
            <a:xfrm>
              <a:off x="207720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0" name="Line 74"/>
            <p:cNvSpPr/>
            <p:nvPr/>
          </p:nvSpPr>
          <p:spPr>
            <a:xfrm>
              <a:off x="222408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1" name="Line 75"/>
            <p:cNvSpPr/>
            <p:nvPr/>
          </p:nvSpPr>
          <p:spPr>
            <a:xfrm>
              <a:off x="237060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2" name="Line 76"/>
            <p:cNvSpPr/>
            <p:nvPr/>
          </p:nvSpPr>
          <p:spPr>
            <a:xfrm>
              <a:off x="251676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3" name="Line 77"/>
            <p:cNvSpPr/>
            <p:nvPr/>
          </p:nvSpPr>
          <p:spPr>
            <a:xfrm>
              <a:off x="266364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4" name="Line 78"/>
            <p:cNvSpPr/>
            <p:nvPr/>
          </p:nvSpPr>
          <p:spPr>
            <a:xfrm>
              <a:off x="281052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5" name="Line 79"/>
            <p:cNvSpPr/>
            <p:nvPr/>
          </p:nvSpPr>
          <p:spPr>
            <a:xfrm>
              <a:off x="295740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6" name="Line 80"/>
            <p:cNvSpPr/>
            <p:nvPr/>
          </p:nvSpPr>
          <p:spPr>
            <a:xfrm>
              <a:off x="310428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7" name="Line 81"/>
            <p:cNvSpPr/>
            <p:nvPr/>
          </p:nvSpPr>
          <p:spPr>
            <a:xfrm>
              <a:off x="325008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8" name="Line 82"/>
            <p:cNvSpPr/>
            <p:nvPr/>
          </p:nvSpPr>
          <p:spPr>
            <a:xfrm>
              <a:off x="339696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9" name="Line 83"/>
            <p:cNvSpPr/>
            <p:nvPr/>
          </p:nvSpPr>
          <p:spPr>
            <a:xfrm>
              <a:off x="354384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0" name="Line 84"/>
            <p:cNvSpPr/>
            <p:nvPr/>
          </p:nvSpPr>
          <p:spPr>
            <a:xfrm>
              <a:off x="369072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1" name="Line 85"/>
            <p:cNvSpPr/>
            <p:nvPr/>
          </p:nvSpPr>
          <p:spPr>
            <a:xfrm>
              <a:off x="383760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2" name="Line 86"/>
            <p:cNvSpPr/>
            <p:nvPr/>
          </p:nvSpPr>
          <p:spPr>
            <a:xfrm>
              <a:off x="398376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3" name="Line 87"/>
            <p:cNvSpPr/>
            <p:nvPr/>
          </p:nvSpPr>
          <p:spPr>
            <a:xfrm>
              <a:off x="413064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4" name="Line 88"/>
            <p:cNvSpPr/>
            <p:nvPr/>
          </p:nvSpPr>
          <p:spPr>
            <a:xfrm>
              <a:off x="427716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5" name="Line 89"/>
            <p:cNvSpPr/>
            <p:nvPr/>
          </p:nvSpPr>
          <p:spPr>
            <a:xfrm>
              <a:off x="442404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6" name="Line 90"/>
            <p:cNvSpPr/>
            <p:nvPr/>
          </p:nvSpPr>
          <p:spPr>
            <a:xfrm>
              <a:off x="457092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7" name="Line 91"/>
            <p:cNvSpPr/>
            <p:nvPr/>
          </p:nvSpPr>
          <p:spPr>
            <a:xfrm>
              <a:off x="471708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8" name="Line 92"/>
            <p:cNvSpPr/>
            <p:nvPr/>
          </p:nvSpPr>
          <p:spPr>
            <a:xfrm>
              <a:off x="486396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9" name="Line 93"/>
            <p:cNvSpPr/>
            <p:nvPr/>
          </p:nvSpPr>
          <p:spPr>
            <a:xfrm>
              <a:off x="501084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0" name="Line 94"/>
            <p:cNvSpPr/>
            <p:nvPr/>
          </p:nvSpPr>
          <p:spPr>
            <a:xfrm>
              <a:off x="515772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1" name="Line 95"/>
            <p:cNvSpPr/>
            <p:nvPr/>
          </p:nvSpPr>
          <p:spPr>
            <a:xfrm>
              <a:off x="530460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2" name="Line 96"/>
            <p:cNvSpPr/>
            <p:nvPr/>
          </p:nvSpPr>
          <p:spPr>
            <a:xfrm>
              <a:off x="545040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3" name="Line 97"/>
            <p:cNvSpPr/>
            <p:nvPr/>
          </p:nvSpPr>
          <p:spPr>
            <a:xfrm>
              <a:off x="559728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4" name="Line 98"/>
            <p:cNvSpPr/>
            <p:nvPr/>
          </p:nvSpPr>
          <p:spPr>
            <a:xfrm>
              <a:off x="574416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5" name="Line 99"/>
            <p:cNvSpPr/>
            <p:nvPr/>
          </p:nvSpPr>
          <p:spPr>
            <a:xfrm>
              <a:off x="589104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6" name="Line 100"/>
            <p:cNvSpPr/>
            <p:nvPr/>
          </p:nvSpPr>
          <p:spPr>
            <a:xfrm>
              <a:off x="603792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7" name="Line 101"/>
            <p:cNvSpPr/>
            <p:nvPr/>
          </p:nvSpPr>
          <p:spPr>
            <a:xfrm>
              <a:off x="6184800" y="5016600"/>
              <a:ext cx="360" cy="266760"/>
            </a:xfrm>
            <a:prstGeom prst="line">
              <a:avLst/>
            </a:prstGeom>
            <a:ln w="50800">
              <a:solidFill>
                <a:srgbClr val="9a9a9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08" name="Line 103"/>
          <p:cNvSpPr/>
          <p:nvPr/>
        </p:nvSpPr>
        <p:spPr>
          <a:xfrm flipV="1">
            <a:off x="1695240" y="5453280"/>
            <a:ext cx="4564080" cy="72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09" name="Line 104"/>
          <p:cNvSpPr/>
          <p:nvPr/>
        </p:nvSpPr>
        <p:spPr>
          <a:xfrm>
            <a:off x="1701720" y="5270040"/>
            <a:ext cx="4564080" cy="36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10" name="Group 137"/>
          <p:cNvGrpSpPr/>
          <p:nvPr/>
        </p:nvGrpSpPr>
        <p:grpSpPr>
          <a:xfrm>
            <a:off x="1701720" y="5263560"/>
            <a:ext cx="4559040" cy="190440"/>
            <a:chOff x="1701720" y="5263560"/>
            <a:chExt cx="4559040" cy="190440"/>
          </a:xfrm>
        </p:grpSpPr>
        <p:sp>
          <p:nvSpPr>
            <p:cNvPr id="3011" name="Line 105"/>
            <p:cNvSpPr/>
            <p:nvPr/>
          </p:nvSpPr>
          <p:spPr>
            <a:xfrm flipV="1">
              <a:off x="170172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2" name="Line 106"/>
            <p:cNvSpPr/>
            <p:nvPr/>
          </p:nvSpPr>
          <p:spPr>
            <a:xfrm flipV="1">
              <a:off x="184860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3" name="Line 107"/>
            <p:cNvSpPr/>
            <p:nvPr/>
          </p:nvSpPr>
          <p:spPr>
            <a:xfrm flipV="1">
              <a:off x="199548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4" name="Line 108"/>
            <p:cNvSpPr/>
            <p:nvPr/>
          </p:nvSpPr>
          <p:spPr>
            <a:xfrm flipV="1">
              <a:off x="214200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5" name="Line 109"/>
            <p:cNvSpPr/>
            <p:nvPr/>
          </p:nvSpPr>
          <p:spPr>
            <a:xfrm flipH="1" flipV="1">
              <a:off x="2288880" y="5263560"/>
              <a:ext cx="108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6" name="Line 110"/>
            <p:cNvSpPr/>
            <p:nvPr/>
          </p:nvSpPr>
          <p:spPr>
            <a:xfrm flipV="1">
              <a:off x="243648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7" name="Line 111"/>
            <p:cNvSpPr/>
            <p:nvPr/>
          </p:nvSpPr>
          <p:spPr>
            <a:xfrm flipV="1">
              <a:off x="258336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8" name="Line 112"/>
            <p:cNvSpPr/>
            <p:nvPr/>
          </p:nvSpPr>
          <p:spPr>
            <a:xfrm flipV="1">
              <a:off x="273024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9" name="Line 113"/>
            <p:cNvSpPr/>
            <p:nvPr/>
          </p:nvSpPr>
          <p:spPr>
            <a:xfrm flipV="1">
              <a:off x="287712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0" name="Line 114"/>
            <p:cNvSpPr/>
            <p:nvPr/>
          </p:nvSpPr>
          <p:spPr>
            <a:xfrm flipV="1">
              <a:off x="302472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1" name="Line 115"/>
            <p:cNvSpPr/>
            <p:nvPr/>
          </p:nvSpPr>
          <p:spPr>
            <a:xfrm flipV="1">
              <a:off x="317160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2" name="Line 116"/>
            <p:cNvSpPr/>
            <p:nvPr/>
          </p:nvSpPr>
          <p:spPr>
            <a:xfrm flipV="1">
              <a:off x="331848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3" name="Line 117"/>
            <p:cNvSpPr/>
            <p:nvPr/>
          </p:nvSpPr>
          <p:spPr>
            <a:xfrm flipV="1">
              <a:off x="346536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4" name="Line 118"/>
            <p:cNvSpPr/>
            <p:nvPr/>
          </p:nvSpPr>
          <p:spPr>
            <a:xfrm flipV="1">
              <a:off x="361224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5" name="Line 119"/>
            <p:cNvSpPr/>
            <p:nvPr/>
          </p:nvSpPr>
          <p:spPr>
            <a:xfrm flipV="1">
              <a:off x="375984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6" name="Line 120"/>
            <p:cNvSpPr/>
            <p:nvPr/>
          </p:nvSpPr>
          <p:spPr>
            <a:xfrm flipV="1">
              <a:off x="390672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7" name="Line 121"/>
            <p:cNvSpPr/>
            <p:nvPr/>
          </p:nvSpPr>
          <p:spPr>
            <a:xfrm flipV="1">
              <a:off x="405360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8" name="Line 122"/>
            <p:cNvSpPr/>
            <p:nvPr/>
          </p:nvSpPr>
          <p:spPr>
            <a:xfrm flipV="1">
              <a:off x="420048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9" name="Line 123"/>
            <p:cNvSpPr/>
            <p:nvPr/>
          </p:nvSpPr>
          <p:spPr>
            <a:xfrm flipH="1" flipV="1">
              <a:off x="4347360" y="5263560"/>
              <a:ext cx="72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0" name="Line 124"/>
            <p:cNvSpPr/>
            <p:nvPr/>
          </p:nvSpPr>
          <p:spPr>
            <a:xfrm flipV="1">
              <a:off x="449496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1" name="Line 125"/>
            <p:cNvSpPr/>
            <p:nvPr/>
          </p:nvSpPr>
          <p:spPr>
            <a:xfrm flipV="1">
              <a:off x="464184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2" name="Line 126"/>
            <p:cNvSpPr/>
            <p:nvPr/>
          </p:nvSpPr>
          <p:spPr>
            <a:xfrm flipV="1">
              <a:off x="478836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3" name="Line 127"/>
            <p:cNvSpPr/>
            <p:nvPr/>
          </p:nvSpPr>
          <p:spPr>
            <a:xfrm flipV="1">
              <a:off x="493524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4" name="Line 128"/>
            <p:cNvSpPr/>
            <p:nvPr/>
          </p:nvSpPr>
          <p:spPr>
            <a:xfrm flipV="1">
              <a:off x="5082840" y="5263560"/>
              <a:ext cx="360" cy="18972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5" name="Line 129"/>
            <p:cNvSpPr/>
            <p:nvPr/>
          </p:nvSpPr>
          <p:spPr>
            <a:xfrm flipV="1">
              <a:off x="5231520" y="5263560"/>
              <a:ext cx="360" cy="19044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6" name="Line 130"/>
            <p:cNvSpPr/>
            <p:nvPr/>
          </p:nvSpPr>
          <p:spPr>
            <a:xfrm flipV="1">
              <a:off x="5378400" y="5263560"/>
              <a:ext cx="360" cy="19044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7" name="Line 131"/>
            <p:cNvSpPr/>
            <p:nvPr/>
          </p:nvSpPr>
          <p:spPr>
            <a:xfrm flipV="1">
              <a:off x="5525280" y="5263560"/>
              <a:ext cx="360" cy="19044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8" name="Line 132"/>
            <p:cNvSpPr/>
            <p:nvPr/>
          </p:nvSpPr>
          <p:spPr>
            <a:xfrm flipV="1">
              <a:off x="5672880" y="5263560"/>
              <a:ext cx="360" cy="19044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9" name="Line 133"/>
            <p:cNvSpPr/>
            <p:nvPr/>
          </p:nvSpPr>
          <p:spPr>
            <a:xfrm flipV="1">
              <a:off x="5819760" y="5263560"/>
              <a:ext cx="360" cy="19044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0" name="Line 134"/>
            <p:cNvSpPr/>
            <p:nvPr/>
          </p:nvSpPr>
          <p:spPr>
            <a:xfrm flipV="1">
              <a:off x="5966280" y="5263560"/>
              <a:ext cx="360" cy="19044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1" name="Line 135"/>
            <p:cNvSpPr/>
            <p:nvPr/>
          </p:nvSpPr>
          <p:spPr>
            <a:xfrm flipV="1">
              <a:off x="6113160" y="5263560"/>
              <a:ext cx="360" cy="19044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2" name="Line 136"/>
            <p:cNvSpPr/>
            <p:nvPr/>
          </p:nvSpPr>
          <p:spPr>
            <a:xfrm flipH="1" flipV="1">
              <a:off x="6260040" y="5263560"/>
              <a:ext cx="720" cy="190440"/>
            </a:xfrm>
            <a:prstGeom prst="line">
              <a:avLst/>
            </a:prstGeom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43" name="Rectangle 138"/>
          <p:cNvSpPr/>
          <p:nvPr/>
        </p:nvSpPr>
        <p:spPr>
          <a:xfrm>
            <a:off x="5928480" y="2042640"/>
            <a:ext cx="22536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d90b00"/>
                </a:solidFill>
                <a:latin typeface="Myriad Pro Bold Cond"/>
                <a:ea typeface="ＭＳ Ｐゴシック"/>
              </a:rPr>
              <a:t>Step 1: Activate row A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044" name="Freeform 139"/>
          <p:cNvSpPr/>
          <p:nvPr/>
        </p:nvSpPr>
        <p:spPr>
          <a:xfrm>
            <a:off x="922320" y="2188080"/>
            <a:ext cx="742680" cy="323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>
            <a:solidFill>
              <a:srgbClr val="d90b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45" name="Rectangle 140"/>
          <p:cNvSpPr/>
          <p:nvPr/>
        </p:nvSpPr>
        <p:spPr>
          <a:xfrm>
            <a:off x="179640" y="3125880"/>
            <a:ext cx="79992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d90b00"/>
                </a:solidFill>
                <a:latin typeface="Tahoma"/>
                <a:ea typeface="ＭＳ Ｐゴシック"/>
              </a:rPr>
              <a:t>Transfer row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046" name="Rectangle 141"/>
          <p:cNvSpPr/>
          <p:nvPr/>
        </p:nvSpPr>
        <p:spPr>
          <a:xfrm>
            <a:off x="5928480" y="2639520"/>
            <a:ext cx="22536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d90b00"/>
                </a:solidFill>
                <a:latin typeface="Myriad Pro Bold Cond"/>
                <a:ea typeface="ＭＳ Ｐゴシック"/>
              </a:rPr>
              <a:t>Step 2: Activate row B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047" name="Freeform 142"/>
          <p:cNvSpPr/>
          <p:nvPr/>
        </p:nvSpPr>
        <p:spPr>
          <a:xfrm>
            <a:off x="1079640" y="2793600"/>
            <a:ext cx="571320" cy="2507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>
            <a:solidFill>
              <a:srgbClr val="d90b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48" name="Rectangle 143"/>
          <p:cNvSpPr/>
          <p:nvPr/>
        </p:nvSpPr>
        <p:spPr>
          <a:xfrm>
            <a:off x="1111320" y="4184280"/>
            <a:ext cx="61092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90b00"/>
                </a:solidFill>
                <a:latin typeface="Tahoma"/>
                <a:ea typeface="ＭＳ Ｐゴシック"/>
              </a:rPr>
              <a:t>Transfer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90b00"/>
                </a:solidFill>
                <a:latin typeface="Tahoma"/>
                <a:ea typeface="ＭＳ Ｐゴシック"/>
              </a:rPr>
              <a:t>row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049" name="Rectangle 145"/>
          <p:cNvSpPr/>
          <p:nvPr/>
        </p:nvSpPr>
        <p:spPr>
          <a:xfrm>
            <a:off x="450720" y="739800"/>
            <a:ext cx="7346520" cy="55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0" name="TextBox 1"/>
          <p:cNvSpPr/>
          <p:nvPr/>
        </p:nvSpPr>
        <p:spPr>
          <a:xfrm>
            <a:off x="6584400" y="1124640"/>
            <a:ext cx="2622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8000"/>
                </a:solidFill>
                <a:latin typeface="Myriad Pro Bold Cond"/>
                <a:ea typeface="ヒラギノ角ゴ ProN W6"/>
              </a:rPr>
              <a:t>Negligible HW cost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51" name="TextBox 146"/>
          <p:cNvSpPr/>
          <p:nvPr/>
        </p:nvSpPr>
        <p:spPr>
          <a:xfrm>
            <a:off x="5010120" y="836640"/>
            <a:ext cx="40507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8000"/>
                </a:solidFill>
                <a:latin typeface="Myriad Pro Bold Cond"/>
                <a:ea typeface="ヒラギノ角ゴ ProN W6"/>
              </a:rPr>
              <a:t>   </a:t>
            </a:r>
            <a:r>
              <a:rPr b="1" lang="en-US" sz="2000" spc="-1" strike="noStrike">
                <a:solidFill>
                  <a:srgbClr val="008000"/>
                </a:solidFill>
                <a:latin typeface="Times New Roman"/>
                <a:ea typeface="Times New Roman"/>
              </a:rPr>
              <a:t>Idea: Two consecutive ACTivates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23" dur="indefinite" restart="never" nodeType="tmRoot">
          <p:childTnLst>
            <p:seq>
              <p:cTn id="1524" dur="indefinite" nodeType="mainSeq">
                <p:childTnLst>
                  <p:par>
                    <p:cTn id="1525" nodeType="clickEffect" fill="hold">
                      <p:stCondLst>
                        <p:cond delay="indefinite"/>
                      </p:stCondLst>
                      <p:childTnLst>
                        <p:par>
                          <p:cTn id="15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1" nodeType="clickEffect" fill="hold">
                      <p:stCondLst>
                        <p:cond delay="indefinite"/>
                      </p:stCondLst>
                      <p:childTnLst>
                        <p:par>
                          <p:cTn id="15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9" fill="hold">
                      <p:stCondLst>
                        <p:cond delay="indefinite"/>
                      </p:stCondLst>
                      <p:childTnLst>
                        <p:par>
                          <p:cTn id="1540" fill="hold">
                            <p:stCondLst>
                              <p:cond delay="0"/>
                            </p:stCondLst>
                            <p:childTnLst>
                              <p:par>
                                <p:cTn id="15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3" fill="hold">
                      <p:stCondLst>
                        <p:cond delay="indefinite"/>
                      </p:stCondLst>
                      <p:childTnLst>
                        <p:par>
                          <p:cTn id="1544" fill="hold">
                            <p:stCondLst>
                              <p:cond delay="0"/>
                            </p:stCondLst>
                            <p:childTnLst>
                              <p:par>
                                <p:cTn id="15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5" fill="hold">
                      <p:stCondLst>
                        <p:cond delay="indefinite"/>
                      </p:stCondLst>
                      <p:childTnLst>
                        <p:par>
                          <p:cTn id="1556" fill="hold">
                            <p:stCondLst>
                              <p:cond delay="0"/>
                            </p:stCondLst>
                            <p:childTnLst>
                              <p:par>
                                <p:cTn id="15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1" fill="hold">
                      <p:stCondLst>
                        <p:cond delay="indefinite"/>
                      </p:stCondLst>
                      <p:childTnLst>
                        <p:par>
                          <p:cTn id="1562" fill="hold">
                            <p:stCondLst>
                              <p:cond delay="0"/>
                            </p:stCondLst>
                            <p:childTnLst>
                              <p:par>
                                <p:cTn id="15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5" fill="hold">
                      <p:stCondLst>
                        <p:cond delay="indefinite"/>
                      </p:stCondLst>
                      <p:childTnLst>
                        <p:par>
                          <p:cTn id="1566" fill="hold">
                            <p:stCondLst>
                              <p:cond delay="0"/>
                            </p:stCondLst>
                            <p:childTnLst>
                              <p:par>
                                <p:cTn id="15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1a5712"/>
                </a:solidFill>
                <a:latin typeface="Garamond"/>
              </a:rPr>
              <a:t>RowClone: Intra-Subarray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3" name="Rectangle 78"/>
          <p:cNvSpPr/>
          <p:nvPr/>
        </p:nvSpPr>
        <p:spPr>
          <a:xfrm>
            <a:off x="3056040" y="2059560"/>
            <a:ext cx="315720" cy="677520"/>
          </a:xfrm>
          <a:prstGeom prst="rect">
            <a:avLst/>
          </a:prstGeom>
          <a:solidFill>
            <a:srgbClr val="939393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4" name="Rectangle 79"/>
          <p:cNvSpPr/>
          <p:nvPr/>
        </p:nvSpPr>
        <p:spPr>
          <a:xfrm>
            <a:off x="3056040" y="2331000"/>
            <a:ext cx="315720" cy="406080"/>
          </a:xfrm>
          <a:prstGeom prst="rect">
            <a:avLst/>
          </a:prstGeom>
          <a:solidFill>
            <a:srgbClr val="939393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55" name="Group 8"/>
          <p:cNvGrpSpPr/>
          <p:nvPr/>
        </p:nvGrpSpPr>
        <p:grpSpPr>
          <a:xfrm>
            <a:off x="5486400" y="1519200"/>
            <a:ext cx="1136880" cy="761760"/>
            <a:chOff x="5486400" y="1519200"/>
            <a:chExt cx="1136880" cy="761760"/>
          </a:xfrm>
        </p:grpSpPr>
        <p:grpSp>
          <p:nvGrpSpPr>
            <p:cNvPr id="3056" name="Group 45"/>
            <p:cNvGrpSpPr/>
            <p:nvPr/>
          </p:nvGrpSpPr>
          <p:grpSpPr>
            <a:xfrm>
              <a:off x="5486400" y="1519200"/>
              <a:ext cx="151920" cy="761760"/>
              <a:chOff x="5486400" y="1519200"/>
              <a:chExt cx="151920" cy="761760"/>
            </a:xfrm>
          </p:grpSpPr>
          <p:sp>
            <p:nvSpPr>
              <p:cNvPr id="3057" name="Rectangle 83"/>
              <p:cNvSpPr/>
              <p:nvPr/>
            </p:nvSpPr>
            <p:spPr>
              <a:xfrm>
                <a:off x="5494680" y="1895400"/>
                <a:ext cx="137880" cy="380520"/>
              </a:xfrm>
              <a:prstGeom prst="rect">
                <a:avLst/>
              </a:prstGeom>
              <a:solidFill>
                <a:srgbClr val="4181d0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58" name="Rectangle 84"/>
              <p:cNvSpPr/>
              <p:nvPr/>
            </p:nvSpPr>
            <p:spPr>
              <a:xfrm>
                <a:off x="5486400" y="1519200"/>
                <a:ext cx="151920" cy="761760"/>
              </a:xfrm>
              <a:prstGeom prst="rect">
                <a:avLst/>
              </a:prstGeom>
              <a:noFill/>
              <a:ln w="25400">
                <a:solidFill>
                  <a:srgbClr val="3c3c3c"/>
                </a:solidFill>
                <a:prstDash val="sysDash"/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59" name="TextBox 10"/>
            <p:cNvSpPr/>
            <p:nvPr/>
          </p:nvSpPr>
          <p:spPr>
            <a:xfrm>
              <a:off x="5667840" y="1590840"/>
              <a:ext cx="955440" cy="5058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V</a:t>
              </a:r>
              <a:r>
                <a:rPr b="0" lang="en-US" sz="2400" spc="-1" strike="noStrike" baseline="-25000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DD</a:t>
              </a:r>
              <a:r>
                <a:rPr b="0" lang="en-US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/2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3060" name="Group 13"/>
          <p:cNvGrpSpPr/>
          <p:nvPr/>
        </p:nvGrpSpPr>
        <p:grpSpPr>
          <a:xfrm>
            <a:off x="5486400" y="5635080"/>
            <a:ext cx="1136880" cy="761760"/>
            <a:chOff x="5486400" y="5635080"/>
            <a:chExt cx="1136880" cy="761760"/>
          </a:xfrm>
        </p:grpSpPr>
        <p:grpSp>
          <p:nvGrpSpPr>
            <p:cNvPr id="3061" name="Group 45"/>
            <p:cNvGrpSpPr/>
            <p:nvPr/>
          </p:nvGrpSpPr>
          <p:grpSpPr>
            <a:xfrm>
              <a:off x="5486400" y="5635080"/>
              <a:ext cx="151920" cy="761760"/>
              <a:chOff x="5486400" y="5635080"/>
              <a:chExt cx="151920" cy="761760"/>
            </a:xfrm>
          </p:grpSpPr>
          <p:sp>
            <p:nvSpPr>
              <p:cNvPr id="3062" name="Rectangle 88"/>
              <p:cNvSpPr/>
              <p:nvPr/>
            </p:nvSpPr>
            <p:spPr>
              <a:xfrm>
                <a:off x="5486400" y="5635080"/>
                <a:ext cx="151920" cy="7617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c3c3c"/>
                </a:solidFill>
                <a:prstDash val="sysDash"/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63" name="Rectangle 89"/>
              <p:cNvSpPr/>
              <p:nvPr/>
            </p:nvSpPr>
            <p:spPr>
              <a:xfrm>
                <a:off x="5500800" y="6011280"/>
                <a:ext cx="126720" cy="380520"/>
              </a:xfrm>
              <a:prstGeom prst="rect">
                <a:avLst/>
              </a:prstGeom>
              <a:solidFill>
                <a:srgbClr val="4181d0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64" name="TextBox 15"/>
            <p:cNvSpPr/>
            <p:nvPr/>
          </p:nvSpPr>
          <p:spPr>
            <a:xfrm>
              <a:off x="5667840" y="5706720"/>
              <a:ext cx="955440" cy="5058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V</a:t>
              </a:r>
              <a:r>
                <a:rPr b="0" lang="en-US" sz="2400" spc="-1" strike="noStrike" baseline="-25000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DD</a:t>
              </a:r>
              <a:r>
                <a:rPr b="0" lang="en-US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/2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3065" name="Group 18"/>
          <p:cNvGrpSpPr/>
          <p:nvPr/>
        </p:nvGrpSpPr>
        <p:grpSpPr>
          <a:xfrm>
            <a:off x="2368080" y="2055600"/>
            <a:ext cx="1568880" cy="677880"/>
            <a:chOff x="2368080" y="2055600"/>
            <a:chExt cx="1568880" cy="677880"/>
          </a:xfrm>
        </p:grpSpPr>
        <p:grpSp>
          <p:nvGrpSpPr>
            <p:cNvPr id="3066" name="Group 34"/>
            <p:cNvGrpSpPr/>
            <p:nvPr/>
          </p:nvGrpSpPr>
          <p:grpSpPr>
            <a:xfrm>
              <a:off x="2694240" y="2055600"/>
              <a:ext cx="1242720" cy="677880"/>
              <a:chOff x="2694240" y="2055600"/>
              <a:chExt cx="1242720" cy="677880"/>
            </a:xfrm>
          </p:grpSpPr>
          <p:sp>
            <p:nvSpPr>
              <p:cNvPr id="3067" name="Straight Connector 93"/>
              <p:cNvSpPr/>
              <p:nvPr/>
            </p:nvSpPr>
            <p:spPr>
              <a:xfrm>
                <a:off x="3057480" y="2055600"/>
                <a:ext cx="360" cy="677880"/>
              </a:xfrm>
              <a:prstGeom prst="line">
                <a:avLst/>
              </a:prstGeom>
              <a:ln w="38100">
                <a:solidFill>
                  <a:srgbClr val="3c3c3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68" name="Straight Connector 94"/>
              <p:cNvSpPr/>
              <p:nvPr/>
            </p:nvSpPr>
            <p:spPr>
              <a:xfrm>
                <a:off x="3371760" y="2055600"/>
                <a:ext cx="360" cy="677880"/>
              </a:xfrm>
              <a:prstGeom prst="line">
                <a:avLst/>
              </a:prstGeom>
              <a:ln w="38100">
                <a:solidFill>
                  <a:srgbClr val="3c3c3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69" name="Straight Connector 95"/>
              <p:cNvSpPr/>
              <p:nvPr/>
            </p:nvSpPr>
            <p:spPr>
              <a:xfrm>
                <a:off x="3371760" y="2395440"/>
                <a:ext cx="565200" cy="360"/>
              </a:xfrm>
              <a:prstGeom prst="line">
                <a:avLst/>
              </a:prstGeom>
              <a:ln w="28575">
                <a:solidFill>
                  <a:srgbClr val="3c3c3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70" name="Shape 24"/>
              <p:cNvSpPr/>
              <p:nvPr/>
            </p:nvSpPr>
            <p:spPr>
              <a:xfrm flipV="1" rot="10800000">
                <a:off x="2694240" y="2394360"/>
                <a:ext cx="363240" cy="2880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333333"/>
                </a:solidFill>
                <a:round/>
                <a:tailEnd len="lg" type="stealth" w="lg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71" name="TextBox 20"/>
            <p:cNvSpPr/>
            <p:nvPr/>
          </p:nvSpPr>
          <p:spPr>
            <a:xfrm>
              <a:off x="2368080" y="2198880"/>
              <a:ext cx="322920" cy="3956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000" spc="-1" strike="noStrike">
                  <a:solidFill>
                    <a:srgbClr val="000000"/>
                  </a:solidFill>
                  <a:latin typeface="Arial"/>
                  <a:ea typeface="ヒラギノ角ゴ ProN W6"/>
                </a:rPr>
                <a:t>0</a:t>
              </a:r>
              <a:endParaRPr b="0" lang="en-US" sz="2000" spc="-1" strike="noStrike">
                <a:latin typeface="Arial"/>
              </a:endParaRPr>
            </a:p>
          </p:txBody>
        </p:sp>
      </p:grpSp>
      <p:sp>
        <p:nvSpPr>
          <p:cNvPr id="3072" name="Straight Connector 97"/>
          <p:cNvSpPr/>
          <p:nvPr/>
        </p:nvSpPr>
        <p:spPr>
          <a:xfrm>
            <a:off x="4484520" y="2401560"/>
            <a:ext cx="825480" cy="360"/>
          </a:xfrm>
          <a:prstGeom prst="line">
            <a:avLst/>
          </a:prstGeom>
          <a:ln w="28575">
            <a:solidFill>
              <a:srgbClr val="3c3c3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3" name="Straight Arrow Connector 98"/>
          <p:cNvSpPr/>
          <p:nvPr/>
        </p:nvSpPr>
        <p:spPr>
          <a:xfrm flipV="1">
            <a:off x="3941640" y="2097000"/>
            <a:ext cx="456840" cy="30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074" name="Straight Arrow Connector 99"/>
          <p:cNvSpPr/>
          <p:nvPr/>
        </p:nvSpPr>
        <p:spPr>
          <a:xfrm>
            <a:off x="3941640" y="2389320"/>
            <a:ext cx="53316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75" name="Group 28"/>
          <p:cNvGrpSpPr/>
          <p:nvPr/>
        </p:nvGrpSpPr>
        <p:grpSpPr>
          <a:xfrm>
            <a:off x="5486400" y="1523880"/>
            <a:ext cx="1676520" cy="761760"/>
            <a:chOff x="5486400" y="1523880"/>
            <a:chExt cx="1676520" cy="761760"/>
          </a:xfrm>
        </p:grpSpPr>
        <p:grpSp>
          <p:nvGrpSpPr>
            <p:cNvPr id="3076" name="Group 45"/>
            <p:cNvGrpSpPr/>
            <p:nvPr/>
          </p:nvGrpSpPr>
          <p:grpSpPr>
            <a:xfrm>
              <a:off x="5486400" y="1523880"/>
              <a:ext cx="151920" cy="761760"/>
              <a:chOff x="5486400" y="1523880"/>
              <a:chExt cx="151920" cy="761760"/>
            </a:xfrm>
          </p:grpSpPr>
          <p:sp>
            <p:nvSpPr>
              <p:cNvPr id="3077" name="Rectangle 103"/>
              <p:cNvSpPr/>
              <p:nvPr/>
            </p:nvSpPr>
            <p:spPr>
              <a:xfrm>
                <a:off x="5494680" y="1828800"/>
                <a:ext cx="137880" cy="452160"/>
              </a:xfrm>
              <a:prstGeom prst="rect">
                <a:avLst/>
              </a:prstGeom>
              <a:solidFill>
                <a:srgbClr val="4181d0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78" name="Rectangle 104"/>
              <p:cNvSpPr/>
              <p:nvPr/>
            </p:nvSpPr>
            <p:spPr>
              <a:xfrm>
                <a:off x="5486400" y="1523880"/>
                <a:ext cx="151920" cy="761760"/>
              </a:xfrm>
              <a:prstGeom prst="rect">
                <a:avLst/>
              </a:prstGeom>
              <a:noFill/>
              <a:ln w="25400">
                <a:solidFill>
                  <a:srgbClr val="3c3c3c"/>
                </a:solidFill>
                <a:prstDash val="sysDash"/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79" name="TextBox 30"/>
            <p:cNvSpPr/>
            <p:nvPr/>
          </p:nvSpPr>
          <p:spPr>
            <a:xfrm>
              <a:off x="5570640" y="1595880"/>
              <a:ext cx="1592280" cy="5058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V</a:t>
              </a:r>
              <a:r>
                <a:rPr b="0" lang="en-US" sz="2400" spc="-1" strike="noStrike" baseline="-25000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DD</a:t>
              </a:r>
              <a:r>
                <a:rPr b="0" lang="en-US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/2 + </a:t>
              </a:r>
              <a:r>
                <a:rPr b="0" lang="el-GR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δ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3080" name="Group 33"/>
          <p:cNvGrpSpPr/>
          <p:nvPr/>
        </p:nvGrpSpPr>
        <p:grpSpPr>
          <a:xfrm>
            <a:off x="5486400" y="5635080"/>
            <a:ext cx="527040" cy="836280"/>
            <a:chOff x="5486400" y="5635080"/>
            <a:chExt cx="527040" cy="836280"/>
          </a:xfrm>
        </p:grpSpPr>
        <p:sp>
          <p:nvSpPr>
            <p:cNvPr id="3081" name="Rectangle 106"/>
            <p:cNvSpPr/>
            <p:nvPr/>
          </p:nvSpPr>
          <p:spPr>
            <a:xfrm>
              <a:off x="5486400" y="5635080"/>
              <a:ext cx="151920" cy="7599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3c3c3c"/>
              </a:solidFill>
              <a:prstDash val="sys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2" name="TextBox 35"/>
            <p:cNvSpPr/>
            <p:nvPr/>
          </p:nvSpPr>
          <p:spPr>
            <a:xfrm>
              <a:off x="5663160" y="6015240"/>
              <a:ext cx="350280" cy="4561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400" spc="-1" strike="noStrike">
                  <a:solidFill>
                    <a:srgbClr val="000000"/>
                  </a:solidFill>
                  <a:latin typeface="Arial"/>
                  <a:ea typeface="ヒラギノ角ゴ ProN W6"/>
                </a:rPr>
                <a:t>0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3083" name="Group 36"/>
          <p:cNvGrpSpPr/>
          <p:nvPr/>
        </p:nvGrpSpPr>
        <p:grpSpPr>
          <a:xfrm>
            <a:off x="5486400" y="1519200"/>
            <a:ext cx="827640" cy="766440"/>
            <a:chOff x="5486400" y="1519200"/>
            <a:chExt cx="827640" cy="766440"/>
          </a:xfrm>
        </p:grpSpPr>
        <p:sp>
          <p:nvSpPr>
            <p:cNvPr id="3084" name="Rectangle 109"/>
            <p:cNvSpPr/>
            <p:nvPr/>
          </p:nvSpPr>
          <p:spPr>
            <a:xfrm>
              <a:off x="5486400" y="1523880"/>
              <a:ext cx="151920" cy="761760"/>
            </a:xfrm>
            <a:prstGeom prst="rect">
              <a:avLst/>
            </a:prstGeom>
            <a:solidFill>
              <a:srgbClr val="4181d0"/>
            </a:solidFill>
            <a:ln w="25400">
              <a:solidFill>
                <a:srgbClr val="3c3c3c"/>
              </a:solidFill>
              <a:prstDash val="sys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5" name="TextBox 38"/>
            <p:cNvSpPr/>
            <p:nvPr/>
          </p:nvSpPr>
          <p:spPr>
            <a:xfrm>
              <a:off x="5654160" y="1519200"/>
              <a:ext cx="659880" cy="5058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V</a:t>
              </a:r>
              <a:r>
                <a:rPr b="0" lang="en-US" sz="2400" spc="-1" strike="noStrike" baseline="-25000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DD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3086" name="Group 39"/>
          <p:cNvGrpSpPr/>
          <p:nvPr/>
        </p:nvGrpSpPr>
        <p:grpSpPr>
          <a:xfrm>
            <a:off x="2813400" y="1292400"/>
            <a:ext cx="919800" cy="764640"/>
            <a:chOff x="2813400" y="1292400"/>
            <a:chExt cx="919800" cy="764640"/>
          </a:xfrm>
        </p:grpSpPr>
        <p:sp>
          <p:nvSpPr>
            <p:cNvPr id="3087" name="Rectangle 112"/>
            <p:cNvSpPr/>
            <p:nvPr/>
          </p:nvSpPr>
          <p:spPr>
            <a:xfrm>
              <a:off x="3581280" y="1297080"/>
              <a:ext cx="151920" cy="759960"/>
            </a:xfrm>
            <a:prstGeom prst="rect">
              <a:avLst/>
            </a:prstGeom>
            <a:solidFill>
              <a:srgbClr val="4181d0"/>
            </a:solidFill>
            <a:ln w="25400">
              <a:solidFill>
                <a:srgbClr val="3c3c3c"/>
              </a:solidFill>
              <a:prstDash val="sys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8" name="TextBox 41"/>
            <p:cNvSpPr/>
            <p:nvPr/>
          </p:nvSpPr>
          <p:spPr>
            <a:xfrm>
              <a:off x="2813400" y="1292400"/>
              <a:ext cx="659880" cy="5058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V</a:t>
              </a:r>
              <a:r>
                <a:rPr b="0" lang="en-US" sz="2400" spc="-1" strike="noStrike" baseline="-25000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DD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3089" name="Group 42"/>
          <p:cNvGrpSpPr/>
          <p:nvPr/>
        </p:nvGrpSpPr>
        <p:grpSpPr>
          <a:xfrm>
            <a:off x="1906920" y="1270080"/>
            <a:ext cx="1826280" cy="761760"/>
            <a:chOff x="1906920" y="1270080"/>
            <a:chExt cx="1826280" cy="761760"/>
          </a:xfrm>
        </p:grpSpPr>
        <p:grpSp>
          <p:nvGrpSpPr>
            <p:cNvPr id="3090" name="Group 45"/>
            <p:cNvGrpSpPr/>
            <p:nvPr/>
          </p:nvGrpSpPr>
          <p:grpSpPr>
            <a:xfrm>
              <a:off x="3581280" y="1270080"/>
              <a:ext cx="151920" cy="761760"/>
              <a:chOff x="3581280" y="1270080"/>
              <a:chExt cx="151920" cy="761760"/>
            </a:xfrm>
          </p:grpSpPr>
          <p:sp>
            <p:nvSpPr>
              <p:cNvPr id="3091" name="Rectangle 117"/>
              <p:cNvSpPr/>
              <p:nvPr/>
            </p:nvSpPr>
            <p:spPr>
              <a:xfrm>
                <a:off x="3581280" y="1270080"/>
                <a:ext cx="151920" cy="7617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c3c3c"/>
                </a:solidFill>
                <a:prstDash val="sysDash"/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92" name="Rectangle 118"/>
              <p:cNvSpPr/>
              <p:nvPr/>
            </p:nvSpPr>
            <p:spPr>
              <a:xfrm>
                <a:off x="3595680" y="1574640"/>
                <a:ext cx="126720" cy="452160"/>
              </a:xfrm>
              <a:prstGeom prst="rect">
                <a:avLst/>
              </a:prstGeom>
              <a:solidFill>
                <a:srgbClr val="4181d0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93" name="TextBox 44"/>
            <p:cNvSpPr/>
            <p:nvPr/>
          </p:nvSpPr>
          <p:spPr>
            <a:xfrm>
              <a:off x="1906920" y="1293840"/>
              <a:ext cx="1592280" cy="5058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V</a:t>
              </a:r>
              <a:r>
                <a:rPr b="0" lang="en-US" sz="2400" spc="-1" strike="noStrike" baseline="-25000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DD</a:t>
              </a:r>
              <a:r>
                <a:rPr b="0" lang="en-US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/2 + </a:t>
              </a:r>
              <a:r>
                <a:rPr b="0" lang="el-GR" sz="24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δ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3094" name="Group 47"/>
          <p:cNvGrpSpPr/>
          <p:nvPr/>
        </p:nvGrpSpPr>
        <p:grpSpPr>
          <a:xfrm>
            <a:off x="4165560" y="1881000"/>
            <a:ext cx="2362320" cy="4245120"/>
            <a:chOff x="4165560" y="1881000"/>
            <a:chExt cx="2362320" cy="4245120"/>
          </a:xfrm>
        </p:grpSpPr>
        <p:sp>
          <p:nvSpPr>
            <p:cNvPr id="3095" name="Isosceles Triangle 120"/>
            <p:cNvSpPr/>
            <p:nvPr/>
          </p:nvSpPr>
          <p:spPr>
            <a:xfrm rot="10800000">
              <a:off x="5766120" y="4167360"/>
              <a:ext cx="761760" cy="761760"/>
            </a:xfrm>
            <a:prstGeom prst="triangle">
              <a:avLst>
                <a:gd name="adj" fmla="val 50000"/>
              </a:avLst>
            </a:prstGeom>
            <a:solidFill>
              <a:srgbClr val="bfbfbf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6" name="Isosceles Triangle 121"/>
            <p:cNvSpPr/>
            <p:nvPr/>
          </p:nvSpPr>
          <p:spPr>
            <a:xfrm>
              <a:off x="4165560" y="4167360"/>
              <a:ext cx="761760" cy="761760"/>
            </a:xfrm>
            <a:prstGeom prst="triangle">
              <a:avLst>
                <a:gd name="adj" fmla="val 50000"/>
              </a:avLst>
            </a:prstGeom>
            <a:solidFill>
              <a:srgbClr val="bfbfbf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7" name="Elbow Connector 122"/>
            <p:cNvSpPr/>
            <p:nvPr/>
          </p:nvSpPr>
          <p:spPr>
            <a:xfrm rot="5400000">
              <a:off x="5347800" y="4128120"/>
              <a:ext cx="1080" cy="1599840"/>
            </a:xfrm>
            <a:prstGeom prst="bentConnector3">
              <a:avLst>
                <a:gd name="adj1" fmla="val 33302907"/>
              </a:avLst>
            </a:prstGeom>
            <a:solidFill>
              <a:srgbClr val="bfbfbf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8" name="Elbow Connector 123"/>
            <p:cNvSpPr/>
            <p:nvPr/>
          </p:nvSpPr>
          <p:spPr>
            <a:xfrm flipH="1" flipV="1" rot="5400000">
              <a:off x="5347800" y="3365280"/>
              <a:ext cx="1080" cy="1599840"/>
            </a:xfrm>
            <a:prstGeom prst="bentConnector3">
              <a:avLst>
                <a:gd name="adj1" fmla="val 32873247"/>
              </a:avLst>
            </a:prstGeom>
            <a:solidFill>
              <a:srgbClr val="bfbfbf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9" name="Oval 124"/>
            <p:cNvSpPr/>
            <p:nvPr/>
          </p:nvSpPr>
          <p:spPr>
            <a:xfrm rot="10800000">
              <a:off x="6071040" y="4853520"/>
              <a:ext cx="151920" cy="151920"/>
            </a:xfrm>
            <a:prstGeom prst="ellipse">
              <a:avLst/>
            </a:prstGeom>
            <a:solidFill>
              <a:srgbClr val="bfbfbf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0" name="Oval 125"/>
            <p:cNvSpPr/>
            <p:nvPr/>
          </p:nvSpPr>
          <p:spPr>
            <a:xfrm>
              <a:off x="4470480" y="4091040"/>
              <a:ext cx="151920" cy="151920"/>
            </a:xfrm>
            <a:prstGeom prst="ellipse">
              <a:avLst/>
            </a:prstGeom>
            <a:solidFill>
              <a:srgbClr val="bfbfbf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1" name="Straight Connector 126"/>
            <p:cNvSpPr/>
            <p:nvPr/>
          </p:nvSpPr>
          <p:spPr>
            <a:xfrm flipV="1">
              <a:off x="5308560" y="1881000"/>
              <a:ext cx="360" cy="1752480"/>
            </a:xfrm>
            <a:prstGeom prst="line">
              <a:avLst/>
            </a:prstGeom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2" name="Straight Connector 127"/>
            <p:cNvSpPr/>
            <p:nvPr/>
          </p:nvSpPr>
          <p:spPr>
            <a:xfrm flipV="1">
              <a:off x="5308560" y="5462280"/>
              <a:ext cx="360" cy="663840"/>
            </a:xfrm>
            <a:prstGeom prst="line">
              <a:avLst/>
            </a:prstGeom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03" name="TextBox 128"/>
          <p:cNvSpPr/>
          <p:nvPr/>
        </p:nvSpPr>
        <p:spPr>
          <a:xfrm>
            <a:off x="2665080" y="5549760"/>
            <a:ext cx="25722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c3c3c"/>
                </a:solidFill>
                <a:latin typeface="Myriad Pro Bold Cond"/>
                <a:ea typeface="ヒラギノ角ゴ ProN W6"/>
              </a:rPr>
              <a:t>Sense Amplifier</a:t>
            </a:r>
            <a:endParaRPr b="0" lang="en-U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c3c3c"/>
                </a:solidFill>
                <a:latin typeface="Myriad Pro Bold Cond"/>
                <a:ea typeface="ヒラギノ角ゴ ProN W6"/>
              </a:rPr>
              <a:t>(Row Buffer)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3104" name="Group 61"/>
          <p:cNvGrpSpPr/>
          <p:nvPr/>
        </p:nvGrpSpPr>
        <p:grpSpPr>
          <a:xfrm>
            <a:off x="6016680" y="1749600"/>
            <a:ext cx="2723760" cy="4496400"/>
            <a:chOff x="6016680" y="1749600"/>
            <a:chExt cx="2723760" cy="4496400"/>
          </a:xfrm>
        </p:grpSpPr>
        <p:sp>
          <p:nvSpPr>
            <p:cNvPr id="3105" name="TextBox 130"/>
            <p:cNvSpPr/>
            <p:nvPr/>
          </p:nvSpPr>
          <p:spPr>
            <a:xfrm>
              <a:off x="6835680" y="3470400"/>
              <a:ext cx="1904760" cy="118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400" spc="-1" strike="noStrike">
                  <a:solidFill>
                    <a:srgbClr val="3c3c3c"/>
                  </a:solidFill>
                  <a:latin typeface="Myriad Pro Bold Cond"/>
                  <a:ea typeface="ヒラギノ角ゴ ProN W6"/>
                </a:rPr>
                <a:t>Amplify the difference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106" name="Shape 56"/>
            <p:cNvSpPr/>
            <p:nvPr/>
          </p:nvSpPr>
          <p:spPr>
            <a:xfrm flipV="1">
              <a:off x="6016680" y="4300200"/>
              <a:ext cx="1771200" cy="1945440"/>
            </a:xfrm>
            <a:prstGeom prst="curvedConnector2">
              <a:avLst/>
            </a:prstGeom>
            <a:noFill/>
            <a:ln w="19050">
              <a:solidFill>
                <a:srgbClr val="3c3c3c"/>
              </a:solidFill>
              <a:round/>
              <a:headEnd len="lg" type="stealth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7" name="Shape 57"/>
            <p:cNvSpPr/>
            <p:nvPr/>
          </p:nvSpPr>
          <p:spPr>
            <a:xfrm flipV="1" rot="16200000">
              <a:off x="6188400" y="1869120"/>
              <a:ext cx="1719720" cy="1479600"/>
            </a:xfrm>
            <a:prstGeom prst="curvedConnector2">
              <a:avLst/>
            </a:prstGeom>
            <a:noFill/>
            <a:ln w="19050">
              <a:solidFill>
                <a:srgbClr val="3c3c3c"/>
              </a:solidFill>
              <a:round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08" name="Oval 133"/>
          <p:cNvSpPr/>
          <p:nvPr/>
        </p:nvSpPr>
        <p:spPr>
          <a:xfrm>
            <a:off x="4479840" y="2360520"/>
            <a:ext cx="75960" cy="75960"/>
          </a:xfrm>
          <a:prstGeom prst="ellipse">
            <a:avLst/>
          </a:prstGeom>
          <a:solidFill>
            <a:srgbClr val="262626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9" name="Oval 134"/>
          <p:cNvSpPr/>
          <p:nvPr/>
        </p:nvSpPr>
        <p:spPr>
          <a:xfrm>
            <a:off x="3886200" y="2365200"/>
            <a:ext cx="75960" cy="75960"/>
          </a:xfrm>
          <a:prstGeom prst="ellipse">
            <a:avLst/>
          </a:prstGeom>
          <a:solidFill>
            <a:srgbClr val="262626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0" name="Rectangle 135"/>
          <p:cNvSpPr/>
          <p:nvPr/>
        </p:nvSpPr>
        <p:spPr>
          <a:xfrm>
            <a:off x="3052800" y="2900520"/>
            <a:ext cx="313920" cy="678960"/>
          </a:xfrm>
          <a:prstGeom prst="rect">
            <a:avLst/>
          </a:prstGeom>
          <a:solidFill>
            <a:srgbClr val="939393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11" name="Group 18"/>
          <p:cNvGrpSpPr/>
          <p:nvPr/>
        </p:nvGrpSpPr>
        <p:grpSpPr>
          <a:xfrm>
            <a:off x="2363760" y="2901600"/>
            <a:ext cx="1569960" cy="679680"/>
            <a:chOff x="2363760" y="2901600"/>
            <a:chExt cx="1569960" cy="679680"/>
          </a:xfrm>
        </p:grpSpPr>
        <p:grpSp>
          <p:nvGrpSpPr>
            <p:cNvPr id="3112" name="Group 34"/>
            <p:cNvGrpSpPr/>
            <p:nvPr/>
          </p:nvGrpSpPr>
          <p:grpSpPr>
            <a:xfrm>
              <a:off x="2689560" y="2901600"/>
              <a:ext cx="1244160" cy="679680"/>
              <a:chOff x="2689560" y="2901600"/>
              <a:chExt cx="1244160" cy="679680"/>
            </a:xfrm>
          </p:grpSpPr>
          <p:sp>
            <p:nvSpPr>
              <p:cNvPr id="3113" name="Straight Connector 139"/>
              <p:cNvSpPr/>
              <p:nvPr/>
            </p:nvSpPr>
            <p:spPr>
              <a:xfrm>
                <a:off x="3052440" y="2901600"/>
                <a:ext cx="360" cy="679680"/>
              </a:xfrm>
              <a:prstGeom prst="line">
                <a:avLst/>
              </a:prstGeom>
              <a:ln w="38100">
                <a:solidFill>
                  <a:srgbClr val="3c3c3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14" name="Straight Connector 140"/>
              <p:cNvSpPr/>
              <p:nvPr/>
            </p:nvSpPr>
            <p:spPr>
              <a:xfrm>
                <a:off x="3367080" y="2901600"/>
                <a:ext cx="360" cy="679680"/>
              </a:xfrm>
              <a:prstGeom prst="line">
                <a:avLst/>
              </a:prstGeom>
              <a:ln w="38100">
                <a:solidFill>
                  <a:srgbClr val="3c3c3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15" name="Straight Connector 141"/>
              <p:cNvSpPr/>
              <p:nvPr/>
            </p:nvSpPr>
            <p:spPr>
              <a:xfrm>
                <a:off x="3367080" y="3241440"/>
                <a:ext cx="566640" cy="360"/>
              </a:xfrm>
              <a:prstGeom prst="line">
                <a:avLst/>
              </a:prstGeom>
              <a:ln w="28575">
                <a:solidFill>
                  <a:srgbClr val="3c3c3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16" name="Shape 24"/>
              <p:cNvSpPr/>
              <p:nvPr/>
            </p:nvSpPr>
            <p:spPr>
              <a:xfrm flipV="1" rot="10800000">
                <a:off x="2689560" y="3242160"/>
                <a:ext cx="363240" cy="2160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333333"/>
                </a:solidFill>
                <a:round/>
                <a:tailEnd len="lg" type="stealth" w="lg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117" name="TextBox 81"/>
            <p:cNvSpPr/>
            <p:nvPr/>
          </p:nvSpPr>
          <p:spPr>
            <a:xfrm>
              <a:off x="2363760" y="3045960"/>
              <a:ext cx="322920" cy="3956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000" spc="-1" strike="noStrike">
                  <a:solidFill>
                    <a:srgbClr val="000000"/>
                  </a:solidFill>
                  <a:latin typeface="Arial"/>
                  <a:ea typeface="ヒラギノ角ゴ ProN W6"/>
                </a:rPr>
                <a:t>0</a:t>
              </a:r>
              <a:endParaRPr b="0" lang="en-US" sz="2000" spc="-1" strike="noStrike">
                <a:latin typeface="Arial"/>
              </a:endParaRPr>
            </a:p>
          </p:txBody>
        </p:sp>
      </p:grpSp>
      <p:sp>
        <p:nvSpPr>
          <p:cNvPr id="3118" name="Straight Connector 143"/>
          <p:cNvSpPr/>
          <p:nvPr/>
        </p:nvSpPr>
        <p:spPr>
          <a:xfrm>
            <a:off x="4479840" y="3249360"/>
            <a:ext cx="826920" cy="360"/>
          </a:xfrm>
          <a:prstGeom prst="line">
            <a:avLst/>
          </a:prstGeom>
          <a:ln w="28575">
            <a:solidFill>
              <a:srgbClr val="3c3c3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9" name="Straight Arrow Connector 144"/>
          <p:cNvSpPr/>
          <p:nvPr/>
        </p:nvSpPr>
        <p:spPr>
          <a:xfrm flipV="1">
            <a:off x="3936960" y="2944800"/>
            <a:ext cx="456840" cy="30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120" name="Straight Arrow Connector 145"/>
          <p:cNvSpPr/>
          <p:nvPr/>
        </p:nvSpPr>
        <p:spPr>
          <a:xfrm>
            <a:off x="3936960" y="3236760"/>
            <a:ext cx="53316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121" name="Oval 146"/>
          <p:cNvSpPr/>
          <p:nvPr/>
        </p:nvSpPr>
        <p:spPr>
          <a:xfrm>
            <a:off x="4475160" y="3208320"/>
            <a:ext cx="75960" cy="75960"/>
          </a:xfrm>
          <a:prstGeom prst="ellipse">
            <a:avLst/>
          </a:prstGeom>
          <a:solidFill>
            <a:srgbClr val="262626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2" name="Oval 147"/>
          <p:cNvSpPr/>
          <p:nvPr/>
        </p:nvSpPr>
        <p:spPr>
          <a:xfrm>
            <a:off x="3881520" y="3211560"/>
            <a:ext cx="75960" cy="75960"/>
          </a:xfrm>
          <a:prstGeom prst="ellipse">
            <a:avLst/>
          </a:prstGeom>
          <a:solidFill>
            <a:srgbClr val="262626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23" name="Group 91"/>
          <p:cNvGrpSpPr/>
          <p:nvPr/>
        </p:nvGrpSpPr>
        <p:grpSpPr>
          <a:xfrm>
            <a:off x="457200" y="3579840"/>
            <a:ext cx="2752560" cy="1631160"/>
            <a:chOff x="457200" y="3579840"/>
            <a:chExt cx="2752560" cy="1631160"/>
          </a:xfrm>
        </p:grpSpPr>
        <p:sp>
          <p:nvSpPr>
            <p:cNvPr id="3124" name="TextBox 92"/>
            <p:cNvSpPr/>
            <p:nvPr/>
          </p:nvSpPr>
          <p:spPr>
            <a:xfrm>
              <a:off x="457200" y="4267440"/>
              <a:ext cx="1911600" cy="9435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000000"/>
                  </a:solidFill>
                  <a:latin typeface="Myriad Pro Bold Cond"/>
                  <a:ea typeface="ヒラギノ角ゴ ProN W6"/>
                </a:rPr>
                <a:t>Data gets copied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125" name="Shape 75"/>
            <p:cNvSpPr/>
            <p:nvPr/>
          </p:nvSpPr>
          <p:spPr>
            <a:xfrm flipV="1">
              <a:off x="2369160" y="3579840"/>
              <a:ext cx="840600" cy="1164240"/>
            </a:xfrm>
            <a:prstGeom prst="curvedConnector2">
              <a:avLst/>
            </a:prstGeom>
            <a:noFill/>
            <a:ln w="19050">
              <a:solidFill>
                <a:srgbClr val="3c3c3c"/>
              </a:solidFill>
              <a:round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26" name="TextBox 78"/>
          <p:cNvSpPr/>
          <p:nvPr/>
        </p:nvSpPr>
        <p:spPr>
          <a:xfrm>
            <a:off x="1480680" y="2134080"/>
            <a:ext cx="697680" cy="516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Myriad Pro Bold Cond"/>
                <a:ea typeface="ヒラギノ角ゴ ProN W6"/>
              </a:rPr>
              <a:t>src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27" name="TextBox 79"/>
          <p:cNvSpPr/>
          <p:nvPr/>
        </p:nvSpPr>
        <p:spPr>
          <a:xfrm>
            <a:off x="1485360" y="2972520"/>
            <a:ext cx="728280" cy="516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Myriad Pro Bold Cond"/>
                <a:ea typeface="ヒラギノ角ゴ ProN W6"/>
              </a:rPr>
              <a:t>dst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69" dur="indefinite" restart="never" nodeType="tmRoot">
          <p:childTnLst>
            <p:seq>
              <p:cTn id="1570" dur="indefinite" nodeType="mainSeq">
                <p:childTnLst>
                  <p:par>
                    <p:cTn id="1571" fill="hold">
                      <p:stCondLst>
                        <p:cond delay="indefinite"/>
                      </p:stCondLst>
                      <p:childTnLst>
                        <p:par>
                          <p:cTn id="1572" fill="hold">
                            <p:stCondLst>
                              <p:cond delay="0"/>
                            </p:stCondLst>
                            <p:childTnLst>
                              <p:par>
                                <p:cTn id="1573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57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7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9" fill="hold">
                      <p:stCondLst>
                        <p:cond delay="indefinite"/>
                      </p:stCondLst>
                      <p:childTnLst>
                        <p:par>
                          <p:cTn id="1580" fill="hold">
                            <p:stCondLst>
                              <p:cond delay="0"/>
                            </p:stCondLst>
                            <p:childTnLst>
                              <p:par>
                                <p:cTn id="1581" nodeType="clickEffect" fill="hold" presetClass="exit" presetID="16" presetSubtype="26">
                                  <p:stCondLst>
                                    <p:cond delay="0"/>
                                  </p:stCondLst>
                                  <p:childTnLst>
                                    <p:animEffect filter="barn(inHorizontal)" transition="out">
                                      <p:cBhvr additive="repl">
                                        <p:cTn id="1582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6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587" dur="500"/>
                                        <p:tgtEl>
                                          <p:spTgt spid="3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9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2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59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9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8" fill="hold">
                      <p:stCondLst>
                        <p:cond delay="indefinite"/>
                      </p:stCondLst>
                      <p:childTnLst>
                        <p:par>
                          <p:cTn id="1599" fill="hold">
                            <p:stCondLst>
                              <p:cond delay="0"/>
                            </p:stCondLst>
                            <p:childTnLst>
                              <p:par>
                                <p:cTn id="1600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0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3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04" dur="50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0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4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5" fill="hold">
                      <p:stCondLst>
                        <p:cond delay="indefinite"/>
                      </p:stCondLst>
                      <p:childTnLst>
                        <p:par>
                          <p:cTn id="1616" fill="hold">
                            <p:stCondLst>
                              <p:cond delay="0"/>
                            </p:stCondLst>
                            <p:childTnLst>
                              <p:par>
                                <p:cTn id="1617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18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0" fill="hold">
                      <p:stCondLst>
                        <p:cond delay="indefinite"/>
                      </p:stCondLst>
                      <p:childTnLst>
                        <p:par>
                          <p:cTn id="1621" fill="hold">
                            <p:stCondLst>
                              <p:cond delay="0"/>
                            </p:stCondLst>
                            <p:childTnLst>
                              <p:par>
                                <p:cTn id="16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2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26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29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633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4" fill="hold">
                      <p:stCondLst>
                        <p:cond delay="indefinite"/>
                      </p:stCondLst>
                      <p:childTnLst>
                        <p:par>
                          <p:cTn id="1635" fill="hold">
                            <p:stCondLst>
                              <p:cond delay="0"/>
                            </p:stCondLst>
                            <p:childTnLst>
                              <p:par>
                                <p:cTn id="16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9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2" fill="hold">
                      <p:stCondLst>
                        <p:cond delay="indefinite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46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7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48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0" fill="hold">
                      <p:stCondLst>
                        <p:cond delay="indefinite"/>
                      </p:stCondLst>
                      <p:childTnLst>
                        <p:par>
                          <p:cTn id="1651" fill="hold">
                            <p:stCondLst>
                              <p:cond delay="0"/>
                            </p:stCondLst>
                            <p:childTnLst>
                              <p:par>
                                <p:cTn id="165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654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Operation: Summary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55317475-4C59-41C5-9D26-3A4B77F0F86C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en-US" sz="2000" spc="-1" strike="noStrike">
              <a:latin typeface="Times New Roman"/>
            </a:endParaRPr>
          </a:p>
        </p:txBody>
      </p:sp>
      <p:grpSp>
        <p:nvGrpSpPr>
          <p:cNvPr id="518" name="Group 202"/>
          <p:cNvGrpSpPr/>
          <p:nvPr/>
        </p:nvGrpSpPr>
        <p:grpSpPr>
          <a:xfrm>
            <a:off x="4209840" y="1403280"/>
            <a:ext cx="4019760" cy="4584240"/>
            <a:chOff x="4209840" y="1403280"/>
            <a:chExt cx="4019760" cy="4584240"/>
          </a:xfrm>
        </p:grpSpPr>
        <p:grpSp>
          <p:nvGrpSpPr>
            <p:cNvPr id="519" name="Group 222"/>
            <p:cNvGrpSpPr/>
            <p:nvPr/>
          </p:nvGrpSpPr>
          <p:grpSpPr>
            <a:xfrm>
              <a:off x="5282280" y="1474200"/>
              <a:ext cx="2947320" cy="4089960"/>
              <a:chOff x="5282280" y="1474200"/>
              <a:chExt cx="2947320" cy="4089960"/>
            </a:xfrm>
          </p:grpSpPr>
          <p:sp>
            <p:nvSpPr>
              <p:cNvPr id="520" name="Straight Connector 5"/>
              <p:cNvSpPr/>
              <p:nvPr/>
            </p:nvSpPr>
            <p:spPr>
              <a:xfrm>
                <a:off x="5462280" y="406044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21" name="Straight Connector 8"/>
              <p:cNvSpPr/>
              <p:nvPr/>
            </p:nvSpPr>
            <p:spPr>
              <a:xfrm>
                <a:off x="5462280" y="430128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22" name="Straight Connector 9"/>
              <p:cNvSpPr/>
              <p:nvPr/>
            </p:nvSpPr>
            <p:spPr>
              <a:xfrm>
                <a:off x="5462280" y="454176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23" name="Straight Connector 10"/>
              <p:cNvSpPr/>
              <p:nvPr/>
            </p:nvSpPr>
            <p:spPr>
              <a:xfrm>
                <a:off x="5462280" y="478224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24" name="Straight Connector 11"/>
              <p:cNvSpPr/>
              <p:nvPr/>
            </p:nvSpPr>
            <p:spPr>
              <a:xfrm>
                <a:off x="5462280" y="231624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25" name="Straight Connector 12"/>
              <p:cNvSpPr/>
              <p:nvPr/>
            </p:nvSpPr>
            <p:spPr>
              <a:xfrm>
                <a:off x="5462280" y="183492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26" name="Straight Connector 13"/>
              <p:cNvSpPr/>
              <p:nvPr/>
            </p:nvSpPr>
            <p:spPr>
              <a:xfrm>
                <a:off x="5462280" y="207540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27" name="Straight Connector 14"/>
              <p:cNvSpPr/>
              <p:nvPr/>
            </p:nvSpPr>
            <p:spPr>
              <a:xfrm>
                <a:off x="5462280" y="255672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528" name="Group 170"/>
              <p:cNvGrpSpPr/>
              <p:nvPr/>
            </p:nvGrpSpPr>
            <p:grpSpPr>
              <a:xfrm>
                <a:off x="5823360" y="1474200"/>
                <a:ext cx="2165760" cy="3488760"/>
                <a:chOff x="5823360" y="1474200"/>
                <a:chExt cx="2165760" cy="3488760"/>
              </a:xfrm>
            </p:grpSpPr>
            <p:sp>
              <p:nvSpPr>
                <p:cNvPr id="529" name="Straight Connector 16"/>
                <p:cNvSpPr/>
                <p:nvPr/>
              </p:nvSpPr>
              <p:spPr>
                <a:xfrm>
                  <a:off x="58233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30" name="Straight Connector 17"/>
                <p:cNvSpPr/>
                <p:nvPr/>
              </p:nvSpPr>
              <p:spPr>
                <a:xfrm>
                  <a:off x="606384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31" name="Straight Connector 18"/>
                <p:cNvSpPr/>
                <p:nvPr/>
              </p:nvSpPr>
              <p:spPr>
                <a:xfrm>
                  <a:off x="630468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32" name="Straight Connector 19"/>
                <p:cNvSpPr/>
                <p:nvPr/>
              </p:nvSpPr>
              <p:spPr>
                <a:xfrm>
                  <a:off x="65451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33" name="Straight Connector 20"/>
                <p:cNvSpPr/>
                <p:nvPr/>
              </p:nvSpPr>
              <p:spPr>
                <a:xfrm>
                  <a:off x="678564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34" name="Straight Connector 21"/>
                <p:cNvSpPr/>
                <p:nvPr/>
              </p:nvSpPr>
              <p:spPr>
                <a:xfrm>
                  <a:off x="702648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35" name="Straight Connector 22"/>
                <p:cNvSpPr/>
                <p:nvPr/>
              </p:nvSpPr>
              <p:spPr>
                <a:xfrm>
                  <a:off x="72669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36" name="Straight Connector 23"/>
                <p:cNvSpPr/>
                <p:nvPr/>
              </p:nvSpPr>
              <p:spPr>
                <a:xfrm>
                  <a:off x="750744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37" name="Straight Connector 24"/>
                <p:cNvSpPr/>
                <p:nvPr/>
              </p:nvSpPr>
              <p:spPr>
                <a:xfrm>
                  <a:off x="774828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38" name="Straight Connector 25"/>
                <p:cNvSpPr/>
                <p:nvPr/>
              </p:nvSpPr>
              <p:spPr>
                <a:xfrm>
                  <a:off x="79887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539" name="Oval 28"/>
              <p:cNvSpPr/>
              <p:nvPr/>
            </p:nvSpPr>
            <p:spPr>
              <a:xfrm>
                <a:off x="57031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40" name="Oval 29"/>
              <p:cNvSpPr/>
              <p:nvPr/>
            </p:nvSpPr>
            <p:spPr>
              <a:xfrm>
                <a:off x="57031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41" name="Oval 30"/>
              <p:cNvSpPr/>
              <p:nvPr/>
            </p:nvSpPr>
            <p:spPr>
              <a:xfrm>
                <a:off x="57031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42" name="Oval 33"/>
              <p:cNvSpPr/>
              <p:nvPr/>
            </p:nvSpPr>
            <p:spPr>
              <a:xfrm>
                <a:off x="594396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43" name="Oval 34"/>
              <p:cNvSpPr/>
              <p:nvPr/>
            </p:nvSpPr>
            <p:spPr>
              <a:xfrm>
                <a:off x="594396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44" name="Oval 35"/>
              <p:cNvSpPr/>
              <p:nvPr/>
            </p:nvSpPr>
            <p:spPr>
              <a:xfrm>
                <a:off x="594396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45" name="Oval 38"/>
              <p:cNvSpPr/>
              <p:nvPr/>
            </p:nvSpPr>
            <p:spPr>
              <a:xfrm>
                <a:off x="618444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46" name="Oval 39"/>
              <p:cNvSpPr/>
              <p:nvPr/>
            </p:nvSpPr>
            <p:spPr>
              <a:xfrm>
                <a:off x="618444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47" name="Oval 40"/>
              <p:cNvSpPr/>
              <p:nvPr/>
            </p:nvSpPr>
            <p:spPr>
              <a:xfrm>
                <a:off x="618444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48" name="Oval 43"/>
              <p:cNvSpPr/>
              <p:nvPr/>
            </p:nvSpPr>
            <p:spPr>
              <a:xfrm>
                <a:off x="64249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49" name="Oval 44"/>
              <p:cNvSpPr/>
              <p:nvPr/>
            </p:nvSpPr>
            <p:spPr>
              <a:xfrm>
                <a:off x="64249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50" name="Oval 45"/>
              <p:cNvSpPr/>
              <p:nvPr/>
            </p:nvSpPr>
            <p:spPr>
              <a:xfrm>
                <a:off x="64249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51" name="Oval 48"/>
              <p:cNvSpPr/>
              <p:nvPr/>
            </p:nvSpPr>
            <p:spPr>
              <a:xfrm>
                <a:off x="666576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52" name="Oval 49"/>
              <p:cNvSpPr/>
              <p:nvPr/>
            </p:nvSpPr>
            <p:spPr>
              <a:xfrm>
                <a:off x="666576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53" name="Oval 50"/>
              <p:cNvSpPr/>
              <p:nvPr/>
            </p:nvSpPr>
            <p:spPr>
              <a:xfrm>
                <a:off x="666576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54" name="Oval 53"/>
              <p:cNvSpPr/>
              <p:nvPr/>
            </p:nvSpPr>
            <p:spPr>
              <a:xfrm>
                <a:off x="6906240" y="39405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55" name="Oval 54"/>
              <p:cNvSpPr/>
              <p:nvPr/>
            </p:nvSpPr>
            <p:spPr>
              <a:xfrm>
                <a:off x="690624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56" name="Oval 55"/>
              <p:cNvSpPr/>
              <p:nvPr/>
            </p:nvSpPr>
            <p:spPr>
              <a:xfrm>
                <a:off x="690624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57" name="Oval 56"/>
              <p:cNvSpPr/>
              <p:nvPr/>
            </p:nvSpPr>
            <p:spPr>
              <a:xfrm>
                <a:off x="690624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58" name="Oval 59"/>
              <p:cNvSpPr/>
              <p:nvPr/>
            </p:nvSpPr>
            <p:spPr>
              <a:xfrm>
                <a:off x="7146720" y="39405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59" name="Oval 60"/>
              <p:cNvSpPr/>
              <p:nvPr/>
            </p:nvSpPr>
            <p:spPr>
              <a:xfrm>
                <a:off x="71467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60" name="Oval 61"/>
              <p:cNvSpPr/>
              <p:nvPr/>
            </p:nvSpPr>
            <p:spPr>
              <a:xfrm>
                <a:off x="71467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61" name="Oval 62"/>
              <p:cNvSpPr/>
              <p:nvPr/>
            </p:nvSpPr>
            <p:spPr>
              <a:xfrm>
                <a:off x="71467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62" name="Oval 65"/>
              <p:cNvSpPr/>
              <p:nvPr/>
            </p:nvSpPr>
            <p:spPr>
              <a:xfrm>
                <a:off x="738756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63" name="Oval 66"/>
              <p:cNvSpPr/>
              <p:nvPr/>
            </p:nvSpPr>
            <p:spPr>
              <a:xfrm>
                <a:off x="738756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64" name="Oval 67"/>
              <p:cNvSpPr/>
              <p:nvPr/>
            </p:nvSpPr>
            <p:spPr>
              <a:xfrm>
                <a:off x="738756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65" name="Oval 70"/>
              <p:cNvSpPr/>
              <p:nvPr/>
            </p:nvSpPr>
            <p:spPr>
              <a:xfrm>
                <a:off x="762804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66" name="Oval 71"/>
              <p:cNvSpPr/>
              <p:nvPr/>
            </p:nvSpPr>
            <p:spPr>
              <a:xfrm>
                <a:off x="762804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67" name="Oval 72"/>
              <p:cNvSpPr/>
              <p:nvPr/>
            </p:nvSpPr>
            <p:spPr>
              <a:xfrm>
                <a:off x="762804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68" name="Oval 75"/>
              <p:cNvSpPr/>
              <p:nvPr/>
            </p:nvSpPr>
            <p:spPr>
              <a:xfrm>
                <a:off x="78685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69" name="Oval 76"/>
              <p:cNvSpPr/>
              <p:nvPr/>
            </p:nvSpPr>
            <p:spPr>
              <a:xfrm>
                <a:off x="78685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70" name="Oval 77"/>
              <p:cNvSpPr/>
              <p:nvPr/>
            </p:nvSpPr>
            <p:spPr>
              <a:xfrm>
                <a:off x="78685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grpSp>
            <p:nvGrpSpPr>
              <p:cNvPr id="571" name="Group 78"/>
              <p:cNvGrpSpPr/>
              <p:nvPr/>
            </p:nvGrpSpPr>
            <p:grpSpPr>
              <a:xfrm>
                <a:off x="5703120" y="4962960"/>
                <a:ext cx="2405520" cy="601200"/>
                <a:chOff x="5703120" y="4962960"/>
                <a:chExt cx="2405520" cy="601200"/>
              </a:xfrm>
            </p:grpSpPr>
            <p:sp>
              <p:nvSpPr>
                <p:cNvPr id="572" name="Oval 79"/>
                <p:cNvSpPr/>
                <p:nvPr/>
              </p:nvSpPr>
              <p:spPr>
                <a:xfrm>
                  <a:off x="57031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73" name="Oval 80"/>
                <p:cNvSpPr/>
                <p:nvPr/>
              </p:nvSpPr>
              <p:spPr>
                <a:xfrm>
                  <a:off x="594396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74" name="Oval 81"/>
                <p:cNvSpPr/>
                <p:nvPr/>
              </p:nvSpPr>
              <p:spPr>
                <a:xfrm>
                  <a:off x="618444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75" name="Oval 82"/>
                <p:cNvSpPr/>
                <p:nvPr/>
              </p:nvSpPr>
              <p:spPr>
                <a:xfrm>
                  <a:off x="64249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76" name="Oval 83"/>
                <p:cNvSpPr/>
                <p:nvPr/>
              </p:nvSpPr>
              <p:spPr>
                <a:xfrm>
                  <a:off x="666576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77" name="Oval 84"/>
                <p:cNvSpPr/>
                <p:nvPr/>
              </p:nvSpPr>
              <p:spPr>
                <a:xfrm>
                  <a:off x="690624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78" name="Oval 85"/>
                <p:cNvSpPr/>
                <p:nvPr/>
              </p:nvSpPr>
              <p:spPr>
                <a:xfrm>
                  <a:off x="71467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79" name="Oval 86"/>
                <p:cNvSpPr/>
                <p:nvPr/>
              </p:nvSpPr>
              <p:spPr>
                <a:xfrm>
                  <a:off x="738756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80" name="Oval 87"/>
                <p:cNvSpPr/>
                <p:nvPr/>
              </p:nvSpPr>
              <p:spPr>
                <a:xfrm>
                  <a:off x="762804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81" name="Oval 88"/>
                <p:cNvSpPr/>
                <p:nvPr/>
              </p:nvSpPr>
              <p:spPr>
                <a:xfrm>
                  <a:off x="78685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582" name="Rectangle 89"/>
              <p:cNvSpPr/>
              <p:nvPr/>
            </p:nvSpPr>
            <p:spPr>
              <a:xfrm>
                <a:off x="5282280" y="3820320"/>
                <a:ext cx="300240" cy="1262880"/>
              </a:xfrm>
              <a:prstGeom prst="rect">
                <a:avLst/>
              </a:prstGeom>
              <a:solidFill>
                <a:srgbClr val="c0504d"/>
              </a:solidFill>
              <a:ln>
                <a:solidFill>
                  <a:srgbClr val="8e3b38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  <p:txBody>
              <a:bodyPr lIns="90000" rIns="90000" tIns="45000" bIns="45000" anchor="ctr" vert="vert270" rot="16200000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600" spc="-1" strike="noStrike">
                    <a:solidFill>
                      <a:srgbClr val="ffffff"/>
                    </a:solidFill>
                    <a:latin typeface="Calibri"/>
                  </a:rPr>
                  <a:t>Row Decoder</a:t>
                </a:r>
                <a:endParaRPr b="0" lang="en-US" sz="1600" spc="-1" strike="noStrike">
                  <a:latin typeface="Arial"/>
                </a:endParaRPr>
              </a:p>
            </p:txBody>
          </p:sp>
          <p:grpSp>
            <p:nvGrpSpPr>
              <p:cNvPr id="583" name="Group 90"/>
              <p:cNvGrpSpPr/>
              <p:nvPr/>
            </p:nvGrpSpPr>
            <p:grpSpPr>
              <a:xfrm>
                <a:off x="5703120" y="3940560"/>
                <a:ext cx="2405520" cy="240120"/>
                <a:chOff x="5703120" y="3940560"/>
                <a:chExt cx="2405520" cy="240120"/>
              </a:xfrm>
            </p:grpSpPr>
            <p:sp>
              <p:nvSpPr>
                <p:cNvPr id="584" name="Oval 91"/>
                <p:cNvSpPr/>
                <p:nvPr/>
              </p:nvSpPr>
              <p:spPr>
                <a:xfrm>
                  <a:off x="570312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585" name="Oval 92"/>
                <p:cNvSpPr/>
                <p:nvPr/>
              </p:nvSpPr>
              <p:spPr>
                <a:xfrm>
                  <a:off x="594396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586" name="Oval 93"/>
                <p:cNvSpPr/>
                <p:nvPr/>
              </p:nvSpPr>
              <p:spPr>
                <a:xfrm>
                  <a:off x="618444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587" name="Oval 94"/>
                <p:cNvSpPr/>
                <p:nvPr/>
              </p:nvSpPr>
              <p:spPr>
                <a:xfrm>
                  <a:off x="642492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588" name="Oval 95"/>
                <p:cNvSpPr/>
                <p:nvPr/>
              </p:nvSpPr>
              <p:spPr>
                <a:xfrm>
                  <a:off x="666576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589" name="Oval 96"/>
                <p:cNvSpPr/>
                <p:nvPr/>
              </p:nvSpPr>
              <p:spPr>
                <a:xfrm>
                  <a:off x="738756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590" name="Oval 97"/>
                <p:cNvSpPr/>
                <p:nvPr/>
              </p:nvSpPr>
              <p:spPr>
                <a:xfrm>
                  <a:off x="762804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591" name="Oval 98"/>
                <p:cNvSpPr/>
                <p:nvPr/>
              </p:nvSpPr>
              <p:spPr>
                <a:xfrm>
                  <a:off x="786852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</p:grpSp>
          <p:sp>
            <p:nvSpPr>
              <p:cNvPr id="592" name="Oval 99"/>
              <p:cNvSpPr/>
              <p:nvPr/>
            </p:nvSpPr>
            <p:spPr>
              <a:xfrm>
                <a:off x="57031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93" name="Oval 100"/>
              <p:cNvSpPr/>
              <p:nvPr/>
            </p:nvSpPr>
            <p:spPr>
              <a:xfrm>
                <a:off x="57031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94" name="Oval 101"/>
              <p:cNvSpPr/>
              <p:nvPr/>
            </p:nvSpPr>
            <p:spPr>
              <a:xfrm>
                <a:off x="57031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595" name="Oval 102"/>
              <p:cNvSpPr/>
              <p:nvPr/>
            </p:nvSpPr>
            <p:spPr>
              <a:xfrm>
                <a:off x="57031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96" name="Oval 103"/>
              <p:cNvSpPr/>
              <p:nvPr/>
            </p:nvSpPr>
            <p:spPr>
              <a:xfrm>
                <a:off x="594396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97" name="Oval 104"/>
              <p:cNvSpPr/>
              <p:nvPr/>
            </p:nvSpPr>
            <p:spPr>
              <a:xfrm>
                <a:off x="594396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598" name="Oval 105"/>
              <p:cNvSpPr/>
              <p:nvPr/>
            </p:nvSpPr>
            <p:spPr>
              <a:xfrm>
                <a:off x="594396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599" name="Oval 106"/>
              <p:cNvSpPr/>
              <p:nvPr/>
            </p:nvSpPr>
            <p:spPr>
              <a:xfrm>
                <a:off x="594396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00" name="Oval 107"/>
              <p:cNvSpPr/>
              <p:nvPr/>
            </p:nvSpPr>
            <p:spPr>
              <a:xfrm>
                <a:off x="618444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01" name="Oval 108"/>
              <p:cNvSpPr/>
              <p:nvPr/>
            </p:nvSpPr>
            <p:spPr>
              <a:xfrm>
                <a:off x="618444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02" name="Oval 109"/>
              <p:cNvSpPr/>
              <p:nvPr/>
            </p:nvSpPr>
            <p:spPr>
              <a:xfrm>
                <a:off x="618444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603" name="Oval 110"/>
              <p:cNvSpPr/>
              <p:nvPr/>
            </p:nvSpPr>
            <p:spPr>
              <a:xfrm>
                <a:off x="618444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04" name="Oval 111"/>
              <p:cNvSpPr/>
              <p:nvPr/>
            </p:nvSpPr>
            <p:spPr>
              <a:xfrm>
                <a:off x="64249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05" name="Oval 112"/>
              <p:cNvSpPr/>
              <p:nvPr/>
            </p:nvSpPr>
            <p:spPr>
              <a:xfrm>
                <a:off x="64249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06" name="Oval 113"/>
              <p:cNvSpPr/>
              <p:nvPr/>
            </p:nvSpPr>
            <p:spPr>
              <a:xfrm>
                <a:off x="64249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607" name="Oval 114"/>
              <p:cNvSpPr/>
              <p:nvPr/>
            </p:nvSpPr>
            <p:spPr>
              <a:xfrm>
                <a:off x="64249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08" name="Oval 115"/>
              <p:cNvSpPr/>
              <p:nvPr/>
            </p:nvSpPr>
            <p:spPr>
              <a:xfrm>
                <a:off x="666576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09" name="Oval 116"/>
              <p:cNvSpPr/>
              <p:nvPr/>
            </p:nvSpPr>
            <p:spPr>
              <a:xfrm>
                <a:off x="666576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10" name="Oval 117"/>
              <p:cNvSpPr/>
              <p:nvPr/>
            </p:nvSpPr>
            <p:spPr>
              <a:xfrm>
                <a:off x="666576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611" name="Oval 118"/>
              <p:cNvSpPr/>
              <p:nvPr/>
            </p:nvSpPr>
            <p:spPr>
              <a:xfrm>
                <a:off x="666576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12" name="Oval 119"/>
              <p:cNvSpPr/>
              <p:nvPr/>
            </p:nvSpPr>
            <p:spPr>
              <a:xfrm>
                <a:off x="690624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13" name="Oval 120"/>
              <p:cNvSpPr/>
              <p:nvPr/>
            </p:nvSpPr>
            <p:spPr>
              <a:xfrm>
                <a:off x="690624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14" name="Oval 121"/>
              <p:cNvSpPr/>
              <p:nvPr/>
            </p:nvSpPr>
            <p:spPr>
              <a:xfrm>
                <a:off x="690624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15" name="Oval 122"/>
              <p:cNvSpPr/>
              <p:nvPr/>
            </p:nvSpPr>
            <p:spPr>
              <a:xfrm>
                <a:off x="690624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16" name="Oval 123"/>
              <p:cNvSpPr/>
              <p:nvPr/>
            </p:nvSpPr>
            <p:spPr>
              <a:xfrm>
                <a:off x="71467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17" name="Oval 124"/>
              <p:cNvSpPr/>
              <p:nvPr/>
            </p:nvSpPr>
            <p:spPr>
              <a:xfrm>
                <a:off x="71467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18" name="Oval 125"/>
              <p:cNvSpPr/>
              <p:nvPr/>
            </p:nvSpPr>
            <p:spPr>
              <a:xfrm>
                <a:off x="71467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19" name="Oval 126"/>
              <p:cNvSpPr/>
              <p:nvPr/>
            </p:nvSpPr>
            <p:spPr>
              <a:xfrm>
                <a:off x="71467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20" name="Oval 127"/>
              <p:cNvSpPr/>
              <p:nvPr/>
            </p:nvSpPr>
            <p:spPr>
              <a:xfrm>
                <a:off x="738756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21" name="Oval 128"/>
              <p:cNvSpPr/>
              <p:nvPr/>
            </p:nvSpPr>
            <p:spPr>
              <a:xfrm>
                <a:off x="738756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22" name="Oval 129"/>
              <p:cNvSpPr/>
              <p:nvPr/>
            </p:nvSpPr>
            <p:spPr>
              <a:xfrm>
                <a:off x="738756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623" name="Oval 130"/>
              <p:cNvSpPr/>
              <p:nvPr/>
            </p:nvSpPr>
            <p:spPr>
              <a:xfrm>
                <a:off x="738756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24" name="Oval 131"/>
              <p:cNvSpPr/>
              <p:nvPr/>
            </p:nvSpPr>
            <p:spPr>
              <a:xfrm>
                <a:off x="762804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25" name="Oval 132"/>
              <p:cNvSpPr/>
              <p:nvPr/>
            </p:nvSpPr>
            <p:spPr>
              <a:xfrm>
                <a:off x="762804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26" name="Oval 133"/>
              <p:cNvSpPr/>
              <p:nvPr/>
            </p:nvSpPr>
            <p:spPr>
              <a:xfrm>
                <a:off x="762804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627" name="Oval 134"/>
              <p:cNvSpPr/>
              <p:nvPr/>
            </p:nvSpPr>
            <p:spPr>
              <a:xfrm>
                <a:off x="762804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28" name="Oval 135"/>
              <p:cNvSpPr/>
              <p:nvPr/>
            </p:nvSpPr>
            <p:spPr>
              <a:xfrm>
                <a:off x="78685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29" name="Oval 136"/>
              <p:cNvSpPr/>
              <p:nvPr/>
            </p:nvSpPr>
            <p:spPr>
              <a:xfrm>
                <a:off x="78685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630" name="Oval 137"/>
              <p:cNvSpPr/>
              <p:nvPr/>
            </p:nvSpPr>
            <p:spPr>
              <a:xfrm>
                <a:off x="78685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631" name="Oval 138"/>
              <p:cNvSpPr/>
              <p:nvPr/>
            </p:nvSpPr>
            <p:spPr>
              <a:xfrm>
                <a:off x="78685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grpSp>
            <p:nvGrpSpPr>
              <p:cNvPr id="632" name="Group 139"/>
              <p:cNvGrpSpPr/>
              <p:nvPr/>
            </p:nvGrpSpPr>
            <p:grpSpPr>
              <a:xfrm>
                <a:off x="5703120" y="2196000"/>
                <a:ext cx="2405520" cy="240120"/>
                <a:chOff x="5703120" y="2196000"/>
                <a:chExt cx="2405520" cy="240120"/>
              </a:xfrm>
            </p:grpSpPr>
            <p:sp>
              <p:nvSpPr>
                <p:cNvPr id="633" name="Oval 140"/>
                <p:cNvSpPr/>
                <p:nvPr/>
              </p:nvSpPr>
              <p:spPr>
                <a:xfrm>
                  <a:off x="570312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634" name="Oval 141"/>
                <p:cNvSpPr/>
                <p:nvPr/>
              </p:nvSpPr>
              <p:spPr>
                <a:xfrm>
                  <a:off x="594396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635" name="Oval 142"/>
                <p:cNvSpPr/>
                <p:nvPr/>
              </p:nvSpPr>
              <p:spPr>
                <a:xfrm>
                  <a:off x="618444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636" name="Oval 143"/>
                <p:cNvSpPr/>
                <p:nvPr/>
              </p:nvSpPr>
              <p:spPr>
                <a:xfrm>
                  <a:off x="642492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637" name="Oval 144"/>
                <p:cNvSpPr/>
                <p:nvPr/>
              </p:nvSpPr>
              <p:spPr>
                <a:xfrm>
                  <a:off x="666576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638" name="Oval 145"/>
                <p:cNvSpPr/>
                <p:nvPr/>
              </p:nvSpPr>
              <p:spPr>
                <a:xfrm>
                  <a:off x="738756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639" name="Oval 146"/>
                <p:cNvSpPr/>
                <p:nvPr/>
              </p:nvSpPr>
              <p:spPr>
                <a:xfrm>
                  <a:off x="762804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640" name="Oval 147"/>
                <p:cNvSpPr/>
                <p:nvPr/>
              </p:nvSpPr>
              <p:spPr>
                <a:xfrm>
                  <a:off x="786852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</p:grpSp>
          <p:grpSp>
            <p:nvGrpSpPr>
              <p:cNvPr id="641" name="Group 159"/>
              <p:cNvGrpSpPr/>
              <p:nvPr/>
            </p:nvGrpSpPr>
            <p:grpSpPr>
              <a:xfrm>
                <a:off x="5703120" y="2737440"/>
                <a:ext cx="2405520" cy="601200"/>
                <a:chOff x="5703120" y="2737440"/>
                <a:chExt cx="2405520" cy="601200"/>
              </a:xfrm>
            </p:grpSpPr>
            <p:sp>
              <p:nvSpPr>
                <p:cNvPr id="642" name="Oval 160"/>
                <p:cNvSpPr/>
                <p:nvPr/>
              </p:nvSpPr>
              <p:spPr>
                <a:xfrm>
                  <a:off x="57031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43" name="Oval 161"/>
                <p:cNvSpPr/>
                <p:nvPr/>
              </p:nvSpPr>
              <p:spPr>
                <a:xfrm>
                  <a:off x="594396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44" name="Oval 162"/>
                <p:cNvSpPr/>
                <p:nvPr/>
              </p:nvSpPr>
              <p:spPr>
                <a:xfrm>
                  <a:off x="618444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45" name="Oval 163"/>
                <p:cNvSpPr/>
                <p:nvPr/>
              </p:nvSpPr>
              <p:spPr>
                <a:xfrm>
                  <a:off x="64249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46" name="Oval 164"/>
                <p:cNvSpPr/>
                <p:nvPr/>
              </p:nvSpPr>
              <p:spPr>
                <a:xfrm>
                  <a:off x="666576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47" name="Oval 165"/>
                <p:cNvSpPr/>
                <p:nvPr/>
              </p:nvSpPr>
              <p:spPr>
                <a:xfrm>
                  <a:off x="690624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48" name="Oval 166"/>
                <p:cNvSpPr/>
                <p:nvPr/>
              </p:nvSpPr>
              <p:spPr>
                <a:xfrm>
                  <a:off x="71467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49" name="Oval 167"/>
                <p:cNvSpPr/>
                <p:nvPr/>
              </p:nvSpPr>
              <p:spPr>
                <a:xfrm>
                  <a:off x="738756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50" name="Oval 168"/>
                <p:cNvSpPr/>
                <p:nvPr/>
              </p:nvSpPr>
              <p:spPr>
                <a:xfrm>
                  <a:off x="762804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51" name="Oval 169"/>
                <p:cNvSpPr/>
                <p:nvPr/>
              </p:nvSpPr>
              <p:spPr>
                <a:xfrm>
                  <a:off x="78685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652" name="Rectangle 171"/>
              <p:cNvSpPr/>
              <p:nvPr/>
            </p:nvSpPr>
            <p:spPr>
              <a:xfrm>
                <a:off x="5282280" y="1594440"/>
                <a:ext cx="300240" cy="1262880"/>
              </a:xfrm>
              <a:prstGeom prst="rect">
                <a:avLst/>
              </a:prstGeom>
              <a:solidFill>
                <a:srgbClr val="c0504d"/>
              </a:solidFill>
              <a:ln>
                <a:solidFill>
                  <a:srgbClr val="8e3b38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  <p:txBody>
              <a:bodyPr lIns="90000" rIns="90000" tIns="45000" bIns="45000" anchor="ctr" vert="vert270" rot="16200000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600" spc="-1" strike="noStrike">
                    <a:solidFill>
                      <a:srgbClr val="ffffff"/>
                    </a:solidFill>
                    <a:latin typeface="Calibri"/>
                  </a:rPr>
                  <a:t>Row Decoder</a:t>
                </a:r>
                <a:endParaRPr b="0" lang="en-US" sz="1600" spc="-1" strike="noStrike">
                  <a:latin typeface="Arial"/>
                </a:endParaRPr>
              </a:p>
            </p:txBody>
          </p:sp>
          <p:grpSp>
            <p:nvGrpSpPr>
              <p:cNvPr id="653" name="Group 221"/>
              <p:cNvGrpSpPr/>
              <p:nvPr/>
            </p:nvGrpSpPr>
            <p:grpSpPr>
              <a:xfrm>
                <a:off x="5792400" y="3459240"/>
                <a:ext cx="2228760" cy="300240"/>
                <a:chOff x="5792400" y="3459240"/>
                <a:chExt cx="2228760" cy="300240"/>
              </a:xfrm>
            </p:grpSpPr>
            <p:sp>
              <p:nvSpPr>
                <p:cNvPr id="654" name="Oval 172"/>
                <p:cNvSpPr/>
                <p:nvPr/>
              </p:nvSpPr>
              <p:spPr>
                <a:xfrm>
                  <a:off x="57945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55" name="Oval 173"/>
                <p:cNvSpPr/>
                <p:nvPr/>
              </p:nvSpPr>
              <p:spPr>
                <a:xfrm>
                  <a:off x="57924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56" name="Oval 174"/>
                <p:cNvSpPr/>
                <p:nvPr/>
              </p:nvSpPr>
              <p:spPr>
                <a:xfrm>
                  <a:off x="57924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57" name="Oval 175"/>
                <p:cNvSpPr/>
                <p:nvPr/>
              </p:nvSpPr>
              <p:spPr>
                <a:xfrm>
                  <a:off x="603540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58" name="Oval 176"/>
                <p:cNvSpPr/>
                <p:nvPr/>
              </p:nvSpPr>
              <p:spPr>
                <a:xfrm>
                  <a:off x="603288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59" name="Oval 177"/>
                <p:cNvSpPr/>
                <p:nvPr/>
              </p:nvSpPr>
              <p:spPr>
                <a:xfrm>
                  <a:off x="603288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60" name="Oval 178"/>
                <p:cNvSpPr/>
                <p:nvPr/>
              </p:nvSpPr>
              <p:spPr>
                <a:xfrm>
                  <a:off x="627588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61" name="Oval 179"/>
                <p:cNvSpPr/>
                <p:nvPr/>
              </p:nvSpPr>
              <p:spPr>
                <a:xfrm>
                  <a:off x="627336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62" name="Oval 180"/>
                <p:cNvSpPr/>
                <p:nvPr/>
              </p:nvSpPr>
              <p:spPr>
                <a:xfrm>
                  <a:off x="627336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63" name="Oval 181"/>
                <p:cNvSpPr/>
                <p:nvPr/>
              </p:nvSpPr>
              <p:spPr>
                <a:xfrm>
                  <a:off x="65163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64" name="Oval 182"/>
                <p:cNvSpPr/>
                <p:nvPr/>
              </p:nvSpPr>
              <p:spPr>
                <a:xfrm>
                  <a:off x="65142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65" name="Oval 183"/>
                <p:cNvSpPr/>
                <p:nvPr/>
              </p:nvSpPr>
              <p:spPr>
                <a:xfrm>
                  <a:off x="65142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66" name="Oval 184"/>
                <p:cNvSpPr/>
                <p:nvPr/>
              </p:nvSpPr>
              <p:spPr>
                <a:xfrm>
                  <a:off x="675828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67" name="Oval 185"/>
                <p:cNvSpPr/>
                <p:nvPr/>
              </p:nvSpPr>
              <p:spPr>
                <a:xfrm>
                  <a:off x="675576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68" name="Oval 186"/>
                <p:cNvSpPr/>
                <p:nvPr/>
              </p:nvSpPr>
              <p:spPr>
                <a:xfrm>
                  <a:off x="675576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69" name="Oval 187"/>
                <p:cNvSpPr/>
                <p:nvPr/>
              </p:nvSpPr>
              <p:spPr>
                <a:xfrm>
                  <a:off x="69951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70" name="Oval 188"/>
                <p:cNvSpPr/>
                <p:nvPr/>
              </p:nvSpPr>
              <p:spPr>
                <a:xfrm>
                  <a:off x="69930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71" name="Oval 189"/>
                <p:cNvSpPr/>
                <p:nvPr/>
              </p:nvSpPr>
              <p:spPr>
                <a:xfrm>
                  <a:off x="69930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72" name="Oval 190"/>
                <p:cNvSpPr/>
                <p:nvPr/>
              </p:nvSpPr>
              <p:spPr>
                <a:xfrm>
                  <a:off x="723960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73" name="Oval 191"/>
                <p:cNvSpPr/>
                <p:nvPr/>
              </p:nvSpPr>
              <p:spPr>
                <a:xfrm>
                  <a:off x="723708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74" name="Oval 192"/>
                <p:cNvSpPr/>
                <p:nvPr/>
              </p:nvSpPr>
              <p:spPr>
                <a:xfrm>
                  <a:off x="723708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75" name="Oval 193"/>
                <p:cNvSpPr/>
                <p:nvPr/>
              </p:nvSpPr>
              <p:spPr>
                <a:xfrm>
                  <a:off x="747648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76" name="Oval 194"/>
                <p:cNvSpPr/>
                <p:nvPr/>
              </p:nvSpPr>
              <p:spPr>
                <a:xfrm>
                  <a:off x="747396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77" name="Oval 195"/>
                <p:cNvSpPr/>
                <p:nvPr/>
              </p:nvSpPr>
              <p:spPr>
                <a:xfrm>
                  <a:off x="747396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78" name="Oval 196"/>
                <p:cNvSpPr/>
                <p:nvPr/>
              </p:nvSpPr>
              <p:spPr>
                <a:xfrm>
                  <a:off x="77169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79" name="Oval 197"/>
                <p:cNvSpPr/>
                <p:nvPr/>
              </p:nvSpPr>
              <p:spPr>
                <a:xfrm>
                  <a:off x="77148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80" name="Oval 198"/>
                <p:cNvSpPr/>
                <p:nvPr/>
              </p:nvSpPr>
              <p:spPr>
                <a:xfrm>
                  <a:off x="77148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81" name="Oval 199"/>
                <p:cNvSpPr/>
                <p:nvPr/>
              </p:nvSpPr>
              <p:spPr>
                <a:xfrm>
                  <a:off x="796140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82" name="Oval 200"/>
                <p:cNvSpPr/>
                <p:nvPr/>
              </p:nvSpPr>
              <p:spPr>
                <a:xfrm>
                  <a:off x="795888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683" name="Oval 201"/>
                <p:cNvSpPr/>
                <p:nvPr/>
              </p:nvSpPr>
              <p:spPr>
                <a:xfrm>
                  <a:off x="795888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</p:grpSp>
        </p:grpSp>
        <p:grpSp>
          <p:nvGrpSpPr>
            <p:cNvPr id="684" name="Group 230"/>
            <p:cNvGrpSpPr/>
            <p:nvPr/>
          </p:nvGrpSpPr>
          <p:grpSpPr>
            <a:xfrm>
              <a:off x="4209840" y="1403280"/>
              <a:ext cx="1339560" cy="4584240"/>
              <a:chOff x="4209840" y="1403280"/>
              <a:chExt cx="1339560" cy="4584240"/>
            </a:xfrm>
          </p:grpSpPr>
          <p:sp>
            <p:nvSpPr>
              <p:cNvPr id="685" name="Rectangle 223"/>
              <p:cNvSpPr/>
              <p:nvPr/>
            </p:nvSpPr>
            <p:spPr>
              <a:xfrm>
                <a:off x="4209840" y="5705640"/>
                <a:ext cx="1339560" cy="281880"/>
              </a:xfrm>
              <a:prstGeom prst="rect">
                <a:avLst/>
              </a:prstGeom>
              <a:solidFill>
                <a:srgbClr val="4bacc6"/>
              </a:solidFill>
              <a:ln>
                <a:solidFill>
                  <a:srgbClr val="377f92"/>
                </a:solidFill>
                <a:rou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600" spc="-1" strike="noStrike">
                    <a:solidFill>
                      <a:srgbClr val="ffffff"/>
                    </a:solidFill>
                    <a:latin typeface="Calibri"/>
                  </a:rPr>
                  <a:t>Row Address</a:t>
                </a:r>
                <a:endParaRPr b="0" lang="en-US" sz="1600" spc="-1" strike="noStrike">
                  <a:latin typeface="Arial"/>
                </a:endParaRPr>
              </a:p>
            </p:txBody>
          </p:sp>
          <p:sp>
            <p:nvSpPr>
              <p:cNvPr id="686" name="Straight Arrow Connector 225"/>
              <p:cNvSpPr/>
              <p:nvPr/>
            </p:nvSpPr>
            <p:spPr>
              <a:xfrm flipH="1" flipV="1" rot="5400000">
                <a:off x="2745720" y="3536280"/>
                <a:ext cx="4301640" cy="3492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  <a:tailEnd len="med" type="arrow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87" name="Straight Arrow Connector 227"/>
              <p:cNvSpPr/>
              <p:nvPr/>
            </p:nvSpPr>
            <p:spPr>
              <a:xfrm>
                <a:off x="4915080" y="2179440"/>
                <a:ext cx="352080" cy="10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  <a:tailEnd len="med" type="arrow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88" name="Straight Arrow Connector 229"/>
              <p:cNvSpPr/>
              <p:nvPr/>
            </p:nvSpPr>
            <p:spPr>
              <a:xfrm>
                <a:off x="4894560" y="4434840"/>
                <a:ext cx="352080" cy="10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  <a:tailEnd len="med" type="arrow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689" name="Rectangle 231"/>
            <p:cNvSpPr/>
            <p:nvPr/>
          </p:nvSpPr>
          <p:spPr>
            <a:xfrm>
              <a:off x="5690880" y="5705640"/>
              <a:ext cx="2467800" cy="281880"/>
            </a:xfrm>
            <a:prstGeom prst="rect">
              <a:avLst/>
            </a:prstGeom>
            <a:solidFill>
              <a:srgbClr val="4bacc6"/>
            </a:solidFill>
            <a:ln>
              <a:solidFill>
                <a:srgbClr val="377f92"/>
              </a:solidFill>
              <a:rou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600" spc="-1" strike="noStrike">
                  <a:solidFill>
                    <a:srgbClr val="ffffff"/>
                  </a:solidFill>
                  <a:latin typeface="Calibri"/>
                </a:rPr>
                <a:t>Column Read/Write</a:t>
              </a:r>
              <a:endParaRPr b="0" lang="en-US" sz="1600" spc="-1" strike="noStrike">
                <a:latin typeface="Arial"/>
              </a:endParaRPr>
            </a:p>
          </p:txBody>
        </p:sp>
      </p:grpSp>
      <p:grpSp>
        <p:nvGrpSpPr>
          <p:cNvPr id="690" name="Group 203"/>
          <p:cNvGrpSpPr/>
          <p:nvPr/>
        </p:nvGrpSpPr>
        <p:grpSpPr>
          <a:xfrm>
            <a:off x="762480" y="1447920"/>
            <a:ext cx="1658160" cy="1993680"/>
            <a:chOff x="762480" y="1447920"/>
            <a:chExt cx="1658160" cy="1993680"/>
          </a:xfrm>
        </p:grpSpPr>
        <p:pic>
          <p:nvPicPr>
            <p:cNvPr id="691" name="Picture 205" descr="chip.jpg"/>
            <p:cNvPicPr/>
            <p:nvPr/>
          </p:nvPicPr>
          <p:blipFill>
            <a:blip r:embed="rId1"/>
            <a:stretch/>
          </p:blipFill>
          <p:spPr>
            <a:xfrm rot="5400000">
              <a:off x="595800" y="1614240"/>
              <a:ext cx="1991160" cy="16581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92" name="Group 237"/>
            <p:cNvGrpSpPr/>
            <p:nvPr/>
          </p:nvGrpSpPr>
          <p:grpSpPr>
            <a:xfrm>
              <a:off x="789120" y="1483920"/>
              <a:ext cx="1594800" cy="1957680"/>
              <a:chOff x="789120" y="1483920"/>
              <a:chExt cx="1594800" cy="1957680"/>
            </a:xfrm>
          </p:grpSpPr>
          <p:sp>
            <p:nvSpPr>
              <p:cNvPr id="693" name="Rectangle 217"/>
              <p:cNvSpPr/>
              <p:nvPr/>
            </p:nvSpPr>
            <p:spPr>
              <a:xfrm>
                <a:off x="789120" y="148392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94" name="Rectangle 218"/>
              <p:cNvSpPr/>
              <p:nvPr/>
            </p:nvSpPr>
            <p:spPr>
              <a:xfrm>
                <a:off x="1700640" y="148392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95" name="Rectangle 219"/>
              <p:cNvSpPr/>
              <p:nvPr/>
            </p:nvSpPr>
            <p:spPr>
              <a:xfrm>
                <a:off x="1700640" y="199044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96" name="Rectangle 220"/>
              <p:cNvSpPr/>
              <p:nvPr/>
            </p:nvSpPr>
            <p:spPr>
              <a:xfrm>
                <a:off x="1700640" y="246312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97" name="Rectangle 221"/>
              <p:cNvSpPr/>
              <p:nvPr/>
            </p:nvSpPr>
            <p:spPr>
              <a:xfrm>
                <a:off x="1700640" y="296928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98" name="Rectangle 222"/>
              <p:cNvSpPr/>
              <p:nvPr/>
            </p:nvSpPr>
            <p:spPr>
              <a:xfrm>
                <a:off x="789120" y="296928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99" name="Rectangle 230"/>
              <p:cNvSpPr/>
              <p:nvPr/>
            </p:nvSpPr>
            <p:spPr>
              <a:xfrm>
                <a:off x="789120" y="246312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00" name="Rectangle 232"/>
              <p:cNvSpPr/>
              <p:nvPr/>
            </p:nvSpPr>
            <p:spPr>
              <a:xfrm>
                <a:off x="789120" y="199044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701" name="Straight Arrow Connector 234"/>
          <p:cNvSpPr/>
          <p:nvPr/>
        </p:nvSpPr>
        <p:spPr>
          <a:xfrm>
            <a:off x="2438280" y="1447920"/>
            <a:ext cx="13712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2" name="Straight Arrow Connector 235"/>
          <p:cNvSpPr/>
          <p:nvPr/>
        </p:nvSpPr>
        <p:spPr>
          <a:xfrm flipH="1" rot="16200000">
            <a:off x="1066680" y="3352680"/>
            <a:ext cx="4038120" cy="129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3" name="TextBox 241"/>
          <p:cNvSpPr/>
          <p:nvPr/>
        </p:nvSpPr>
        <p:spPr>
          <a:xfrm>
            <a:off x="312120" y="4034160"/>
            <a:ext cx="17985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Row </a:t>
            </a:r>
            <a:r>
              <a:rPr b="1" i="1" lang="en-US" sz="24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, Col </a:t>
            </a:r>
            <a:r>
              <a:rPr b="1" i="1" lang="en-US" sz="2400" spc="-1" strike="noStrike">
                <a:solidFill>
                  <a:srgbClr val="000000"/>
                </a:solidFill>
                <a:latin typeface="Calibri"/>
              </a:rPr>
              <a:t>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04" name="Oval 250"/>
          <p:cNvSpPr/>
          <p:nvPr/>
        </p:nvSpPr>
        <p:spPr>
          <a:xfrm>
            <a:off x="6908760" y="2197080"/>
            <a:ext cx="240120" cy="240120"/>
          </a:xfrm>
          <a:prstGeom prst="ellipse">
            <a:avLst/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705" name="Rectangle 251"/>
          <p:cNvSpPr/>
          <p:nvPr/>
        </p:nvSpPr>
        <p:spPr>
          <a:xfrm>
            <a:off x="1701720" y="1486080"/>
            <a:ext cx="683280" cy="472320"/>
          </a:xfrm>
          <a:prstGeom prst="rect">
            <a:avLst/>
          </a:prstGeom>
          <a:noFill/>
          <a:ln w="57150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06" name="Group 260"/>
          <p:cNvGrpSpPr/>
          <p:nvPr/>
        </p:nvGrpSpPr>
        <p:grpSpPr>
          <a:xfrm>
            <a:off x="4646520" y="5987520"/>
            <a:ext cx="466200" cy="687960"/>
            <a:chOff x="4646520" y="5987520"/>
            <a:chExt cx="466200" cy="687960"/>
          </a:xfrm>
        </p:grpSpPr>
        <p:sp>
          <p:nvSpPr>
            <p:cNvPr id="707" name="TextBox 252"/>
            <p:cNvSpPr/>
            <p:nvPr/>
          </p:nvSpPr>
          <p:spPr>
            <a:xfrm>
              <a:off x="4646520" y="6248520"/>
              <a:ext cx="466200" cy="42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0" bIns="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i="1" lang="en-US" sz="2800" spc="-1" strike="noStrike">
                  <a:solidFill>
                    <a:srgbClr val="000000"/>
                  </a:solidFill>
                  <a:latin typeface="Calibri"/>
                </a:rPr>
                <a:t>m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708" name="Straight Arrow Connector 254"/>
            <p:cNvSpPr/>
            <p:nvPr/>
          </p:nvSpPr>
          <p:spPr>
            <a:xfrm flipV="1" rot="16200000">
              <a:off x="4749840" y="6117120"/>
              <a:ext cx="26028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>
                  <a:lumMod val="90000"/>
                  <a:lumOff val="10000"/>
                </a:srgbClr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09" name="Rectangle 256"/>
          <p:cNvSpPr/>
          <p:nvPr/>
        </p:nvSpPr>
        <p:spPr>
          <a:xfrm>
            <a:off x="5638680" y="2158920"/>
            <a:ext cx="2590560" cy="304560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0" name="TextBox 257"/>
          <p:cNvSpPr/>
          <p:nvPr/>
        </p:nvSpPr>
        <p:spPr>
          <a:xfrm>
            <a:off x="314280" y="4572000"/>
            <a:ext cx="21808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1. Enable row </a:t>
            </a:r>
            <a:r>
              <a:rPr b="1" i="1" lang="en-US" sz="2400" spc="-1" strike="noStrike">
                <a:solidFill>
                  <a:srgbClr val="000000"/>
                </a:solidFill>
                <a:latin typeface="Calibri"/>
              </a:rPr>
              <a:t>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11" name="TextBox 258"/>
          <p:cNvSpPr/>
          <p:nvPr/>
        </p:nvSpPr>
        <p:spPr>
          <a:xfrm>
            <a:off x="313560" y="5155200"/>
            <a:ext cx="19598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2. Access col </a:t>
            </a:r>
            <a:r>
              <a:rPr b="1" i="1" lang="en-US" sz="2400" spc="-1" strike="noStrike">
                <a:solidFill>
                  <a:srgbClr val="000000"/>
                </a:solidFill>
                <a:latin typeface="Calibri"/>
              </a:rPr>
              <a:t>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12" name="TextBox 259"/>
          <p:cNvSpPr/>
          <p:nvPr/>
        </p:nvSpPr>
        <p:spPr>
          <a:xfrm>
            <a:off x="312120" y="5678640"/>
            <a:ext cx="17614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3. Close row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13" name="Oval 261"/>
          <p:cNvSpPr/>
          <p:nvPr/>
        </p:nvSpPr>
        <p:spPr>
          <a:xfrm>
            <a:off x="6908760" y="2730600"/>
            <a:ext cx="240120" cy="601200"/>
          </a:xfrm>
          <a:prstGeom prst="ellipse">
            <a:avLst/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grpSp>
        <p:nvGrpSpPr>
          <p:cNvPr id="714" name="Group 262"/>
          <p:cNvGrpSpPr/>
          <p:nvPr/>
        </p:nvGrpSpPr>
        <p:grpSpPr>
          <a:xfrm>
            <a:off x="6680520" y="5975640"/>
            <a:ext cx="368640" cy="687960"/>
            <a:chOff x="6680520" y="5975640"/>
            <a:chExt cx="368640" cy="687960"/>
          </a:xfrm>
        </p:grpSpPr>
        <p:sp>
          <p:nvSpPr>
            <p:cNvPr id="715" name="TextBox 263"/>
            <p:cNvSpPr/>
            <p:nvPr/>
          </p:nvSpPr>
          <p:spPr>
            <a:xfrm>
              <a:off x="6680520" y="6236640"/>
              <a:ext cx="368640" cy="42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0" bIns="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i="1" lang="en-US" sz="2800" spc="-1" strike="noStrike">
                  <a:solidFill>
                    <a:srgbClr val="000000"/>
                  </a:solidFill>
                  <a:latin typeface="Calibri"/>
                </a:rPr>
                <a:t>n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716" name="Straight Arrow Connector 264"/>
            <p:cNvSpPr/>
            <p:nvPr/>
          </p:nvSpPr>
          <p:spPr>
            <a:xfrm flipV="1" rot="16200000">
              <a:off x="6729840" y="6100200"/>
              <a:ext cx="260280" cy="10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>
                  <a:lumMod val="90000"/>
                  <a:lumOff val="10000"/>
                </a:srgbClr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17" name="Rectangle 265"/>
          <p:cNvSpPr/>
          <p:nvPr/>
        </p:nvSpPr>
        <p:spPr>
          <a:xfrm>
            <a:off x="6908760" y="2895480"/>
            <a:ext cx="228240" cy="2282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18" name="Rectangle 266"/>
          <p:cNvSpPr/>
          <p:nvPr/>
        </p:nvSpPr>
        <p:spPr>
          <a:xfrm>
            <a:off x="4216320" y="5702400"/>
            <a:ext cx="1339560" cy="281880"/>
          </a:xfrm>
          <a:prstGeom prst="rect">
            <a:avLst/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</a:rPr>
              <a:t>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19" name="Rectangle 204"/>
          <p:cNvSpPr/>
          <p:nvPr/>
        </p:nvSpPr>
        <p:spPr>
          <a:xfrm>
            <a:off x="5562720" y="3363120"/>
            <a:ext cx="2590560" cy="453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14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after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2.96296E-006 L -3.33333E-006 0.1074 E">
                                      <p:cBhvr>
                                        <p:cTn id="122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after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-4.44444E-006 L -3.33333E-006 0.43334 E">
                                      <p:cBhvr>
                                        <p:cTn id="143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48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4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5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1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1a5712"/>
                </a:solidFill>
                <a:latin typeface="Garamond"/>
              </a:rPr>
              <a:t>RowClone: Intra-Subarray (II)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129" name="Group 107"/>
          <p:cNvGrpSpPr/>
          <p:nvPr/>
        </p:nvGrpSpPr>
        <p:grpSpPr>
          <a:xfrm>
            <a:off x="3276360" y="1218960"/>
            <a:ext cx="2286360" cy="2133720"/>
            <a:chOff x="3276360" y="1218960"/>
            <a:chExt cx="2286360" cy="2133720"/>
          </a:xfrm>
        </p:grpSpPr>
        <p:sp>
          <p:nvSpPr>
            <p:cNvPr id="3130" name="Straight Connector 209"/>
            <p:cNvSpPr/>
            <p:nvPr/>
          </p:nvSpPr>
          <p:spPr>
            <a:xfrm flipV="1">
              <a:off x="3276360" y="1218960"/>
              <a:ext cx="360" cy="2133720"/>
            </a:xfrm>
            <a:prstGeom prst="line">
              <a:avLst/>
            </a:prstGeom>
            <a:ln w="38100">
              <a:solidFill>
                <a:srgbClr val="2626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1" name="Straight Connector 210"/>
            <p:cNvSpPr/>
            <p:nvPr/>
          </p:nvSpPr>
          <p:spPr>
            <a:xfrm flipV="1">
              <a:off x="3733560" y="1218960"/>
              <a:ext cx="360" cy="2133720"/>
            </a:xfrm>
            <a:prstGeom prst="line">
              <a:avLst/>
            </a:prstGeom>
            <a:ln w="38100">
              <a:solidFill>
                <a:srgbClr val="2626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2" name="Straight Connector 211"/>
            <p:cNvSpPr/>
            <p:nvPr/>
          </p:nvSpPr>
          <p:spPr>
            <a:xfrm flipV="1">
              <a:off x="4190760" y="1218960"/>
              <a:ext cx="360" cy="2133720"/>
            </a:xfrm>
            <a:prstGeom prst="line">
              <a:avLst/>
            </a:prstGeom>
            <a:ln w="38100">
              <a:solidFill>
                <a:srgbClr val="2626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3" name="Straight Connector 212"/>
            <p:cNvSpPr/>
            <p:nvPr/>
          </p:nvSpPr>
          <p:spPr>
            <a:xfrm flipV="1">
              <a:off x="4647960" y="1218960"/>
              <a:ext cx="360" cy="2133720"/>
            </a:xfrm>
            <a:prstGeom prst="line">
              <a:avLst/>
            </a:prstGeom>
            <a:ln w="38100">
              <a:solidFill>
                <a:srgbClr val="2626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4" name="Straight Connector 213"/>
            <p:cNvSpPr/>
            <p:nvPr/>
          </p:nvSpPr>
          <p:spPr>
            <a:xfrm flipV="1">
              <a:off x="5105160" y="1218960"/>
              <a:ext cx="360" cy="2133720"/>
            </a:xfrm>
            <a:prstGeom prst="line">
              <a:avLst/>
            </a:prstGeom>
            <a:ln w="38100">
              <a:solidFill>
                <a:srgbClr val="2626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5" name="Straight Connector 214"/>
            <p:cNvSpPr/>
            <p:nvPr/>
          </p:nvSpPr>
          <p:spPr>
            <a:xfrm flipV="1">
              <a:off x="5562360" y="1218960"/>
              <a:ext cx="360" cy="2133720"/>
            </a:xfrm>
            <a:prstGeom prst="line">
              <a:avLst/>
            </a:prstGeom>
            <a:ln w="38100">
              <a:solidFill>
                <a:srgbClr val="2626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36" name="Oval 215"/>
          <p:cNvSpPr/>
          <p:nvPr/>
        </p:nvSpPr>
        <p:spPr>
          <a:xfrm>
            <a:off x="3505320" y="1371600"/>
            <a:ext cx="456840" cy="456840"/>
          </a:xfrm>
          <a:prstGeom prst="ellipse">
            <a:avLst/>
          </a:prstGeom>
          <a:solidFill>
            <a:srgbClr val="6f2926"/>
          </a:solidFill>
          <a:ln w="25400">
            <a:solidFill>
              <a:srgbClr val="521e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37" name="Oval 216"/>
          <p:cNvSpPr/>
          <p:nvPr/>
        </p:nvSpPr>
        <p:spPr>
          <a:xfrm>
            <a:off x="3962520" y="1371600"/>
            <a:ext cx="456840" cy="456840"/>
          </a:xfrm>
          <a:prstGeom prst="ellipse">
            <a:avLst/>
          </a:prstGeom>
          <a:solidFill>
            <a:srgbClr val="6f2926"/>
          </a:solidFill>
          <a:ln w="25400">
            <a:solidFill>
              <a:srgbClr val="521e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c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38" name="Oval 217"/>
          <p:cNvSpPr/>
          <p:nvPr/>
        </p:nvSpPr>
        <p:spPr>
          <a:xfrm>
            <a:off x="4419720" y="1371600"/>
            <a:ext cx="456840" cy="456840"/>
          </a:xfrm>
          <a:prstGeom prst="ellipse">
            <a:avLst/>
          </a:prstGeom>
          <a:solidFill>
            <a:srgbClr val="6f2926"/>
          </a:solidFill>
          <a:ln w="25400">
            <a:solidFill>
              <a:srgbClr val="521e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39" name="Oval 218"/>
          <p:cNvSpPr/>
          <p:nvPr/>
        </p:nvSpPr>
        <p:spPr>
          <a:xfrm>
            <a:off x="4876920" y="1371600"/>
            <a:ext cx="456840" cy="456840"/>
          </a:xfrm>
          <a:prstGeom prst="ellipse">
            <a:avLst/>
          </a:prstGeom>
          <a:solidFill>
            <a:srgbClr val="6f2926"/>
          </a:solidFill>
          <a:ln w="25400">
            <a:solidFill>
              <a:srgbClr val="521e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o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40" name="Oval 219"/>
          <p:cNvSpPr/>
          <p:nvPr/>
        </p:nvSpPr>
        <p:spPr>
          <a:xfrm>
            <a:off x="5334120" y="1371600"/>
            <a:ext cx="456840" cy="456840"/>
          </a:xfrm>
          <a:prstGeom prst="ellipse">
            <a:avLst/>
          </a:prstGeom>
          <a:solidFill>
            <a:srgbClr val="6f2926"/>
          </a:solidFill>
          <a:ln w="25400">
            <a:solidFill>
              <a:srgbClr val="521e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w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41" name="Oval 220"/>
          <p:cNvSpPr/>
          <p:nvPr/>
        </p:nvSpPr>
        <p:spPr>
          <a:xfrm>
            <a:off x="3505320" y="18288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2" name="Oval 221"/>
          <p:cNvSpPr/>
          <p:nvPr/>
        </p:nvSpPr>
        <p:spPr>
          <a:xfrm>
            <a:off x="3962520" y="18288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3" name="Oval 222"/>
          <p:cNvSpPr/>
          <p:nvPr/>
        </p:nvSpPr>
        <p:spPr>
          <a:xfrm>
            <a:off x="4419720" y="18288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4" name="Oval 223"/>
          <p:cNvSpPr/>
          <p:nvPr/>
        </p:nvSpPr>
        <p:spPr>
          <a:xfrm>
            <a:off x="4876920" y="18288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5" name="Oval 224"/>
          <p:cNvSpPr/>
          <p:nvPr/>
        </p:nvSpPr>
        <p:spPr>
          <a:xfrm>
            <a:off x="5334120" y="18288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6" name="Oval 225"/>
          <p:cNvSpPr/>
          <p:nvPr/>
        </p:nvSpPr>
        <p:spPr>
          <a:xfrm>
            <a:off x="3025800" y="1371600"/>
            <a:ext cx="456840" cy="456840"/>
          </a:xfrm>
          <a:prstGeom prst="ellipse">
            <a:avLst/>
          </a:prstGeom>
          <a:solidFill>
            <a:srgbClr val="6f2926"/>
          </a:solidFill>
          <a:ln w="25400">
            <a:solidFill>
              <a:srgbClr val="521e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47" name="Oval 226"/>
          <p:cNvSpPr/>
          <p:nvPr/>
        </p:nvSpPr>
        <p:spPr>
          <a:xfrm>
            <a:off x="3025800" y="18288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8" name="Oval 227"/>
          <p:cNvSpPr/>
          <p:nvPr/>
        </p:nvSpPr>
        <p:spPr>
          <a:xfrm>
            <a:off x="3505320" y="2286000"/>
            <a:ext cx="456840" cy="456840"/>
          </a:xfrm>
          <a:prstGeom prst="ellipse">
            <a:avLst/>
          </a:prstGeom>
          <a:solidFill>
            <a:srgbClr val="17365d"/>
          </a:solidFill>
          <a:ln w="25400">
            <a:solidFill>
              <a:srgbClr val="1027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49" name="Oval 228"/>
          <p:cNvSpPr/>
          <p:nvPr/>
        </p:nvSpPr>
        <p:spPr>
          <a:xfrm>
            <a:off x="3962520" y="2286000"/>
            <a:ext cx="456840" cy="456840"/>
          </a:xfrm>
          <a:prstGeom prst="ellipse">
            <a:avLst/>
          </a:prstGeom>
          <a:solidFill>
            <a:srgbClr val="17365d"/>
          </a:solidFill>
          <a:ln w="25400">
            <a:solidFill>
              <a:srgbClr val="1027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50" name="Oval 229"/>
          <p:cNvSpPr/>
          <p:nvPr/>
        </p:nvSpPr>
        <p:spPr>
          <a:xfrm>
            <a:off x="4876920" y="2286000"/>
            <a:ext cx="456840" cy="456840"/>
          </a:xfrm>
          <a:prstGeom prst="ellipse">
            <a:avLst/>
          </a:prstGeom>
          <a:solidFill>
            <a:srgbClr val="17365d"/>
          </a:solidFill>
          <a:ln w="25400">
            <a:solidFill>
              <a:srgbClr val="1027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o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51" name="Oval 230"/>
          <p:cNvSpPr/>
          <p:nvPr/>
        </p:nvSpPr>
        <p:spPr>
          <a:xfrm>
            <a:off x="5334120" y="2286000"/>
            <a:ext cx="456840" cy="456840"/>
          </a:xfrm>
          <a:prstGeom prst="ellipse">
            <a:avLst/>
          </a:prstGeom>
          <a:solidFill>
            <a:srgbClr val="17365d"/>
          </a:solidFill>
          <a:ln w="25400">
            <a:solidFill>
              <a:srgbClr val="1027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w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52" name="Oval 231"/>
          <p:cNvSpPr/>
          <p:nvPr/>
        </p:nvSpPr>
        <p:spPr>
          <a:xfrm>
            <a:off x="3025800" y="2286000"/>
            <a:ext cx="456840" cy="456840"/>
          </a:xfrm>
          <a:prstGeom prst="ellipse">
            <a:avLst/>
          </a:prstGeom>
          <a:solidFill>
            <a:srgbClr val="17365d"/>
          </a:solidFill>
          <a:ln w="25400">
            <a:solidFill>
              <a:srgbClr val="1027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d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53" name="Oval 232"/>
          <p:cNvSpPr/>
          <p:nvPr/>
        </p:nvSpPr>
        <p:spPr>
          <a:xfrm>
            <a:off x="4419720" y="2286000"/>
            <a:ext cx="456840" cy="456840"/>
          </a:xfrm>
          <a:prstGeom prst="ellipse">
            <a:avLst/>
          </a:prstGeom>
          <a:solidFill>
            <a:srgbClr val="17365d"/>
          </a:solidFill>
          <a:ln w="25400">
            <a:solidFill>
              <a:srgbClr val="1027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  <a:ea typeface="ヒラギノ角ゴ ProN W6"/>
              </a:rPr>
              <a:t>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54" name="Oval 233"/>
          <p:cNvSpPr/>
          <p:nvPr/>
        </p:nvSpPr>
        <p:spPr>
          <a:xfrm>
            <a:off x="3025800" y="27432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5" name="Oval 234"/>
          <p:cNvSpPr/>
          <p:nvPr/>
        </p:nvSpPr>
        <p:spPr>
          <a:xfrm>
            <a:off x="3505320" y="27432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6" name="Oval 235"/>
          <p:cNvSpPr/>
          <p:nvPr/>
        </p:nvSpPr>
        <p:spPr>
          <a:xfrm>
            <a:off x="3962520" y="27432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7" name="Oval 236"/>
          <p:cNvSpPr/>
          <p:nvPr/>
        </p:nvSpPr>
        <p:spPr>
          <a:xfrm>
            <a:off x="4419720" y="27432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8" name="Oval 237"/>
          <p:cNvSpPr/>
          <p:nvPr/>
        </p:nvSpPr>
        <p:spPr>
          <a:xfrm>
            <a:off x="4876920" y="27432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9" name="Oval 238"/>
          <p:cNvSpPr/>
          <p:nvPr/>
        </p:nvSpPr>
        <p:spPr>
          <a:xfrm>
            <a:off x="5334120" y="2743200"/>
            <a:ext cx="456840" cy="45684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0" name="Curved Connector 239"/>
          <p:cNvSpPr/>
          <p:nvPr/>
        </p:nvSpPr>
        <p:spPr>
          <a:xfrm flipV="1" rot="10800000">
            <a:off x="3031200" y="1537560"/>
            <a:ext cx="1080" cy="2259720"/>
          </a:xfrm>
          <a:prstGeom prst="curvedConnector3">
            <a:avLst>
              <a:gd name="adj1" fmla="val 52121553"/>
            </a:avLst>
          </a:prstGeom>
          <a:noFill/>
          <a:ln w="38100">
            <a:solidFill>
              <a:srgbClr val="c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161" name="Curved Connector 240"/>
          <p:cNvSpPr/>
          <p:nvPr/>
        </p:nvSpPr>
        <p:spPr>
          <a:xfrm flipV="1">
            <a:off x="5791320" y="2563560"/>
            <a:ext cx="1080" cy="1257840"/>
          </a:xfrm>
          <a:prstGeom prst="curvedConnector3">
            <a:avLst>
              <a:gd name="adj1" fmla="val 41200832"/>
            </a:avLst>
          </a:prstGeom>
          <a:noFill/>
          <a:ln w="38100">
            <a:solidFill>
              <a:srgbClr val="c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162" name="TextBox 241"/>
          <p:cNvSpPr/>
          <p:nvPr/>
        </p:nvSpPr>
        <p:spPr>
          <a:xfrm>
            <a:off x="3361680" y="4038480"/>
            <a:ext cx="21106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313131"/>
                </a:solidFill>
                <a:latin typeface="Myriad Pro Bold Cond"/>
                <a:ea typeface="ヒラギノ角ゴ ProN W6"/>
              </a:rPr>
              <a:t>Row Buffer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63" name="Rounded Rectangle 242"/>
          <p:cNvSpPr/>
          <p:nvPr/>
        </p:nvSpPr>
        <p:spPr>
          <a:xfrm>
            <a:off x="3048120" y="3352680"/>
            <a:ext cx="456840" cy="6854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64" name="Group 76"/>
          <p:cNvGrpSpPr/>
          <p:nvPr/>
        </p:nvGrpSpPr>
        <p:grpSpPr>
          <a:xfrm>
            <a:off x="3025800" y="2286000"/>
            <a:ext cx="2765160" cy="456840"/>
            <a:chOff x="3025800" y="2286000"/>
            <a:chExt cx="2765160" cy="456840"/>
          </a:xfrm>
        </p:grpSpPr>
        <p:sp>
          <p:nvSpPr>
            <p:cNvPr id="3165" name="Oval 244"/>
            <p:cNvSpPr/>
            <p:nvPr/>
          </p:nvSpPr>
          <p:spPr>
            <a:xfrm>
              <a:off x="3505320" y="2286000"/>
              <a:ext cx="456840" cy="456840"/>
            </a:xfrm>
            <a:prstGeom prst="ellipse">
              <a:avLst/>
            </a:prstGeom>
            <a:solidFill>
              <a:srgbClr val="17365d"/>
            </a:solidFill>
            <a:ln w="25400">
              <a:solidFill>
                <a:srgbClr val="10274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r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166" name="Oval 245"/>
            <p:cNvSpPr/>
            <p:nvPr/>
          </p:nvSpPr>
          <p:spPr>
            <a:xfrm>
              <a:off x="3962520" y="2286000"/>
              <a:ext cx="456840" cy="456840"/>
            </a:xfrm>
            <a:prstGeom prst="ellipse">
              <a:avLst/>
            </a:prstGeom>
            <a:solidFill>
              <a:srgbClr val="17365d"/>
            </a:solidFill>
            <a:ln w="25400">
              <a:solidFill>
                <a:srgbClr val="10274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c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167" name="Oval 246"/>
            <p:cNvSpPr/>
            <p:nvPr/>
          </p:nvSpPr>
          <p:spPr>
            <a:xfrm>
              <a:off x="4419720" y="2286000"/>
              <a:ext cx="456840" cy="456840"/>
            </a:xfrm>
            <a:prstGeom prst="ellipse">
              <a:avLst/>
            </a:prstGeom>
            <a:solidFill>
              <a:srgbClr val="17365d"/>
            </a:solidFill>
            <a:ln w="25400">
              <a:solidFill>
                <a:srgbClr val="10274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r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168" name="Oval 247"/>
            <p:cNvSpPr/>
            <p:nvPr/>
          </p:nvSpPr>
          <p:spPr>
            <a:xfrm>
              <a:off x="4876920" y="2286000"/>
              <a:ext cx="456840" cy="456840"/>
            </a:xfrm>
            <a:prstGeom prst="ellipse">
              <a:avLst/>
            </a:prstGeom>
            <a:solidFill>
              <a:srgbClr val="17365d"/>
            </a:solidFill>
            <a:ln w="25400">
              <a:solidFill>
                <a:srgbClr val="10274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o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169" name="Oval 248"/>
            <p:cNvSpPr/>
            <p:nvPr/>
          </p:nvSpPr>
          <p:spPr>
            <a:xfrm>
              <a:off x="5334120" y="2286000"/>
              <a:ext cx="456840" cy="456840"/>
            </a:xfrm>
            <a:prstGeom prst="ellipse">
              <a:avLst/>
            </a:prstGeom>
            <a:solidFill>
              <a:srgbClr val="17365d"/>
            </a:solidFill>
            <a:ln w="25400">
              <a:solidFill>
                <a:srgbClr val="10274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w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170" name="Oval 249"/>
            <p:cNvSpPr/>
            <p:nvPr/>
          </p:nvSpPr>
          <p:spPr>
            <a:xfrm>
              <a:off x="3025800" y="2286000"/>
              <a:ext cx="456840" cy="456840"/>
            </a:xfrm>
            <a:prstGeom prst="ellipse">
              <a:avLst/>
            </a:prstGeom>
            <a:solidFill>
              <a:srgbClr val="17365d"/>
            </a:solidFill>
            <a:ln w="25400">
              <a:solidFill>
                <a:srgbClr val="10274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s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3171" name="Rounded Rectangle 250"/>
          <p:cNvSpPr/>
          <p:nvPr/>
        </p:nvSpPr>
        <p:spPr>
          <a:xfrm>
            <a:off x="3505320" y="3352680"/>
            <a:ext cx="456840" cy="6854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2" name="Rounded Rectangle 251"/>
          <p:cNvSpPr/>
          <p:nvPr/>
        </p:nvSpPr>
        <p:spPr>
          <a:xfrm>
            <a:off x="3962520" y="3352680"/>
            <a:ext cx="456840" cy="6854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3" name="Rounded Rectangle 252"/>
          <p:cNvSpPr/>
          <p:nvPr/>
        </p:nvSpPr>
        <p:spPr>
          <a:xfrm>
            <a:off x="4419720" y="3352680"/>
            <a:ext cx="456840" cy="6854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4" name="Rounded Rectangle 253"/>
          <p:cNvSpPr/>
          <p:nvPr/>
        </p:nvSpPr>
        <p:spPr>
          <a:xfrm>
            <a:off x="4876920" y="3352680"/>
            <a:ext cx="456840" cy="6854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5" name="Rounded Rectangle 254"/>
          <p:cNvSpPr/>
          <p:nvPr/>
        </p:nvSpPr>
        <p:spPr>
          <a:xfrm>
            <a:off x="5334120" y="3352680"/>
            <a:ext cx="456840" cy="6854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76" name="Group 88"/>
          <p:cNvGrpSpPr/>
          <p:nvPr/>
        </p:nvGrpSpPr>
        <p:grpSpPr>
          <a:xfrm>
            <a:off x="3048120" y="3352680"/>
            <a:ext cx="2742840" cy="685440"/>
            <a:chOff x="3048120" y="3352680"/>
            <a:chExt cx="2742840" cy="685440"/>
          </a:xfrm>
        </p:grpSpPr>
        <p:sp>
          <p:nvSpPr>
            <p:cNvPr id="3177" name="Rounded Rectangle 256"/>
            <p:cNvSpPr/>
            <p:nvPr/>
          </p:nvSpPr>
          <p:spPr>
            <a:xfrm>
              <a:off x="3048120" y="3352680"/>
              <a:ext cx="456840" cy="685440"/>
            </a:xfrm>
            <a:prstGeom prst="roundRect">
              <a:avLst>
                <a:gd name="adj" fmla="val 16667"/>
              </a:avLst>
            </a:prstGeom>
            <a:solidFill>
              <a:srgbClr val="3c3c3c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s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178" name="Rounded Rectangle 257"/>
            <p:cNvSpPr/>
            <p:nvPr/>
          </p:nvSpPr>
          <p:spPr>
            <a:xfrm>
              <a:off x="3505320" y="3352680"/>
              <a:ext cx="456840" cy="685440"/>
            </a:xfrm>
            <a:prstGeom prst="roundRect">
              <a:avLst>
                <a:gd name="adj" fmla="val 16667"/>
              </a:avLst>
            </a:prstGeom>
            <a:solidFill>
              <a:srgbClr val="3c3c3c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r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179" name="Rounded Rectangle 258"/>
            <p:cNvSpPr/>
            <p:nvPr/>
          </p:nvSpPr>
          <p:spPr>
            <a:xfrm>
              <a:off x="3962520" y="3352680"/>
              <a:ext cx="456840" cy="685440"/>
            </a:xfrm>
            <a:prstGeom prst="roundRect">
              <a:avLst>
                <a:gd name="adj" fmla="val 16667"/>
              </a:avLst>
            </a:prstGeom>
            <a:solidFill>
              <a:srgbClr val="3c3c3c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c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180" name="Rounded Rectangle 259"/>
            <p:cNvSpPr/>
            <p:nvPr/>
          </p:nvSpPr>
          <p:spPr>
            <a:xfrm>
              <a:off x="4419720" y="3352680"/>
              <a:ext cx="456840" cy="685440"/>
            </a:xfrm>
            <a:prstGeom prst="roundRect">
              <a:avLst>
                <a:gd name="adj" fmla="val 16667"/>
              </a:avLst>
            </a:prstGeom>
            <a:solidFill>
              <a:srgbClr val="3c3c3c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r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181" name="Rounded Rectangle 260"/>
            <p:cNvSpPr/>
            <p:nvPr/>
          </p:nvSpPr>
          <p:spPr>
            <a:xfrm>
              <a:off x="4876920" y="3352680"/>
              <a:ext cx="456840" cy="685440"/>
            </a:xfrm>
            <a:prstGeom prst="roundRect">
              <a:avLst>
                <a:gd name="adj" fmla="val 16667"/>
              </a:avLst>
            </a:prstGeom>
            <a:solidFill>
              <a:srgbClr val="3c3c3c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o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182" name="Rounded Rectangle 261"/>
            <p:cNvSpPr/>
            <p:nvPr/>
          </p:nvSpPr>
          <p:spPr>
            <a:xfrm>
              <a:off x="5334120" y="3352680"/>
              <a:ext cx="456840" cy="685440"/>
            </a:xfrm>
            <a:prstGeom prst="roundRect">
              <a:avLst>
                <a:gd name="adj" fmla="val 16667"/>
              </a:avLst>
            </a:prstGeom>
            <a:solidFill>
              <a:srgbClr val="3c3c3c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ffffff"/>
                  </a:solidFill>
                  <a:latin typeface="Corbel"/>
                  <a:ea typeface="ヒラギノ角ゴ ProN W6"/>
                </a:rPr>
                <a:t>w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3183" name="Rounded Rectangle 262"/>
          <p:cNvSpPr/>
          <p:nvPr/>
        </p:nvSpPr>
        <p:spPr>
          <a:xfrm>
            <a:off x="457200" y="4724280"/>
            <a:ext cx="8381520" cy="609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7432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262626"/>
                </a:solidFill>
                <a:latin typeface="Arial"/>
                <a:ea typeface="ヒラギノ角ゴ ProN W6"/>
              </a:rPr>
              <a:t>1</a:t>
            </a:r>
            <a:r>
              <a:rPr b="0" lang="en-US" sz="2800" spc="-1" strike="noStrike">
                <a:solidFill>
                  <a:srgbClr val="262626"/>
                </a:solidFill>
                <a:latin typeface="Corbel"/>
                <a:ea typeface="ヒラギノ角ゴ ProN W6"/>
              </a:rPr>
              <a:t>. </a:t>
            </a:r>
            <a:r>
              <a:rPr b="1" lang="en-US" sz="2800" spc="-1" strike="noStrike">
                <a:solidFill>
                  <a:srgbClr val="262626"/>
                </a:solidFill>
                <a:latin typeface="Corbel"/>
                <a:ea typeface="ヒラギノ角ゴ ProN W6"/>
              </a:rPr>
              <a:t>Activate</a:t>
            </a:r>
            <a:r>
              <a:rPr b="0" lang="en-US" sz="2800" spc="-1" strike="noStrike">
                <a:solidFill>
                  <a:srgbClr val="262626"/>
                </a:solidFill>
                <a:latin typeface="Corbel"/>
                <a:ea typeface="ヒラギノ角ゴ ProN W6"/>
              </a:rPr>
              <a:t> src row (copy data from src to row buffer)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184" name="Rounded Rectangle 263"/>
          <p:cNvSpPr/>
          <p:nvPr/>
        </p:nvSpPr>
        <p:spPr>
          <a:xfrm>
            <a:off x="457200" y="5486400"/>
            <a:ext cx="8381520" cy="914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74320" rIns="90000" tIns="45000" bIns="45000" anchor="ctr">
            <a:noAutofit/>
          </a:bodyPr>
          <a:p>
            <a:pPr marL="345960" indent="-34596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262626"/>
                </a:solidFill>
                <a:latin typeface="Arial"/>
                <a:ea typeface="ヒラギノ角ゴ ProN W6"/>
              </a:rPr>
              <a:t>2</a:t>
            </a:r>
            <a:r>
              <a:rPr b="0" lang="en-US" sz="2800" spc="-1" strike="noStrike">
                <a:solidFill>
                  <a:srgbClr val="262626"/>
                </a:solidFill>
                <a:latin typeface="Corbel"/>
                <a:ea typeface="ヒラギノ角ゴ ProN W6"/>
              </a:rPr>
              <a:t>. </a:t>
            </a:r>
            <a:r>
              <a:rPr b="1" lang="en-US" sz="2800" spc="-1" strike="noStrike">
                <a:solidFill>
                  <a:srgbClr val="262626"/>
                </a:solidFill>
                <a:latin typeface="Corbel"/>
                <a:ea typeface="ヒラギノ角ゴ ProN W6"/>
              </a:rPr>
              <a:t>Activate</a:t>
            </a:r>
            <a:r>
              <a:rPr b="0" lang="en-US" sz="2800" spc="-1" strike="noStrike">
                <a:solidFill>
                  <a:srgbClr val="262626"/>
                </a:solidFill>
                <a:latin typeface="Corbel"/>
                <a:ea typeface="ヒラギノ角ゴ ProN W6"/>
              </a:rPr>
              <a:t> dst row (disconnect src from row buffer, connect dst – copy data from row buffer to dst)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58" dur="indefinite" restart="never" nodeType="tmRoot">
          <p:childTnLst>
            <p:seq>
              <p:cTn id="1659" dur="indefinite" nodeType="mainSeq">
                <p:childTnLst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4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7" dur="50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70" dur="50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1" fill="hold">
                      <p:stCondLst>
                        <p:cond delay="indefinite"/>
                      </p:stCondLst>
                      <p:childTnLst>
                        <p:par>
                          <p:cTn id="1672" fill="hold">
                            <p:stCondLst>
                              <p:cond delay="0"/>
                            </p:stCondLst>
                            <p:childTnLst>
                              <p:par>
                                <p:cTn id="16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75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6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77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81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84" dur="5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1a5712"/>
                </a:solidFill>
                <a:latin typeface="Garamond"/>
              </a:rPr>
              <a:t>RowClone: Inter-Bank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6" name="Rounded Rectangle 83"/>
          <p:cNvSpPr/>
          <p:nvPr/>
        </p:nvSpPr>
        <p:spPr>
          <a:xfrm>
            <a:off x="1660320" y="1474920"/>
            <a:ext cx="4800240" cy="3504960"/>
          </a:xfrm>
          <a:prstGeom prst="roundRect">
            <a:avLst>
              <a:gd name="adj" fmla="val 5683"/>
            </a:avLst>
          </a:prstGeom>
          <a:solidFill>
            <a:srgbClr val="ffffff"/>
          </a:solidFill>
          <a:ln w="254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87" name="Straight Arrow Connector 84"/>
          <p:cNvSpPr/>
          <p:nvPr/>
        </p:nvSpPr>
        <p:spPr>
          <a:xfrm rot="5400000">
            <a:off x="-549720" y="3276720"/>
            <a:ext cx="3657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c5c5c"/>
            </a:solidFill>
            <a:round/>
            <a:headEnd len="lg" type="stealth" w="lg"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188" name="TextBox 85"/>
          <p:cNvSpPr/>
          <p:nvPr/>
        </p:nvSpPr>
        <p:spPr>
          <a:xfrm rot="16200000">
            <a:off x="-1069920" y="2952720"/>
            <a:ext cx="36320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313131"/>
                </a:solidFill>
                <a:latin typeface="Myriad Pro Bold Cond"/>
                <a:ea typeface="ヒラギノ角ゴ ProN W6"/>
              </a:rPr>
              <a:t>Memory Channel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189" name="Rounded Rectangle 86"/>
          <p:cNvSpPr/>
          <p:nvPr/>
        </p:nvSpPr>
        <p:spPr>
          <a:xfrm>
            <a:off x="1888920" y="1627560"/>
            <a:ext cx="685440" cy="320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vert="vert270" rot="16200000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262626"/>
                </a:solidFill>
                <a:latin typeface="Corbel"/>
                <a:ea typeface="ヒラギノ角ゴ ProN W6"/>
              </a:rPr>
              <a:t>Chip I/O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190" name="Straight Arrow Connector 87"/>
          <p:cNvSpPr/>
          <p:nvPr/>
        </p:nvSpPr>
        <p:spPr>
          <a:xfrm rot="10800000">
            <a:off x="1279800" y="3228120"/>
            <a:ext cx="60912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c5c5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1" name="Rounded Rectangle 88"/>
          <p:cNvSpPr/>
          <p:nvPr/>
        </p:nvSpPr>
        <p:spPr>
          <a:xfrm>
            <a:off x="2803320" y="1627560"/>
            <a:ext cx="1599840" cy="1294920"/>
          </a:xfrm>
          <a:prstGeom prst="roundRect">
            <a:avLst>
              <a:gd name="adj" fmla="val 16667"/>
            </a:avLst>
          </a:prstGeom>
          <a:solidFill>
            <a:srgbClr val="dadada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2" name="Rounded Rectangle 89"/>
          <p:cNvSpPr/>
          <p:nvPr/>
        </p:nvSpPr>
        <p:spPr>
          <a:xfrm>
            <a:off x="4632120" y="1627560"/>
            <a:ext cx="1599840" cy="1294920"/>
          </a:xfrm>
          <a:prstGeom prst="roundRect">
            <a:avLst>
              <a:gd name="adj" fmla="val 16667"/>
            </a:avLst>
          </a:prstGeom>
          <a:solidFill>
            <a:srgbClr val="dadada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262626"/>
                </a:solidFill>
                <a:latin typeface="Corbel"/>
                <a:ea typeface="ヒラギノ角ゴ ProN W6"/>
              </a:rPr>
              <a:t>Bank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193" name="Rounded Rectangle 90"/>
          <p:cNvSpPr/>
          <p:nvPr/>
        </p:nvSpPr>
        <p:spPr>
          <a:xfrm>
            <a:off x="2803320" y="3532320"/>
            <a:ext cx="1599840" cy="1294920"/>
          </a:xfrm>
          <a:prstGeom prst="roundRect">
            <a:avLst>
              <a:gd name="adj" fmla="val 16667"/>
            </a:avLst>
          </a:prstGeom>
          <a:solidFill>
            <a:srgbClr val="dadada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4" name="Rounded Rectangle 91"/>
          <p:cNvSpPr/>
          <p:nvPr/>
        </p:nvSpPr>
        <p:spPr>
          <a:xfrm>
            <a:off x="4632120" y="3532320"/>
            <a:ext cx="1599840" cy="1294920"/>
          </a:xfrm>
          <a:prstGeom prst="roundRect">
            <a:avLst>
              <a:gd name="adj" fmla="val 16667"/>
            </a:avLst>
          </a:prstGeom>
          <a:solidFill>
            <a:srgbClr val="dadada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5" name="Straight Arrow Connector 92"/>
          <p:cNvSpPr/>
          <p:nvPr/>
        </p:nvSpPr>
        <p:spPr>
          <a:xfrm rot="10800000">
            <a:off x="2575080" y="3227760"/>
            <a:ext cx="36572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c5c5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6" name="Straight Connector 93"/>
          <p:cNvSpPr/>
          <p:nvPr/>
        </p:nvSpPr>
        <p:spPr>
          <a:xfrm>
            <a:off x="5432040" y="2922840"/>
            <a:ext cx="360" cy="609480"/>
          </a:xfrm>
          <a:prstGeom prst="line">
            <a:avLst/>
          </a:prstGeom>
          <a:ln w="38100">
            <a:solidFill>
              <a:srgbClr val="5c5c5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7" name="Straight Connector 94"/>
          <p:cNvSpPr/>
          <p:nvPr/>
        </p:nvSpPr>
        <p:spPr>
          <a:xfrm>
            <a:off x="3603240" y="2922840"/>
            <a:ext cx="360" cy="609480"/>
          </a:xfrm>
          <a:prstGeom prst="line">
            <a:avLst/>
          </a:prstGeom>
          <a:ln w="38100">
            <a:solidFill>
              <a:srgbClr val="5c5c5c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98" name="Group 95"/>
          <p:cNvGrpSpPr/>
          <p:nvPr/>
        </p:nvGrpSpPr>
        <p:grpSpPr>
          <a:xfrm>
            <a:off x="2591280" y="2922840"/>
            <a:ext cx="3657240" cy="609480"/>
            <a:chOff x="2591280" y="2922840"/>
            <a:chExt cx="3657240" cy="609480"/>
          </a:xfrm>
        </p:grpSpPr>
        <p:sp>
          <p:nvSpPr>
            <p:cNvPr id="3199" name="Straight Arrow Connector 96"/>
            <p:cNvSpPr/>
            <p:nvPr/>
          </p:nvSpPr>
          <p:spPr>
            <a:xfrm rot="10800000">
              <a:off x="2591280" y="3227760"/>
              <a:ext cx="3657240" cy="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200">
              <a:solidFill>
                <a:srgbClr val="c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0" name="Straight Connector 97"/>
            <p:cNvSpPr/>
            <p:nvPr/>
          </p:nvSpPr>
          <p:spPr>
            <a:xfrm>
              <a:off x="5433120" y="2922840"/>
              <a:ext cx="360" cy="609480"/>
            </a:xfrm>
            <a:prstGeom prst="line">
              <a:avLst/>
            </a:prstGeom>
            <a:ln w="76200">
              <a:solidFill>
                <a:srgbClr val="c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1" name="Straight Connector 98"/>
            <p:cNvSpPr/>
            <p:nvPr/>
          </p:nvSpPr>
          <p:spPr>
            <a:xfrm>
              <a:off x="3598560" y="2922840"/>
              <a:ext cx="360" cy="609480"/>
            </a:xfrm>
            <a:prstGeom prst="line">
              <a:avLst/>
            </a:prstGeom>
            <a:ln w="76200">
              <a:solidFill>
                <a:srgbClr val="c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02" name="TextBox 99"/>
          <p:cNvSpPr/>
          <p:nvPr/>
        </p:nvSpPr>
        <p:spPr>
          <a:xfrm>
            <a:off x="6781680" y="2694240"/>
            <a:ext cx="205704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313131"/>
                </a:solidFill>
                <a:latin typeface="Myriad Pro Bold Cond"/>
                <a:ea typeface="ヒラギノ角ゴ ProN W6"/>
              </a:rPr>
              <a:t>Shared internal bus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203" name="Straight Arrow Connector 100"/>
          <p:cNvSpPr/>
          <p:nvPr/>
        </p:nvSpPr>
        <p:spPr>
          <a:xfrm flipV="1" rot="10800000">
            <a:off x="6248520" y="3171600"/>
            <a:ext cx="533160" cy="5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5c5c5c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04" name="Rectangle 101"/>
          <p:cNvSpPr/>
          <p:nvPr/>
        </p:nvSpPr>
        <p:spPr>
          <a:xfrm>
            <a:off x="2803680" y="2084760"/>
            <a:ext cx="1599840" cy="304560"/>
          </a:xfrm>
          <a:prstGeom prst="rect">
            <a:avLst/>
          </a:prstGeom>
          <a:solidFill>
            <a:srgbClr val="6f2926"/>
          </a:solidFill>
          <a:ln w="25400">
            <a:solidFill>
              <a:srgbClr val="521e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5" name="Rectangle 102"/>
          <p:cNvSpPr/>
          <p:nvPr/>
        </p:nvSpPr>
        <p:spPr>
          <a:xfrm>
            <a:off x="4632480" y="3989520"/>
            <a:ext cx="1599840" cy="304560"/>
          </a:xfrm>
          <a:prstGeom prst="rect">
            <a:avLst/>
          </a:prstGeom>
          <a:solidFill>
            <a:srgbClr val="262626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6" name="Elbow Connector 103"/>
          <p:cNvSpPr/>
          <p:nvPr/>
        </p:nvSpPr>
        <p:spPr>
          <a:xfrm flipH="1" rot="16200000">
            <a:off x="4212360" y="2313000"/>
            <a:ext cx="609120" cy="182844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00000"/>
            </a:solidFill>
            <a:round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207" name="Rectangle 104"/>
          <p:cNvSpPr/>
          <p:nvPr/>
        </p:nvSpPr>
        <p:spPr>
          <a:xfrm>
            <a:off x="3457800" y="2084760"/>
            <a:ext cx="304560" cy="304560"/>
          </a:xfrm>
          <a:prstGeom prst="rect">
            <a:avLst/>
          </a:prstGeom>
          <a:solidFill>
            <a:srgbClr val="4f6128"/>
          </a:solidFill>
          <a:ln w="25400">
            <a:solidFill>
              <a:srgbClr val="3a471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8" name="Rounded Rectangle 105"/>
          <p:cNvSpPr/>
          <p:nvPr/>
        </p:nvSpPr>
        <p:spPr>
          <a:xfrm>
            <a:off x="304920" y="5257800"/>
            <a:ext cx="8534160" cy="12189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262626"/>
                </a:solidFill>
                <a:latin typeface="Corbel"/>
                <a:ea typeface="ヒラギノ角ゴ ProN W6"/>
              </a:rPr>
              <a:t>Overlap the latency of the read and the write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  <a:ea typeface="ヒラギノ角ゴ ProN W6"/>
              </a:rPr>
              <a:t>1.9</a:t>
            </a:r>
            <a:r>
              <a:rPr b="1" lang="en-US" sz="3200" spc="-1" strike="noStrike">
                <a:solidFill>
                  <a:srgbClr val="ff0000"/>
                </a:solidFill>
                <a:latin typeface="Corbel"/>
                <a:ea typeface="ヒラギノ角ゴ ProN W6"/>
              </a:rPr>
              <a:t>X</a:t>
            </a:r>
            <a:r>
              <a:rPr b="1" lang="en-US" sz="3200" spc="-1" strike="noStrike">
                <a:solidFill>
                  <a:srgbClr val="262626"/>
                </a:solidFill>
                <a:latin typeface="Corbel"/>
                <a:ea typeface="ヒラギノ角ゴ ProN W6"/>
              </a:rPr>
              <a:t> latency reduction, </a:t>
            </a:r>
            <a:r>
              <a:rPr b="1" lang="en-US" sz="2800" spc="-1" strike="noStrike">
                <a:solidFill>
                  <a:srgbClr val="ff0000"/>
                </a:solidFill>
                <a:latin typeface="Arial"/>
                <a:ea typeface="ヒラギノ角ゴ ProN W6"/>
              </a:rPr>
              <a:t>3.2</a:t>
            </a:r>
            <a:r>
              <a:rPr b="1" lang="en-US" sz="3200" spc="-1" strike="noStrike">
                <a:solidFill>
                  <a:srgbClr val="ff0000"/>
                </a:solidFill>
                <a:latin typeface="Corbel"/>
                <a:ea typeface="ヒラギノ角ゴ ProN W6"/>
              </a:rPr>
              <a:t>X</a:t>
            </a:r>
            <a:r>
              <a:rPr b="1" lang="en-US" sz="3200" spc="-1" strike="noStrike">
                <a:solidFill>
                  <a:srgbClr val="262626"/>
                </a:solidFill>
                <a:latin typeface="Corbel"/>
                <a:ea typeface="ヒラギノ角ゴ ProN W6"/>
              </a:rPr>
              <a:t> energy reduction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209" name="Rectangle 106"/>
          <p:cNvSpPr/>
          <p:nvPr/>
        </p:nvSpPr>
        <p:spPr>
          <a:xfrm>
            <a:off x="3733920" y="2084760"/>
            <a:ext cx="304560" cy="304560"/>
          </a:xfrm>
          <a:prstGeom prst="rect">
            <a:avLst/>
          </a:prstGeom>
          <a:solidFill>
            <a:srgbClr val="4f6128"/>
          </a:solidFill>
          <a:ln w="25400">
            <a:solidFill>
              <a:srgbClr val="3a471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0" name="Rectangle 107"/>
          <p:cNvSpPr/>
          <p:nvPr/>
        </p:nvSpPr>
        <p:spPr>
          <a:xfrm>
            <a:off x="4031640" y="2084760"/>
            <a:ext cx="304560" cy="304560"/>
          </a:xfrm>
          <a:prstGeom prst="rect">
            <a:avLst/>
          </a:prstGeom>
          <a:solidFill>
            <a:srgbClr val="4f6128"/>
          </a:solidFill>
          <a:ln w="25400">
            <a:solidFill>
              <a:srgbClr val="3a471d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85" dur="indefinite" restart="never" nodeType="tmRoot">
          <p:childTnLst>
            <p:seq>
              <p:cTn id="1686" dur="indefinite" nodeType="mainSeq">
                <p:childTnLst>
                  <p:par>
                    <p:cTn id="1687" fill="hold">
                      <p:stCondLst>
                        <p:cond delay="indefinite"/>
                      </p:stCondLst>
                      <p:childTnLst>
                        <p:par>
                          <p:cTn id="1688" fill="hold">
                            <p:stCondLst>
                              <p:cond delay="0"/>
                            </p:stCondLst>
                            <p:childTnLst>
                              <p:par>
                                <p:cTn id="16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1" dur="50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4" dur="5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7" dur="5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8" fill="hold">
                      <p:stCondLst>
                        <p:cond delay="indefinite"/>
                      </p:stCondLst>
                      <p:childTnLst>
                        <p:par>
                          <p:cTn id="1699" fill="hold">
                            <p:stCondLst>
                              <p:cond delay="0"/>
                            </p:stCondLst>
                            <p:childTnLst>
                              <p:par>
                                <p:cTn id="1700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01" dur="50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3" fill="hold">
                      <p:stCondLst>
                        <p:cond delay="indefinite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7" dur="5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0" dur="5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3" dur="5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6" dur="5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9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0" fill="hold">
                      <p:stCondLst>
                        <p:cond delay="indefinite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24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5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8.60315E-007 L -1.11111E-006 0.14431 E">
                                      <p:cBhvr>
                                        <p:cTn id="1726" dur="500" fill="hold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7" fill="hold">
                            <p:stCondLst>
                              <p:cond delay="500"/>
                            </p:stCondLst>
                            <p:childTnLst>
                              <p:par>
                                <p:cTn id="1728" nodeType="after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8.60315E-007 L -1.11111E-006 0.14431 E">
                                      <p:cBhvr>
                                        <p:cTn id="1729" dur="5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0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0.14431 L 0.19722 0.14431 E">
                                      <p:cBhvr>
                                        <p:cTn id="1731" dur="500" fill="hold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3" nodeType="after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E">
                                      <p:cBhvr>
                                        <p:cTn id="1734" dur="500" fill="hold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5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0.14431 L 0.19722 0.14431 E">
                                      <p:cBhvr>
                                        <p:cTn id="1736" dur="5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7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8.60315E-007 L -1.11111E-006 0.14431 E">
                                      <p:cBhvr>
                                        <p:cTn id="1738" dur="500" fill="hold"/>
                                        <p:tgtEl>
                                          <p:spTgt spid="3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0" nodeType="after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E">
                                      <p:cBhvr>
                                        <p:cTn id="1741" dur="5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2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0.14431 L 0.19722 0.14431 E">
                                      <p:cBhvr>
                                        <p:cTn id="1743" dur="500" fill="hold"/>
                                        <p:tgtEl>
                                          <p:spTgt spid="3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5" nodeType="after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E">
                                      <p:cBhvr>
                                        <p:cTn id="1746" dur="500" fill="hold"/>
                                        <p:tgtEl>
                                          <p:spTgt spid="3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7" fill="hold">
                      <p:stCondLst>
                        <p:cond delay="indefinite"/>
                      </p:stCondLst>
                      <p:childTnLst>
                        <p:par>
                          <p:cTn id="1748" fill="hold">
                            <p:stCondLst>
                              <p:cond delay="0"/>
                            </p:stCondLst>
                            <p:childTnLst>
                              <p:par>
                                <p:cTn id="17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51" dur="500"/>
                                        <p:tgtEl>
                                          <p:spTgt spid="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Straight Connector 68"/>
          <p:cNvSpPr/>
          <p:nvPr/>
        </p:nvSpPr>
        <p:spPr>
          <a:xfrm flipV="1">
            <a:off x="5774760" y="4114800"/>
            <a:ext cx="16200" cy="1752480"/>
          </a:xfrm>
          <a:prstGeom prst="line">
            <a:avLst/>
          </a:prstGeom>
          <a:ln w="381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2" name="Straight Connector 69"/>
          <p:cNvSpPr/>
          <p:nvPr/>
        </p:nvSpPr>
        <p:spPr>
          <a:xfrm flipV="1">
            <a:off x="6111720" y="4114800"/>
            <a:ext cx="16200" cy="1752480"/>
          </a:xfrm>
          <a:prstGeom prst="line">
            <a:avLst/>
          </a:prstGeom>
          <a:ln w="381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3" name="Straight Connector 70"/>
          <p:cNvSpPr/>
          <p:nvPr/>
        </p:nvSpPr>
        <p:spPr>
          <a:xfrm flipV="1">
            <a:off x="6413400" y="4114800"/>
            <a:ext cx="16200" cy="1752480"/>
          </a:xfrm>
          <a:prstGeom prst="line">
            <a:avLst/>
          </a:prstGeom>
          <a:ln w="381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4" name="Straight Connector 71"/>
          <p:cNvSpPr/>
          <p:nvPr/>
        </p:nvSpPr>
        <p:spPr>
          <a:xfrm flipV="1">
            <a:off x="6733800" y="4114800"/>
            <a:ext cx="16200" cy="1752480"/>
          </a:xfrm>
          <a:prstGeom prst="line">
            <a:avLst/>
          </a:prstGeom>
          <a:ln w="381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5" name="Straight Connector 72"/>
          <p:cNvSpPr/>
          <p:nvPr/>
        </p:nvSpPr>
        <p:spPr>
          <a:xfrm flipV="1">
            <a:off x="7070040" y="4114800"/>
            <a:ext cx="16200" cy="1752480"/>
          </a:xfrm>
          <a:prstGeom prst="line">
            <a:avLst/>
          </a:prstGeom>
          <a:ln w="381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6" name="Straight Connector 73"/>
          <p:cNvSpPr/>
          <p:nvPr/>
        </p:nvSpPr>
        <p:spPr>
          <a:xfrm flipV="1">
            <a:off x="7390800" y="4114800"/>
            <a:ext cx="16200" cy="1752480"/>
          </a:xfrm>
          <a:prstGeom prst="line">
            <a:avLst/>
          </a:prstGeom>
          <a:ln w="381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7" name="Rounded Rectangle 74"/>
          <p:cNvSpPr/>
          <p:nvPr/>
        </p:nvSpPr>
        <p:spPr>
          <a:xfrm>
            <a:off x="5610240" y="5867280"/>
            <a:ext cx="328680" cy="4568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8" name="Rounded Rectangle 75"/>
          <p:cNvSpPr/>
          <p:nvPr/>
        </p:nvSpPr>
        <p:spPr>
          <a:xfrm>
            <a:off x="5938920" y="5867280"/>
            <a:ext cx="328680" cy="4568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9" name="Rounded Rectangle 76"/>
          <p:cNvSpPr/>
          <p:nvPr/>
        </p:nvSpPr>
        <p:spPr>
          <a:xfrm>
            <a:off x="6262200" y="5867280"/>
            <a:ext cx="328680" cy="4568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0" name="Rounded Rectangle 77"/>
          <p:cNvSpPr/>
          <p:nvPr/>
        </p:nvSpPr>
        <p:spPr>
          <a:xfrm>
            <a:off x="6573600" y="5867280"/>
            <a:ext cx="328680" cy="4568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1" name="Rounded Rectangle 78"/>
          <p:cNvSpPr/>
          <p:nvPr/>
        </p:nvSpPr>
        <p:spPr>
          <a:xfrm>
            <a:off x="6907680" y="5867280"/>
            <a:ext cx="328680" cy="4568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2" name="Rounded Rectangle 79"/>
          <p:cNvSpPr/>
          <p:nvPr/>
        </p:nvSpPr>
        <p:spPr>
          <a:xfrm>
            <a:off x="7234920" y="5867280"/>
            <a:ext cx="328680" cy="456840"/>
          </a:xfrm>
          <a:prstGeom prst="roundRect">
            <a:avLst>
              <a:gd name="adj" fmla="val 16667"/>
            </a:avLst>
          </a:prstGeom>
          <a:solidFill>
            <a:srgbClr val="3c3c3c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23" name="Group 80"/>
          <p:cNvGrpSpPr/>
          <p:nvPr/>
        </p:nvGrpSpPr>
        <p:grpSpPr>
          <a:xfrm>
            <a:off x="294480" y="2514600"/>
            <a:ext cx="4038120" cy="3237840"/>
            <a:chOff x="294480" y="2514600"/>
            <a:chExt cx="4038120" cy="3237840"/>
          </a:xfrm>
        </p:grpSpPr>
        <p:sp>
          <p:nvSpPr>
            <p:cNvPr id="3224" name="Rounded Rectangle 81"/>
            <p:cNvSpPr/>
            <p:nvPr/>
          </p:nvSpPr>
          <p:spPr>
            <a:xfrm>
              <a:off x="1133280" y="2533680"/>
              <a:ext cx="3199320" cy="2456640"/>
            </a:xfrm>
            <a:prstGeom prst="roundRect">
              <a:avLst>
                <a:gd name="adj" fmla="val 5683"/>
              </a:avLst>
            </a:prstGeom>
            <a:solidFill>
              <a:srgbClr val="ffffff"/>
            </a:solidFill>
            <a:ln w="25400">
              <a:solidFill>
                <a:srgbClr val="2626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5" name="Straight Arrow Connector 82"/>
            <p:cNvSpPr/>
            <p:nvPr/>
          </p:nvSpPr>
          <p:spPr>
            <a:xfrm rot="5400000">
              <a:off x="-402480" y="3796200"/>
              <a:ext cx="25639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rgbClr val="5c5c5c"/>
              </a:solidFill>
              <a:round/>
              <a:headEnd len="lg" type="stealth" w="lg"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6" name="TextBox 83"/>
            <p:cNvSpPr/>
            <p:nvPr/>
          </p:nvSpPr>
          <p:spPr>
            <a:xfrm rot="16200000">
              <a:off x="-1045800" y="3895560"/>
              <a:ext cx="319752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313131"/>
                  </a:solidFill>
                  <a:latin typeface="Myriad Pro Bold Cond"/>
                  <a:ea typeface="ヒラギノ角ゴ ProN W6"/>
                </a:rPr>
                <a:t>Memory Channel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227" name="Rounded Rectangle 84"/>
            <p:cNvSpPr/>
            <p:nvPr/>
          </p:nvSpPr>
          <p:spPr>
            <a:xfrm>
              <a:off x="1285920" y="2640600"/>
              <a:ext cx="456840" cy="2242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2626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vert="vert270" rot="16200000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262626"/>
                  </a:solidFill>
                  <a:latin typeface="Corbel"/>
                  <a:ea typeface="ヒラギノ角ゴ ProN W6"/>
                </a:rPr>
                <a:t>Chip I/O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228" name="Straight Arrow Connector 85"/>
            <p:cNvSpPr/>
            <p:nvPr/>
          </p:nvSpPr>
          <p:spPr>
            <a:xfrm rot="10800000">
              <a:off x="879840" y="3762720"/>
              <a:ext cx="406080" cy="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rgbClr val="5c5c5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9" name="Straight Arrow Connector 86"/>
            <p:cNvSpPr/>
            <p:nvPr/>
          </p:nvSpPr>
          <p:spPr>
            <a:xfrm rot="10800000">
              <a:off x="1743120" y="3762360"/>
              <a:ext cx="2437560" cy="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rgbClr val="5c5c5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0" name="Rounded Rectangle 87"/>
            <p:cNvSpPr/>
            <p:nvPr/>
          </p:nvSpPr>
          <p:spPr>
            <a:xfrm>
              <a:off x="1895040" y="2640600"/>
              <a:ext cx="1066320" cy="907560"/>
            </a:xfrm>
            <a:prstGeom prst="roundRect">
              <a:avLst>
                <a:gd name="adj" fmla="val 16667"/>
              </a:avLst>
            </a:prstGeom>
            <a:solidFill>
              <a:srgbClr val="dadada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1" name="Rounded Rectangle 88"/>
            <p:cNvSpPr/>
            <p:nvPr/>
          </p:nvSpPr>
          <p:spPr>
            <a:xfrm>
              <a:off x="3114000" y="2640600"/>
              <a:ext cx="1066320" cy="907560"/>
            </a:xfrm>
            <a:prstGeom prst="roundRect">
              <a:avLst>
                <a:gd name="adj" fmla="val 16667"/>
              </a:avLst>
            </a:prstGeom>
            <a:solidFill>
              <a:srgbClr val="dadada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262626"/>
                  </a:solidFill>
                  <a:latin typeface="Corbel"/>
                  <a:ea typeface="ヒラギノ角ゴ ProN W6"/>
                </a:rPr>
                <a:t>Bank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232" name="Rounded Rectangle 89"/>
            <p:cNvSpPr/>
            <p:nvPr/>
          </p:nvSpPr>
          <p:spPr>
            <a:xfrm>
              <a:off x="1895040" y="3975840"/>
              <a:ext cx="1066320" cy="907560"/>
            </a:xfrm>
            <a:prstGeom prst="roundRect">
              <a:avLst>
                <a:gd name="adj" fmla="val 16667"/>
              </a:avLst>
            </a:prstGeom>
            <a:solidFill>
              <a:srgbClr val="dadada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3" name="Rounded Rectangle 90"/>
            <p:cNvSpPr/>
            <p:nvPr/>
          </p:nvSpPr>
          <p:spPr>
            <a:xfrm>
              <a:off x="3114000" y="3975840"/>
              <a:ext cx="1066320" cy="907560"/>
            </a:xfrm>
            <a:prstGeom prst="roundRect">
              <a:avLst>
                <a:gd name="adj" fmla="val 16667"/>
              </a:avLst>
            </a:prstGeom>
            <a:solidFill>
              <a:srgbClr val="dadada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4" name="Straight Connector 91"/>
            <p:cNvSpPr/>
            <p:nvPr/>
          </p:nvSpPr>
          <p:spPr>
            <a:xfrm>
              <a:off x="3647160" y="3548520"/>
              <a:ext cx="360" cy="426960"/>
            </a:xfrm>
            <a:prstGeom prst="line">
              <a:avLst/>
            </a:prstGeom>
            <a:ln w="38100">
              <a:solidFill>
                <a:srgbClr val="5c5c5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5" name="Straight Connector 92"/>
            <p:cNvSpPr/>
            <p:nvPr/>
          </p:nvSpPr>
          <p:spPr>
            <a:xfrm>
              <a:off x="2428200" y="3548520"/>
              <a:ext cx="360" cy="426960"/>
            </a:xfrm>
            <a:prstGeom prst="line">
              <a:avLst/>
            </a:prstGeom>
            <a:ln w="38100">
              <a:solidFill>
                <a:srgbClr val="5c5c5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36" name="Group 93"/>
          <p:cNvGrpSpPr/>
          <p:nvPr/>
        </p:nvGrpSpPr>
        <p:grpSpPr>
          <a:xfrm>
            <a:off x="5475960" y="1371600"/>
            <a:ext cx="2209320" cy="2133360"/>
            <a:chOff x="5475960" y="1371600"/>
            <a:chExt cx="2209320" cy="2133360"/>
          </a:xfrm>
        </p:grpSpPr>
        <p:sp>
          <p:nvSpPr>
            <p:cNvPr id="3237" name="Rounded Rectangle 94"/>
            <p:cNvSpPr/>
            <p:nvPr/>
          </p:nvSpPr>
          <p:spPr>
            <a:xfrm>
              <a:off x="5475960" y="1371600"/>
              <a:ext cx="2209320" cy="2133360"/>
            </a:xfrm>
            <a:prstGeom prst="roundRect">
              <a:avLst>
                <a:gd name="adj" fmla="val 4365"/>
              </a:avLst>
            </a:prstGeom>
            <a:solidFill>
              <a:srgbClr val="dadada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8" name="Rounded Rectangle 95"/>
            <p:cNvSpPr/>
            <p:nvPr/>
          </p:nvSpPr>
          <p:spPr>
            <a:xfrm>
              <a:off x="5581080" y="2959560"/>
              <a:ext cx="1999080" cy="4460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2626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262626"/>
                  </a:solidFill>
                  <a:latin typeface="Corbel"/>
                  <a:ea typeface="ヒラギノ角ゴ ProN W6"/>
                </a:rPr>
                <a:t>Bank I/O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239" name="Rounded Rectangle 96"/>
            <p:cNvSpPr/>
            <p:nvPr/>
          </p:nvSpPr>
          <p:spPr>
            <a:xfrm>
              <a:off x="5581080" y="2215080"/>
              <a:ext cx="1999080" cy="644760"/>
            </a:xfrm>
            <a:prstGeom prst="roundRect">
              <a:avLst>
                <a:gd name="adj" fmla="val 7118"/>
              </a:avLst>
            </a:prstGeom>
            <a:solidFill>
              <a:srgbClr val="797979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0" name="Rounded Rectangle 97"/>
            <p:cNvSpPr/>
            <p:nvPr/>
          </p:nvSpPr>
          <p:spPr>
            <a:xfrm>
              <a:off x="5581080" y="1470960"/>
              <a:ext cx="1999080" cy="644760"/>
            </a:xfrm>
            <a:prstGeom prst="roundRect">
              <a:avLst>
                <a:gd name="adj" fmla="val 7118"/>
              </a:avLst>
            </a:prstGeom>
            <a:solidFill>
              <a:srgbClr val="797979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US" sz="2800" spc="-1" strike="noStrike">
                  <a:solidFill>
                    <a:srgbClr val="262626"/>
                  </a:solidFill>
                  <a:latin typeface="Corbel"/>
                  <a:ea typeface="ヒラギノ角ゴ ProN W6"/>
                </a:rPr>
                <a:t>Subarray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3241" name="Straight Connector 98"/>
          <p:cNvSpPr/>
          <p:nvPr/>
        </p:nvSpPr>
        <p:spPr>
          <a:xfrm>
            <a:off x="4114800" y="3504960"/>
            <a:ext cx="1361160" cy="360"/>
          </a:xfrm>
          <a:prstGeom prst="line">
            <a:avLst/>
          </a:prstGeom>
          <a:ln w="19050">
            <a:solidFill>
              <a:srgbClr val="5c5c5c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2" name="Straight Connector 99"/>
          <p:cNvSpPr/>
          <p:nvPr/>
        </p:nvSpPr>
        <p:spPr>
          <a:xfrm flipV="1">
            <a:off x="4114800" y="1447560"/>
            <a:ext cx="1361160" cy="1219320"/>
          </a:xfrm>
          <a:prstGeom prst="line">
            <a:avLst/>
          </a:prstGeom>
          <a:ln w="19050">
            <a:solidFill>
              <a:srgbClr val="5c5c5c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3" name="Oval 100"/>
          <p:cNvSpPr/>
          <p:nvPr/>
        </p:nvSpPr>
        <p:spPr>
          <a:xfrm>
            <a:off x="5931000" y="437544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4" name="Oval 101"/>
          <p:cNvSpPr/>
          <p:nvPr/>
        </p:nvSpPr>
        <p:spPr>
          <a:xfrm>
            <a:off x="6256080" y="437544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5" name="Oval 102"/>
          <p:cNvSpPr/>
          <p:nvPr/>
        </p:nvSpPr>
        <p:spPr>
          <a:xfrm>
            <a:off x="6580800" y="437544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6" name="Oval 103"/>
          <p:cNvSpPr/>
          <p:nvPr/>
        </p:nvSpPr>
        <p:spPr>
          <a:xfrm>
            <a:off x="6905880" y="437544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7" name="Oval 104"/>
          <p:cNvSpPr/>
          <p:nvPr/>
        </p:nvSpPr>
        <p:spPr>
          <a:xfrm>
            <a:off x="7230600" y="437544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8" name="Oval 105"/>
          <p:cNvSpPr/>
          <p:nvPr/>
        </p:nvSpPr>
        <p:spPr>
          <a:xfrm>
            <a:off x="5931000" y="47001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9" name="Oval 106"/>
          <p:cNvSpPr/>
          <p:nvPr/>
        </p:nvSpPr>
        <p:spPr>
          <a:xfrm>
            <a:off x="6256080" y="47001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0" name="Oval 107"/>
          <p:cNvSpPr/>
          <p:nvPr/>
        </p:nvSpPr>
        <p:spPr>
          <a:xfrm>
            <a:off x="6580800" y="47001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1" name="Oval 108"/>
          <p:cNvSpPr/>
          <p:nvPr/>
        </p:nvSpPr>
        <p:spPr>
          <a:xfrm>
            <a:off x="6905880" y="47001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2" name="Oval 109"/>
          <p:cNvSpPr/>
          <p:nvPr/>
        </p:nvSpPr>
        <p:spPr>
          <a:xfrm>
            <a:off x="7230600" y="47001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3" name="Oval 110"/>
          <p:cNvSpPr/>
          <p:nvPr/>
        </p:nvSpPr>
        <p:spPr>
          <a:xfrm>
            <a:off x="5606280" y="437544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4" name="Oval 111"/>
          <p:cNvSpPr/>
          <p:nvPr/>
        </p:nvSpPr>
        <p:spPr>
          <a:xfrm>
            <a:off x="5606280" y="47001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55" name="Group 120"/>
          <p:cNvGrpSpPr/>
          <p:nvPr/>
        </p:nvGrpSpPr>
        <p:grpSpPr>
          <a:xfrm>
            <a:off x="5606280" y="5025240"/>
            <a:ext cx="1948680" cy="324360"/>
            <a:chOff x="5606280" y="5025240"/>
            <a:chExt cx="1948680" cy="324360"/>
          </a:xfrm>
        </p:grpSpPr>
        <p:sp>
          <p:nvSpPr>
            <p:cNvPr id="3256" name="Oval 113"/>
            <p:cNvSpPr/>
            <p:nvPr/>
          </p:nvSpPr>
          <p:spPr>
            <a:xfrm>
              <a:off x="5931000" y="5025240"/>
              <a:ext cx="324360" cy="324360"/>
            </a:xfrm>
            <a:prstGeom prst="ellipse">
              <a:avLst/>
            </a:prstGeom>
            <a:solidFill>
              <a:srgbClr val="797979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7" name="Oval 114"/>
            <p:cNvSpPr/>
            <p:nvPr/>
          </p:nvSpPr>
          <p:spPr>
            <a:xfrm>
              <a:off x="6256080" y="5025240"/>
              <a:ext cx="324360" cy="324360"/>
            </a:xfrm>
            <a:prstGeom prst="ellipse">
              <a:avLst/>
            </a:prstGeom>
            <a:solidFill>
              <a:srgbClr val="797979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8" name="Oval 115"/>
            <p:cNvSpPr/>
            <p:nvPr/>
          </p:nvSpPr>
          <p:spPr>
            <a:xfrm>
              <a:off x="6905880" y="5025240"/>
              <a:ext cx="324360" cy="324360"/>
            </a:xfrm>
            <a:prstGeom prst="ellipse">
              <a:avLst/>
            </a:prstGeom>
            <a:solidFill>
              <a:srgbClr val="797979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9" name="Oval 116"/>
            <p:cNvSpPr/>
            <p:nvPr/>
          </p:nvSpPr>
          <p:spPr>
            <a:xfrm>
              <a:off x="7230600" y="5025240"/>
              <a:ext cx="324360" cy="324360"/>
            </a:xfrm>
            <a:prstGeom prst="ellipse">
              <a:avLst/>
            </a:prstGeom>
            <a:solidFill>
              <a:srgbClr val="797979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0" name="Oval 117"/>
            <p:cNvSpPr/>
            <p:nvPr/>
          </p:nvSpPr>
          <p:spPr>
            <a:xfrm>
              <a:off x="5606280" y="5025240"/>
              <a:ext cx="324360" cy="324360"/>
            </a:xfrm>
            <a:prstGeom prst="ellipse">
              <a:avLst/>
            </a:prstGeom>
            <a:solidFill>
              <a:srgbClr val="797979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1" name="Oval 118"/>
            <p:cNvSpPr/>
            <p:nvPr/>
          </p:nvSpPr>
          <p:spPr>
            <a:xfrm>
              <a:off x="6580800" y="5025240"/>
              <a:ext cx="324360" cy="324360"/>
            </a:xfrm>
            <a:prstGeom prst="ellipse">
              <a:avLst/>
            </a:prstGeom>
            <a:solidFill>
              <a:srgbClr val="797979"/>
            </a:solidFill>
            <a:ln w="25400">
              <a:solidFill>
                <a:srgbClr val="1c1c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62" name="Oval 119"/>
          <p:cNvSpPr/>
          <p:nvPr/>
        </p:nvSpPr>
        <p:spPr>
          <a:xfrm>
            <a:off x="5606280" y="53499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3" name="Oval 120"/>
          <p:cNvSpPr/>
          <p:nvPr/>
        </p:nvSpPr>
        <p:spPr>
          <a:xfrm>
            <a:off x="5931000" y="53499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4" name="Oval 121"/>
          <p:cNvSpPr/>
          <p:nvPr/>
        </p:nvSpPr>
        <p:spPr>
          <a:xfrm>
            <a:off x="6256080" y="53499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5" name="Oval 122"/>
          <p:cNvSpPr/>
          <p:nvPr/>
        </p:nvSpPr>
        <p:spPr>
          <a:xfrm>
            <a:off x="6580800" y="53499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6" name="Oval 123"/>
          <p:cNvSpPr/>
          <p:nvPr/>
        </p:nvSpPr>
        <p:spPr>
          <a:xfrm>
            <a:off x="6905880" y="53499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7" name="Oval 124"/>
          <p:cNvSpPr/>
          <p:nvPr/>
        </p:nvSpPr>
        <p:spPr>
          <a:xfrm>
            <a:off x="7230600" y="5349960"/>
            <a:ext cx="324360" cy="324360"/>
          </a:xfrm>
          <a:prstGeom prst="ellipse">
            <a:avLst/>
          </a:prstGeom>
          <a:solidFill>
            <a:srgbClr val="797979"/>
          </a:solidFill>
          <a:ln w="2540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8" name="Freeform 125"/>
          <p:cNvSpPr/>
          <p:nvPr/>
        </p:nvSpPr>
        <p:spPr>
          <a:xfrm>
            <a:off x="7570800" y="2091960"/>
            <a:ext cx="492480" cy="2327400"/>
          </a:xfrm>
          <a:custGeom>
            <a:avLst/>
            <a:gdLst/>
            <a:ahLst/>
            <a:rect l="l" t="t" r="r" b="b"/>
            <a:pathLst>
              <a:path w="492690" h="1941534">
                <a:moveTo>
                  <a:pt x="0" y="0"/>
                </a:moveTo>
                <a:cubicBezTo>
                  <a:pt x="242170" y="389350"/>
                  <a:pt x="484340" y="778701"/>
                  <a:pt x="488515" y="1102290"/>
                </a:cubicBezTo>
                <a:cubicBezTo>
                  <a:pt x="492690" y="1425879"/>
                  <a:pt x="258871" y="1683706"/>
                  <a:pt x="25052" y="1941534"/>
                </a:cubicBezTo>
              </a:path>
            </a:pathLst>
          </a:custGeom>
          <a:noFill/>
          <a:ln w="19050">
            <a:solidFill>
              <a:srgbClr val="5c5c5c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9" name="Freeform 126"/>
          <p:cNvSpPr/>
          <p:nvPr/>
        </p:nvSpPr>
        <p:spPr>
          <a:xfrm>
            <a:off x="7570800" y="1465560"/>
            <a:ext cx="1191600" cy="4858560"/>
          </a:xfrm>
          <a:custGeom>
            <a:avLst/>
            <a:gdLst/>
            <a:ahLst/>
            <a:rect l="l" t="t" r="r" b="b"/>
            <a:pathLst>
              <a:path w="1192061" h="4572000">
                <a:moveTo>
                  <a:pt x="0" y="0"/>
                </a:moveTo>
                <a:cubicBezTo>
                  <a:pt x="593942" y="608556"/>
                  <a:pt x="1187885" y="1217113"/>
                  <a:pt x="1189973" y="1979113"/>
                </a:cubicBezTo>
                <a:cubicBezTo>
                  <a:pt x="1192061" y="2741113"/>
                  <a:pt x="602293" y="3656556"/>
                  <a:pt x="12526" y="4572000"/>
                </a:cubicBezTo>
              </a:path>
            </a:pathLst>
          </a:custGeom>
          <a:noFill/>
          <a:ln w="19050">
            <a:solidFill>
              <a:srgbClr val="5c5c5c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0" name="Curved Connector 127"/>
          <p:cNvSpPr/>
          <p:nvPr/>
        </p:nvSpPr>
        <p:spPr>
          <a:xfrm flipV="1" rot="10800000">
            <a:off x="5606640" y="4862880"/>
            <a:ext cx="1080" cy="649440"/>
          </a:xfrm>
          <a:prstGeom prst="curvedConnector3">
            <a:avLst>
              <a:gd name="adj1" fmla="val 34115313"/>
            </a:avLst>
          </a:prstGeom>
          <a:noFill/>
          <a:ln w="38100">
            <a:solidFill>
              <a:srgbClr val="c00000"/>
            </a:solidFill>
            <a:round/>
            <a:headEnd len="med" type="triangle" w="lg"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271" name="TextBox 128"/>
          <p:cNvSpPr/>
          <p:nvPr/>
        </p:nvSpPr>
        <p:spPr>
          <a:xfrm>
            <a:off x="3056400" y="5399640"/>
            <a:ext cx="23727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Tahoma"/>
                <a:ea typeface="ヒラギノ角ゴ ProN W6"/>
              </a:rPr>
              <a:t>Intra Subarray</a:t>
            </a:r>
            <a:endParaRPr b="0" lang="en-U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Tahoma"/>
                <a:ea typeface="ヒラギノ角ゴ ProN W6"/>
              </a:rPr>
              <a:t>Copy (2 ACTs)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72" name="Curved Connector 129"/>
          <p:cNvSpPr/>
          <p:nvPr/>
        </p:nvSpPr>
        <p:spPr>
          <a:xfrm flipH="1" rot="16200000">
            <a:off x="3037680" y="4274280"/>
            <a:ext cx="1080" cy="1218600"/>
          </a:xfrm>
          <a:prstGeom prst="curvedConnector3">
            <a:avLst>
              <a:gd name="adj1" fmla="val 33326522"/>
            </a:avLst>
          </a:prstGeom>
          <a:noFill/>
          <a:ln w="38100">
            <a:solidFill>
              <a:srgbClr val="c00000"/>
            </a:solidFill>
            <a:round/>
            <a:headEnd len="med" type="triangle" w="lg"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273" name="TextBox 130"/>
          <p:cNvSpPr/>
          <p:nvPr/>
        </p:nvSpPr>
        <p:spPr>
          <a:xfrm>
            <a:off x="403560" y="5325120"/>
            <a:ext cx="26348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Tahoma"/>
                <a:ea typeface="ヒラギノ角ゴ ProN W6"/>
              </a:rPr>
              <a:t>Inter Bank Copy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Tahoma"/>
                <a:ea typeface="ヒラギノ角ゴ ProN W6"/>
              </a:rPr>
              <a:t>(Pipelined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Tahoma"/>
                <a:ea typeface="ヒラギノ角ゴ ProN W6"/>
              </a:rPr>
              <a:t>Internal RD/WR)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74" name="Curved Connector 131"/>
          <p:cNvSpPr/>
          <p:nvPr/>
        </p:nvSpPr>
        <p:spPr>
          <a:xfrm flipV="1" rot="10800000">
            <a:off x="5581800" y="1793880"/>
            <a:ext cx="1080" cy="743760"/>
          </a:xfrm>
          <a:prstGeom prst="curvedConnector3">
            <a:avLst>
              <a:gd name="adj1" fmla="val 68822188"/>
            </a:avLst>
          </a:prstGeom>
          <a:noFill/>
          <a:ln w="38100">
            <a:solidFill>
              <a:srgbClr val="c00000"/>
            </a:solidFill>
            <a:round/>
            <a:headEnd len="med" type="triangle" w="lg"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275" name="TextBox 132"/>
          <p:cNvSpPr/>
          <p:nvPr/>
        </p:nvSpPr>
        <p:spPr>
          <a:xfrm>
            <a:off x="210960" y="1268640"/>
            <a:ext cx="443772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Tahoma"/>
                <a:ea typeface="ヒラギノ角ゴ ProN W6"/>
              </a:rPr>
              <a:t>Inter Subarray Copy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Tahoma"/>
                <a:ea typeface="ヒラギノ角ゴ ProN W6"/>
              </a:rPr>
              <a:t>(Use Inter-Bank Copy Twice)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76" name="PlaceHolder 1"/>
          <p:cNvSpPr>
            <a:spLocks noGrp="1"/>
          </p:cNvSpPr>
          <p:nvPr>
            <p:ph type="title"/>
          </p:nvPr>
        </p:nvSpPr>
        <p:spPr>
          <a:xfrm>
            <a:off x="419040" y="196920"/>
            <a:ext cx="8544960" cy="558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6000"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1a5712"/>
                </a:solidFill>
                <a:latin typeface="Garamond"/>
              </a:rPr>
              <a:t>Generalized RowClone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7" name="TextBox 67"/>
          <p:cNvSpPr/>
          <p:nvPr/>
        </p:nvSpPr>
        <p:spPr>
          <a:xfrm>
            <a:off x="5884200" y="396000"/>
            <a:ext cx="33876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8000"/>
                </a:solidFill>
                <a:latin typeface="Tahoma"/>
                <a:ea typeface="ヒラギノ角ゴ ProN W6"/>
              </a:rPr>
              <a:t>0.01% area cost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52" dur="indefinite" restart="never" nodeType="tmRoot">
          <p:childTnLst>
            <p:seq>
              <p:cTn id="1753" dur="indefinite" nodeType="mainSeq">
                <p:childTnLst>
                  <p:par>
                    <p:cTn id="1754" fill="hold">
                      <p:stCondLst>
                        <p:cond delay="indefinite"/>
                      </p:stCondLst>
                      <p:childTnLst>
                        <p:par>
                          <p:cTn id="1755" fill="hold">
                            <p:stCondLst>
                              <p:cond delay="0"/>
                            </p:stCondLst>
                            <p:childTnLst>
                              <p:par>
                                <p:cTn id="17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58" dur="500"/>
                                        <p:tgtEl>
                                          <p:spTgt spid="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61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2" fill="hold">
                      <p:stCondLst>
                        <p:cond delay="indefinite"/>
                      </p:stCondLst>
                      <p:childTnLst>
                        <p:par>
                          <p:cTn id="1763" fill="hold">
                            <p:stCondLst>
                              <p:cond delay="0"/>
                            </p:stCondLst>
                            <p:childTnLst>
                              <p:par>
                                <p:cTn id="176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65" dur="500"/>
                                        <p:tgtEl>
                                          <p:spTgt spid="3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7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68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0" fill="hold">
                      <p:stCondLst>
                        <p:cond delay="indefinite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4" dur="500"/>
                                        <p:tgtEl>
                                          <p:spTgt spid="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7" dur="500"/>
                                        <p:tgtEl>
                                          <p:spTgt spid="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8" fill="hold">
                      <p:stCondLst>
                        <p:cond delay="indefinite"/>
                      </p:stCondLst>
                      <p:childTnLst>
                        <p:par>
                          <p:cTn id="1779" fill="hold">
                            <p:stCondLst>
                              <p:cond delay="0"/>
                            </p:stCondLst>
                            <p:childTnLst>
                              <p:par>
                                <p:cTn id="1780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81" dur="500"/>
                                        <p:tgtEl>
                                          <p:spTgt spid="3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3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84" dur="500"/>
                                        <p:tgtEl>
                                          <p:spTgt spid="3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6" fill="hold">
                      <p:stCondLst>
                        <p:cond delay="indefinite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0" dur="500"/>
                                        <p:tgtEl>
                                          <p:spTgt spid="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3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4" fill="hold">
                      <p:stCondLst>
                        <p:cond delay="indefinite"/>
                      </p:stCondLst>
                      <p:childTnLst>
                        <p:par>
                          <p:cTn id="1795" fill="hold">
                            <p:stCondLst>
                              <p:cond delay="0"/>
                            </p:stCondLst>
                            <p:childTnLst>
                              <p:par>
                                <p:cTn id="1796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9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9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800" dur="500"/>
                                        <p:tgtEl>
                                          <p:spTgt spid="3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2" fill="hold">
                      <p:stCondLst>
                        <p:cond delay="indefinite"/>
                      </p:stCondLst>
                      <p:childTnLst>
                        <p:par>
                          <p:cTn id="1803" fill="hold">
                            <p:stCondLst>
                              <p:cond delay="0"/>
                            </p:stCondLst>
                            <p:childTnLst>
                              <p:par>
                                <p:cTn id="18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1a5712"/>
                </a:solidFill>
                <a:latin typeface="Garamond"/>
              </a:rPr>
              <a:t>RowClone: Fast Row Initialization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9" name="Rectangle 3"/>
          <p:cNvSpPr/>
          <p:nvPr/>
        </p:nvSpPr>
        <p:spPr>
          <a:xfrm>
            <a:off x="175248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0" name="Rectangle 4"/>
          <p:cNvSpPr/>
          <p:nvPr/>
        </p:nvSpPr>
        <p:spPr>
          <a:xfrm>
            <a:off x="222768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1" name="Rectangle 5"/>
          <p:cNvSpPr/>
          <p:nvPr/>
        </p:nvSpPr>
        <p:spPr>
          <a:xfrm>
            <a:off x="269820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2" name="Rectangle 6"/>
          <p:cNvSpPr/>
          <p:nvPr/>
        </p:nvSpPr>
        <p:spPr>
          <a:xfrm>
            <a:off x="316008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3" name="Rectangle 7"/>
          <p:cNvSpPr/>
          <p:nvPr/>
        </p:nvSpPr>
        <p:spPr>
          <a:xfrm>
            <a:off x="363960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4" name="Rectangle 8"/>
          <p:cNvSpPr/>
          <p:nvPr/>
        </p:nvSpPr>
        <p:spPr>
          <a:xfrm>
            <a:off x="411480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5" name="Rectangle 9"/>
          <p:cNvSpPr/>
          <p:nvPr/>
        </p:nvSpPr>
        <p:spPr>
          <a:xfrm>
            <a:off x="458532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6" name="Rectangle 10"/>
          <p:cNvSpPr/>
          <p:nvPr/>
        </p:nvSpPr>
        <p:spPr>
          <a:xfrm>
            <a:off x="504720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7" name="Rectangle 11"/>
          <p:cNvSpPr/>
          <p:nvPr/>
        </p:nvSpPr>
        <p:spPr>
          <a:xfrm>
            <a:off x="552672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8" name="Rectangle 12"/>
          <p:cNvSpPr/>
          <p:nvPr/>
        </p:nvSpPr>
        <p:spPr>
          <a:xfrm>
            <a:off x="600192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9" name="Rectangle 13"/>
          <p:cNvSpPr/>
          <p:nvPr/>
        </p:nvSpPr>
        <p:spPr>
          <a:xfrm>
            <a:off x="647244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0" name="Rectangle 14"/>
          <p:cNvSpPr/>
          <p:nvPr/>
        </p:nvSpPr>
        <p:spPr>
          <a:xfrm>
            <a:off x="6934320" y="16066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1" name="Rectangle 15"/>
          <p:cNvSpPr/>
          <p:nvPr/>
        </p:nvSpPr>
        <p:spPr>
          <a:xfrm>
            <a:off x="175248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2" name="Rectangle 16"/>
          <p:cNvSpPr/>
          <p:nvPr/>
        </p:nvSpPr>
        <p:spPr>
          <a:xfrm>
            <a:off x="222768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3" name="Rectangle 17"/>
          <p:cNvSpPr/>
          <p:nvPr/>
        </p:nvSpPr>
        <p:spPr>
          <a:xfrm>
            <a:off x="269820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4" name="Rectangle 18"/>
          <p:cNvSpPr/>
          <p:nvPr/>
        </p:nvSpPr>
        <p:spPr>
          <a:xfrm>
            <a:off x="316008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5" name="Rectangle 19"/>
          <p:cNvSpPr/>
          <p:nvPr/>
        </p:nvSpPr>
        <p:spPr>
          <a:xfrm>
            <a:off x="363960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6" name="Rectangle 20"/>
          <p:cNvSpPr/>
          <p:nvPr/>
        </p:nvSpPr>
        <p:spPr>
          <a:xfrm>
            <a:off x="411480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7" name="Rectangle 21"/>
          <p:cNvSpPr/>
          <p:nvPr/>
        </p:nvSpPr>
        <p:spPr>
          <a:xfrm>
            <a:off x="458532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8" name="Rectangle 22"/>
          <p:cNvSpPr/>
          <p:nvPr/>
        </p:nvSpPr>
        <p:spPr>
          <a:xfrm>
            <a:off x="504720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9" name="Rectangle 23"/>
          <p:cNvSpPr/>
          <p:nvPr/>
        </p:nvSpPr>
        <p:spPr>
          <a:xfrm>
            <a:off x="552672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0" name="Rectangle 24"/>
          <p:cNvSpPr/>
          <p:nvPr/>
        </p:nvSpPr>
        <p:spPr>
          <a:xfrm>
            <a:off x="600192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1" name="Rectangle 25"/>
          <p:cNvSpPr/>
          <p:nvPr/>
        </p:nvSpPr>
        <p:spPr>
          <a:xfrm>
            <a:off x="647244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2" name="Rectangle 26"/>
          <p:cNvSpPr/>
          <p:nvPr/>
        </p:nvSpPr>
        <p:spPr>
          <a:xfrm>
            <a:off x="6934320" y="21088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3" name="Rectangle 27"/>
          <p:cNvSpPr/>
          <p:nvPr/>
        </p:nvSpPr>
        <p:spPr>
          <a:xfrm>
            <a:off x="175248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4" name="Rectangle 28"/>
          <p:cNvSpPr/>
          <p:nvPr/>
        </p:nvSpPr>
        <p:spPr>
          <a:xfrm>
            <a:off x="222768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5" name="Rectangle 29"/>
          <p:cNvSpPr/>
          <p:nvPr/>
        </p:nvSpPr>
        <p:spPr>
          <a:xfrm>
            <a:off x="269820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6" name="Rectangle 30"/>
          <p:cNvSpPr/>
          <p:nvPr/>
        </p:nvSpPr>
        <p:spPr>
          <a:xfrm>
            <a:off x="316008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7" name="Rectangle 31"/>
          <p:cNvSpPr/>
          <p:nvPr/>
        </p:nvSpPr>
        <p:spPr>
          <a:xfrm>
            <a:off x="363960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8" name="Rectangle 32"/>
          <p:cNvSpPr/>
          <p:nvPr/>
        </p:nvSpPr>
        <p:spPr>
          <a:xfrm>
            <a:off x="411480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9" name="Rectangle 33"/>
          <p:cNvSpPr/>
          <p:nvPr/>
        </p:nvSpPr>
        <p:spPr>
          <a:xfrm>
            <a:off x="458532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0" name="Rectangle 34"/>
          <p:cNvSpPr/>
          <p:nvPr/>
        </p:nvSpPr>
        <p:spPr>
          <a:xfrm>
            <a:off x="504720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1" name="Rectangle 35"/>
          <p:cNvSpPr/>
          <p:nvPr/>
        </p:nvSpPr>
        <p:spPr>
          <a:xfrm>
            <a:off x="552672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2" name="Rectangle 36"/>
          <p:cNvSpPr/>
          <p:nvPr/>
        </p:nvSpPr>
        <p:spPr>
          <a:xfrm>
            <a:off x="600192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3" name="Rectangle 37"/>
          <p:cNvSpPr/>
          <p:nvPr/>
        </p:nvSpPr>
        <p:spPr>
          <a:xfrm>
            <a:off x="647244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4" name="Rectangle 38"/>
          <p:cNvSpPr/>
          <p:nvPr/>
        </p:nvSpPr>
        <p:spPr>
          <a:xfrm>
            <a:off x="6934320" y="262008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5" name="Rectangle 39"/>
          <p:cNvSpPr/>
          <p:nvPr/>
        </p:nvSpPr>
        <p:spPr>
          <a:xfrm>
            <a:off x="175248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16" name="Rectangle 40"/>
          <p:cNvSpPr/>
          <p:nvPr/>
        </p:nvSpPr>
        <p:spPr>
          <a:xfrm>
            <a:off x="222768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17" name="Rectangle 41"/>
          <p:cNvSpPr/>
          <p:nvPr/>
        </p:nvSpPr>
        <p:spPr>
          <a:xfrm>
            <a:off x="269820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18" name="Rectangle 42"/>
          <p:cNvSpPr/>
          <p:nvPr/>
        </p:nvSpPr>
        <p:spPr>
          <a:xfrm>
            <a:off x="316008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19" name="Rectangle 43"/>
          <p:cNvSpPr/>
          <p:nvPr/>
        </p:nvSpPr>
        <p:spPr>
          <a:xfrm>
            <a:off x="363960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20" name="Rectangle 44"/>
          <p:cNvSpPr/>
          <p:nvPr/>
        </p:nvSpPr>
        <p:spPr>
          <a:xfrm>
            <a:off x="411480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21" name="Rectangle 45"/>
          <p:cNvSpPr/>
          <p:nvPr/>
        </p:nvSpPr>
        <p:spPr>
          <a:xfrm>
            <a:off x="458532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22" name="Rectangle 46"/>
          <p:cNvSpPr/>
          <p:nvPr/>
        </p:nvSpPr>
        <p:spPr>
          <a:xfrm>
            <a:off x="504720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23" name="Rectangle 47"/>
          <p:cNvSpPr/>
          <p:nvPr/>
        </p:nvSpPr>
        <p:spPr>
          <a:xfrm>
            <a:off x="552672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24" name="Rectangle 48"/>
          <p:cNvSpPr/>
          <p:nvPr/>
        </p:nvSpPr>
        <p:spPr>
          <a:xfrm>
            <a:off x="600192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25" name="Rectangle 49"/>
          <p:cNvSpPr/>
          <p:nvPr/>
        </p:nvSpPr>
        <p:spPr>
          <a:xfrm>
            <a:off x="647244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26" name="Rectangle 50"/>
          <p:cNvSpPr/>
          <p:nvPr/>
        </p:nvSpPr>
        <p:spPr>
          <a:xfrm>
            <a:off x="6934320" y="3123720"/>
            <a:ext cx="470160" cy="49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ヒラギノ角ゴ ProN W6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3327" name="Group 51"/>
          <p:cNvGrpSpPr/>
          <p:nvPr/>
        </p:nvGrpSpPr>
        <p:grpSpPr>
          <a:xfrm>
            <a:off x="1752480" y="3634920"/>
            <a:ext cx="5652000" cy="718200"/>
            <a:chOff x="1752480" y="3634920"/>
            <a:chExt cx="5652000" cy="718200"/>
          </a:xfrm>
        </p:grpSpPr>
        <p:sp>
          <p:nvSpPr>
            <p:cNvPr id="3328" name="Rectangle 52"/>
            <p:cNvSpPr/>
            <p:nvPr/>
          </p:nvSpPr>
          <p:spPr>
            <a:xfrm>
              <a:off x="175248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9" name="Rectangle 53"/>
            <p:cNvSpPr/>
            <p:nvPr/>
          </p:nvSpPr>
          <p:spPr>
            <a:xfrm>
              <a:off x="222768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0" name="Rectangle 54"/>
            <p:cNvSpPr/>
            <p:nvPr/>
          </p:nvSpPr>
          <p:spPr>
            <a:xfrm>
              <a:off x="269820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1" name="Rectangle 55"/>
            <p:cNvSpPr/>
            <p:nvPr/>
          </p:nvSpPr>
          <p:spPr>
            <a:xfrm>
              <a:off x="316008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2" name="Rectangle 56"/>
            <p:cNvSpPr/>
            <p:nvPr/>
          </p:nvSpPr>
          <p:spPr>
            <a:xfrm>
              <a:off x="363960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3" name="Rectangle 57"/>
            <p:cNvSpPr/>
            <p:nvPr/>
          </p:nvSpPr>
          <p:spPr>
            <a:xfrm>
              <a:off x="411480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4" name="Rectangle 58"/>
            <p:cNvSpPr/>
            <p:nvPr/>
          </p:nvSpPr>
          <p:spPr>
            <a:xfrm>
              <a:off x="458532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5" name="Rectangle 59"/>
            <p:cNvSpPr/>
            <p:nvPr/>
          </p:nvSpPr>
          <p:spPr>
            <a:xfrm>
              <a:off x="504720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6" name="Rectangle 60"/>
            <p:cNvSpPr/>
            <p:nvPr/>
          </p:nvSpPr>
          <p:spPr>
            <a:xfrm>
              <a:off x="552672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7" name="Rectangle 61"/>
            <p:cNvSpPr/>
            <p:nvPr/>
          </p:nvSpPr>
          <p:spPr>
            <a:xfrm>
              <a:off x="600192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8" name="Rectangle 62"/>
            <p:cNvSpPr/>
            <p:nvPr/>
          </p:nvSpPr>
          <p:spPr>
            <a:xfrm>
              <a:off x="647244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9" name="Rectangle 63"/>
            <p:cNvSpPr/>
            <p:nvPr/>
          </p:nvSpPr>
          <p:spPr>
            <a:xfrm>
              <a:off x="6934320" y="3634920"/>
              <a:ext cx="470160" cy="71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40" name="TextBox 65"/>
          <p:cNvSpPr/>
          <p:nvPr/>
        </p:nvSpPr>
        <p:spPr>
          <a:xfrm>
            <a:off x="774000" y="4810680"/>
            <a:ext cx="2892240" cy="88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ヒラギノ角ゴ ProN W6"/>
              </a:rPr>
              <a:t>Fix a row at Zero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ヒラギノ角ゴ ProN W6"/>
              </a:rPr>
              <a:t>(0.5% loss in capacity)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41" name="Shape 67"/>
          <p:cNvSpPr/>
          <p:nvPr/>
        </p:nvSpPr>
        <p:spPr>
          <a:xfrm flipV="1" rot="10800000">
            <a:off x="1295640" y="3372840"/>
            <a:ext cx="456840" cy="1437840"/>
          </a:xfrm>
          <a:prstGeom prst="bentConnector2">
            <a:avLst/>
          </a:prstGeom>
          <a:noFill/>
          <a:ln>
            <a:solidFill>
              <a:srgbClr val="000000"/>
            </a:solidFill>
            <a:round/>
            <a:tail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342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497426C9-6209-4317-8EA1-7AF13A446889}" type="slidenum">
              <a:rPr b="0" lang="en-US" sz="1800" spc="-1" strike="noStrike">
                <a:solidFill>
                  <a:srgbClr val="8b8b8b"/>
                </a:solidFill>
                <a:latin typeface="Calibri"/>
                <a:ea typeface="ヒラギノ角ゴ ProN W6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1a5712"/>
                </a:solidFill>
                <a:latin typeface="Calibri"/>
              </a:rPr>
              <a:t>RowClone: Bulk Initialization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Initialization with arbitrary data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Initialize one row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Copy the data to other rows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Zero initialization (most common)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Reserve a row in each subarray (always zero)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Copy data from reserved row (FPM mode)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6.0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lower latency,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41.5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lower DRAM energy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0.2%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loss in capacity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6F7DDDA-4760-4233-8A10-7626ECE6B833}" type="slidenum">
              <a:rPr b="0" lang="en-US" sz="1600" spc="-1" strike="noStrike">
                <a:solidFill>
                  <a:srgbClr val="000000"/>
                </a:solidFill>
                <a:latin typeface="Garamond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3346" name="Rectangle 4"/>
          <p:cNvSpPr/>
          <p:nvPr/>
        </p:nvSpPr>
        <p:spPr>
          <a:xfrm>
            <a:off x="152280" y="6477120"/>
            <a:ext cx="1523520" cy="304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1a5712"/>
                </a:solidFill>
                <a:latin typeface="Calibri"/>
              </a:rPr>
              <a:t>RowClone: Latency &amp; Energy Benefits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8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7C6559A-4656-41F3-8013-0815B4214E44}" type="slidenum">
              <a:rPr b="0" lang="en-US" sz="1600" spc="-1" strike="noStrike">
                <a:solidFill>
                  <a:srgbClr val="000000"/>
                </a:solidFill>
                <a:latin typeface="Garamond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graphicFrame>
        <p:nvGraphicFramePr>
          <p:cNvPr id="3349" name="Chart 16"/>
          <p:cNvGraphicFramePr/>
          <p:nvPr/>
        </p:nvGraphicFramePr>
        <p:xfrm>
          <a:off x="380880" y="1295280"/>
          <a:ext cx="3885840" cy="49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350" name="Chart 17"/>
          <p:cNvGraphicFramePr/>
          <p:nvPr/>
        </p:nvGraphicFramePr>
        <p:xfrm>
          <a:off x="4724280" y="1219320"/>
          <a:ext cx="4009680" cy="502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51" name="TextBox 18"/>
          <p:cNvSpPr/>
          <p:nvPr/>
        </p:nvSpPr>
        <p:spPr>
          <a:xfrm>
            <a:off x="1148400" y="1824480"/>
            <a:ext cx="903600" cy="45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Arial"/>
              </a:rPr>
              <a:t>11.6x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52" name="TextBox 19"/>
          <p:cNvSpPr/>
          <p:nvPr/>
        </p:nvSpPr>
        <p:spPr>
          <a:xfrm>
            <a:off x="1833120" y="3272040"/>
            <a:ext cx="757080" cy="45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Arial"/>
              </a:rPr>
              <a:t>1.9x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53" name="TextBox 20"/>
          <p:cNvSpPr/>
          <p:nvPr/>
        </p:nvSpPr>
        <p:spPr>
          <a:xfrm>
            <a:off x="3428640" y="2510280"/>
            <a:ext cx="757080" cy="45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Arial"/>
              </a:rPr>
              <a:t>6.0x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54" name="TextBox 21"/>
          <p:cNvSpPr/>
          <p:nvPr/>
        </p:nvSpPr>
        <p:spPr>
          <a:xfrm>
            <a:off x="2595240" y="3424680"/>
            <a:ext cx="757080" cy="45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Arial"/>
              </a:rPr>
              <a:t>1.0x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55" name="TextBox 22"/>
          <p:cNvSpPr/>
          <p:nvPr/>
        </p:nvSpPr>
        <p:spPr>
          <a:xfrm>
            <a:off x="5415840" y="1676520"/>
            <a:ext cx="926280" cy="45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Arial"/>
              </a:rPr>
              <a:t>74.4x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56" name="TextBox 23"/>
          <p:cNvSpPr/>
          <p:nvPr/>
        </p:nvSpPr>
        <p:spPr>
          <a:xfrm>
            <a:off x="6248160" y="3500640"/>
            <a:ext cx="757080" cy="45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Arial"/>
              </a:rPr>
              <a:t>3.2x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57" name="TextBox 24"/>
          <p:cNvSpPr/>
          <p:nvPr/>
        </p:nvSpPr>
        <p:spPr>
          <a:xfrm>
            <a:off x="7086240" y="3500640"/>
            <a:ext cx="757080" cy="45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Arial"/>
              </a:rPr>
              <a:t>1.5x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58" name="TextBox 25"/>
          <p:cNvSpPr/>
          <p:nvPr/>
        </p:nvSpPr>
        <p:spPr>
          <a:xfrm>
            <a:off x="7701840" y="2281680"/>
            <a:ext cx="926280" cy="45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13131"/>
                </a:solidFill>
                <a:latin typeface="Arial"/>
              </a:rPr>
              <a:t>41.5x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59" name="Rounded Rectangle 26"/>
          <p:cNvSpPr/>
          <p:nvPr/>
        </p:nvSpPr>
        <p:spPr>
          <a:xfrm>
            <a:off x="304920" y="4495680"/>
            <a:ext cx="8534160" cy="12189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262626"/>
                </a:solidFill>
                <a:latin typeface="Corbel"/>
              </a:rPr>
              <a:t>Very low cost: </a:t>
            </a:r>
            <a:r>
              <a:rPr b="1" lang="en-US" sz="2800" spc="-1" strike="noStrike">
                <a:solidFill>
                  <a:srgbClr val="262626"/>
                </a:solidFill>
                <a:latin typeface="Arial"/>
              </a:rPr>
              <a:t>0.01%</a:t>
            </a:r>
            <a:r>
              <a:rPr b="1" lang="en-US" sz="3200" spc="-1" strike="noStrike">
                <a:solidFill>
                  <a:srgbClr val="262626"/>
                </a:solidFill>
                <a:latin typeface="Corbel"/>
              </a:rPr>
              <a:t> increase in die area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60" name="Rectangle 14"/>
          <p:cNvSpPr/>
          <p:nvPr/>
        </p:nvSpPr>
        <p:spPr>
          <a:xfrm>
            <a:off x="152280" y="6477120"/>
            <a:ext cx="1523520" cy="304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06" dur="indefinite" restart="never" nodeType="tmRoot">
          <p:childTnLst>
            <p:seq>
              <p:cTn id="1807" dur="indefinite" nodeType="mainSeq">
                <p:childTnLst>
                  <p:par>
                    <p:cTn id="1808" fill="hold">
                      <p:stCondLst>
                        <p:cond delay="indefinite"/>
                      </p:stCondLst>
                      <p:childTnLst>
                        <p:par>
                          <p:cTn id="1809" fill="hold">
                            <p:stCondLst>
                              <p:cond delay="0"/>
                            </p:stCondLst>
                            <p:childTnLst>
                              <p:par>
                                <p:cTn id="1810" nodeType="click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1" dur="indefinite"/>
                                        <p:tgtEl>
                                          <p:spTgt spid="33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12" dur="indefinite"/>
                                        <p:tgtEl>
                                          <p:spTgt spid="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3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indefinite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15" dur="indefinite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6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7" dur="indefinite"/>
                                        <p:tgtEl>
                                          <p:spTgt spid="33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18" dur="indefinite"/>
                                        <p:tgtEl>
                                          <p:spTgt spid="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9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0" dur="indefinite"/>
                                        <p:tgtEl>
                                          <p:spTgt spid="33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21" dur="indefinite"/>
                                        <p:tgtEl>
                                          <p:spTgt spid="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2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indefinite"/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24" dur="indefinite"/>
                                        <p:tgtEl>
                                          <p:spTgt spid="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5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6" dur="indefinite"/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27" dur="indefinite"/>
                                        <p:tgtEl>
                                          <p:spTgt spid="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8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9" dur="indefinite"/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30" dur="indefinite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1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2" dur="indefinite"/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33" dur="indefinite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4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indefinite"/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36" dur="indefinite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7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indefinite"/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39" dur="indefinite"/>
                                        <p:tgtEl>
                                          <p:spTgt spid="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2" dur="500"/>
                                        <p:tgtEl>
                                          <p:spTgt spid="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Copy and Initialization in Workloads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2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C0B9325-0843-4FE4-92B5-515FEE8FB9EC}" type="slidenum">
              <a:rPr b="0" lang="en-US" sz="1600" spc="-1" strike="noStrike">
                <a:solidFill>
                  <a:srgbClr val="000000"/>
                </a:solidFill>
                <a:latin typeface="Garamond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graphicFrame>
        <p:nvGraphicFramePr>
          <p:cNvPr id="3363" name="Chart 11"/>
          <p:cNvGraphicFramePr/>
          <p:nvPr/>
        </p:nvGraphicFramePr>
        <p:xfrm>
          <a:off x="609480" y="1295280"/>
          <a:ext cx="8164080" cy="478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364" name="Oval 12"/>
          <p:cNvSpPr/>
          <p:nvPr/>
        </p:nvSpPr>
        <p:spPr>
          <a:xfrm>
            <a:off x="1828800" y="1981080"/>
            <a:ext cx="761760" cy="1904760"/>
          </a:xfrm>
          <a:prstGeom prst="ellipse">
            <a:avLst/>
          </a:prstGeom>
          <a:noFill/>
          <a:ln w="5715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5" name="Oval 13"/>
          <p:cNvSpPr/>
          <p:nvPr/>
        </p:nvSpPr>
        <p:spPr>
          <a:xfrm>
            <a:off x="2971800" y="1981080"/>
            <a:ext cx="761760" cy="1371240"/>
          </a:xfrm>
          <a:prstGeom prst="ellipse">
            <a:avLst/>
          </a:prstGeom>
          <a:noFill/>
          <a:ln w="5715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6" name="Oval 14"/>
          <p:cNvSpPr/>
          <p:nvPr/>
        </p:nvSpPr>
        <p:spPr>
          <a:xfrm>
            <a:off x="4191120" y="1981080"/>
            <a:ext cx="761760" cy="2514240"/>
          </a:xfrm>
          <a:prstGeom prst="ellipse">
            <a:avLst/>
          </a:prstGeom>
          <a:noFill/>
          <a:ln w="5715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7" name="Oval 15"/>
          <p:cNvSpPr/>
          <p:nvPr/>
        </p:nvSpPr>
        <p:spPr>
          <a:xfrm>
            <a:off x="5334120" y="1981080"/>
            <a:ext cx="761760" cy="533160"/>
          </a:xfrm>
          <a:prstGeom prst="ellipse">
            <a:avLst/>
          </a:prstGeom>
          <a:noFill/>
          <a:ln w="5715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8" name="Oval 16"/>
          <p:cNvSpPr/>
          <p:nvPr/>
        </p:nvSpPr>
        <p:spPr>
          <a:xfrm>
            <a:off x="6477120" y="1981080"/>
            <a:ext cx="761760" cy="685440"/>
          </a:xfrm>
          <a:prstGeom prst="ellipse">
            <a:avLst/>
          </a:prstGeom>
          <a:noFill/>
          <a:ln w="5715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9" name="Oval 17"/>
          <p:cNvSpPr/>
          <p:nvPr/>
        </p:nvSpPr>
        <p:spPr>
          <a:xfrm>
            <a:off x="7620120" y="1981080"/>
            <a:ext cx="761760" cy="3123720"/>
          </a:xfrm>
          <a:prstGeom prst="ellipse">
            <a:avLst/>
          </a:prstGeom>
          <a:noFill/>
          <a:ln w="5715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0" name="Rectangle 10"/>
          <p:cNvSpPr/>
          <p:nvPr/>
        </p:nvSpPr>
        <p:spPr>
          <a:xfrm>
            <a:off x="152280" y="6477120"/>
            <a:ext cx="1523520" cy="304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43" dur="indefinite" restart="never" nodeType="tmRoot">
          <p:childTnLst>
            <p:seq>
              <p:cTn id="1844" dur="indefinite" nodeType="mainSeq">
                <p:childTnLst>
                  <p:par>
                    <p:cTn id="1845" fill="hold">
                      <p:stCondLst>
                        <p:cond delay="indefinite"/>
                      </p:stCondLst>
                      <p:childTnLst>
                        <p:par>
                          <p:cTn id="1846" fill="hold">
                            <p:stCondLst>
                              <p:cond delay="0"/>
                            </p:stCondLst>
                            <p:childTnLst>
                              <p:par>
                                <p:cTn id="18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9" dur="500"/>
                                        <p:tgtEl>
                                          <p:spTgt spid="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52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55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58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61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64" dur="5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5" fill="hold">
                      <p:stCondLst>
                        <p:cond delay="indefinite"/>
                      </p:stCondLst>
                      <p:childTnLst>
                        <p:par>
                          <p:cTn id="1866" fill="hold">
                            <p:stCondLst>
                              <p:cond delay="0"/>
                            </p:stCondLst>
                            <p:childTnLst>
                              <p:par>
                                <p:cTn id="1867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868" dur="500"/>
                                        <p:tgtEl>
                                          <p:spTgt spid="3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0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871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3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874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6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877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9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880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2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883" dur="5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5" fill="hold">
                      <p:stCondLst>
                        <p:cond delay="indefinite"/>
                      </p:stCondLst>
                      <p:childTnLst>
                        <p:par>
                          <p:cTn id="1886" fill="hold">
                            <p:stCondLst>
                              <p:cond delay="0"/>
                            </p:stCondLst>
                            <p:childTnLst>
                              <p:par>
                                <p:cTn id="18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89" dur="500"/>
                                        <p:tgtEl>
                                          <p:spTgt spid="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2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5" dur="5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PlaceHolder 1"/>
          <p:cNvSpPr>
            <a:spLocks noGrp="1"/>
          </p:cNvSpPr>
          <p:nvPr>
            <p:ph type="title"/>
          </p:nvPr>
        </p:nvSpPr>
        <p:spPr>
          <a:xfrm>
            <a:off x="457200" y="11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6000"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1a5712"/>
                </a:solidFill>
                <a:latin typeface="Garamond"/>
              </a:rPr>
              <a:t>RowClone: Application Performance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2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3C78B4D-D093-4009-B45C-6AD02125427B}" type="slidenum">
              <a:rPr b="0" lang="en-US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graphicFrame>
        <p:nvGraphicFramePr>
          <p:cNvPr id="3373" name="Chart 5"/>
          <p:cNvGraphicFramePr/>
          <p:nvPr/>
        </p:nvGraphicFramePr>
        <p:xfrm>
          <a:off x="395640" y="1556640"/>
          <a:ext cx="8412120" cy="48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PlaceHolder 1"/>
          <p:cNvSpPr>
            <a:spLocks noGrp="1"/>
          </p:cNvSpPr>
          <p:nvPr>
            <p:ph type="title"/>
          </p:nvPr>
        </p:nvSpPr>
        <p:spPr>
          <a:xfrm>
            <a:off x="457200" y="125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1a5712"/>
                </a:solidFill>
                <a:latin typeface="Garamond"/>
              </a:rPr>
              <a:t>End-to-End System Design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5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139D21FF-DD9D-4449-A9CE-E8609D3ECDED}" type="slidenum">
              <a:rPr b="0" lang="en-US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376" name="Rounded Rectangle 22"/>
          <p:cNvSpPr/>
          <p:nvPr/>
        </p:nvSpPr>
        <p:spPr>
          <a:xfrm>
            <a:off x="838080" y="5486400"/>
            <a:ext cx="3276360" cy="76176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57150"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ffffff"/>
                </a:solidFill>
                <a:latin typeface="Calibri"/>
              </a:rPr>
              <a:t>DRAM (RowClone)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77" name="Rounded Rectangle 23"/>
          <p:cNvSpPr/>
          <p:nvPr/>
        </p:nvSpPr>
        <p:spPr>
          <a:xfrm>
            <a:off x="838080" y="4495680"/>
            <a:ext cx="3276360" cy="76176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Calibri"/>
              </a:rPr>
              <a:t>Microarchitecture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78" name="Rounded Rectangle 24"/>
          <p:cNvSpPr/>
          <p:nvPr/>
        </p:nvSpPr>
        <p:spPr>
          <a:xfrm>
            <a:off x="838080" y="3505320"/>
            <a:ext cx="3276360" cy="76176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Calibri"/>
              </a:rPr>
              <a:t>ISA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79" name="Rounded Rectangle 25"/>
          <p:cNvSpPr/>
          <p:nvPr/>
        </p:nvSpPr>
        <p:spPr>
          <a:xfrm>
            <a:off x="838080" y="2514600"/>
            <a:ext cx="3276360" cy="76176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Calibri"/>
              </a:rPr>
              <a:t>Operating System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80" name="Rounded Rectangle 26"/>
          <p:cNvSpPr/>
          <p:nvPr/>
        </p:nvSpPr>
        <p:spPr>
          <a:xfrm>
            <a:off x="838080" y="1523880"/>
            <a:ext cx="3276360" cy="76176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Calibri"/>
              </a:rPr>
              <a:t>Application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81" name="TextBox 27"/>
          <p:cNvSpPr/>
          <p:nvPr/>
        </p:nvSpPr>
        <p:spPr>
          <a:xfrm>
            <a:off x="4648320" y="1412640"/>
            <a:ext cx="41907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d0d0d"/>
                </a:solidFill>
                <a:latin typeface="Tahoma"/>
              </a:rPr>
              <a:t>How to communicate occurrences of bulk copy/initialization across layers?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82" name="TextBox 28"/>
          <p:cNvSpPr/>
          <p:nvPr/>
        </p:nvSpPr>
        <p:spPr>
          <a:xfrm>
            <a:off x="4648320" y="4491000"/>
            <a:ext cx="41907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d0d0d"/>
                </a:solidFill>
                <a:latin typeface="Tahoma"/>
              </a:rPr>
              <a:t>How to maximize latency and energy savings?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83" name="TextBox 29"/>
          <p:cNvSpPr/>
          <p:nvPr/>
        </p:nvSpPr>
        <p:spPr>
          <a:xfrm>
            <a:off x="4648320" y="3197160"/>
            <a:ext cx="419076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d0d0d"/>
                </a:solidFill>
                <a:latin typeface="Tahoma"/>
              </a:rPr>
              <a:t>How to ensure cache coherence?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384" name="TextBox 30"/>
          <p:cNvSpPr/>
          <p:nvPr/>
        </p:nvSpPr>
        <p:spPr>
          <a:xfrm>
            <a:off x="4648320" y="5713920"/>
            <a:ext cx="41907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d0d0d"/>
                </a:solidFill>
                <a:latin typeface="Tahoma"/>
              </a:rPr>
              <a:t>How to handle data reuse?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96" dur="indefinite" restart="never" nodeType="tmRoot">
          <p:childTnLst>
            <p:seq>
              <p:cTn id="1897" dur="indefinite" nodeType="mainSeq">
                <p:childTnLst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2" dur="5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5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8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11" dur="5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2" fill="hold">
                      <p:stCondLst>
                        <p:cond delay="indefinite"/>
                      </p:stCondLst>
                      <p:childTnLst>
                        <p:par>
                          <p:cTn id="1913" fill="hold">
                            <p:stCondLst>
                              <p:cond delay="0"/>
                            </p:stCondLst>
                            <p:childTnLst>
                              <p:par>
                                <p:cTn id="19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16" dur="5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7" fill="hold">
                      <p:stCondLst>
                        <p:cond delay="indefinite"/>
                      </p:stCondLst>
                      <p:childTnLst>
                        <p:par>
                          <p:cTn id="1918" fill="hold">
                            <p:stCondLst>
                              <p:cond delay="0"/>
                            </p:stCondLst>
                            <p:childTnLst>
                              <p:par>
                                <p:cTn id="19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21" dur="5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2" fill="hold">
                      <p:stCondLst>
                        <p:cond delay="indefinite"/>
                      </p:stCondLst>
                      <p:childTnLst>
                        <p:par>
                          <p:cTn id="1923" fill="hold">
                            <p:stCondLst>
                              <p:cond delay="0"/>
                            </p:stCondLst>
                            <p:childTnLst>
                              <p:par>
                                <p:cTn id="19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26" dur="500"/>
                                        <p:tgtEl>
                                          <p:spTgt spid="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7" fill="hold">
                      <p:stCondLst>
                        <p:cond delay="indefinite"/>
                      </p:stCondLst>
                      <p:childTnLst>
                        <p:par>
                          <p:cTn id="1928" fill="hold">
                            <p:stCondLst>
                              <p:cond delay="0"/>
                            </p:stCondLst>
                            <p:childTnLst>
                              <p:par>
                                <p:cTn id="19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1" dur="5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PlaceHolder 1"/>
          <p:cNvSpPr>
            <a:spLocks noGrp="1"/>
          </p:cNvSpPr>
          <p:nvPr>
            <p:ph type="title"/>
          </p:nvPr>
        </p:nvSpPr>
        <p:spPr>
          <a:xfrm>
            <a:off x="0" y="457200"/>
            <a:ext cx="9143640" cy="2449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7200" spc="-1" strike="noStrike">
                <a:solidFill>
                  <a:srgbClr val="c0504d"/>
                </a:solidFill>
                <a:latin typeface="Calibri"/>
              </a:rPr>
              <a:t>Ambit</a:t>
            </a:r>
            <a:br/>
            <a:r>
              <a:rPr b="0" lang="en-US" sz="3200" spc="-1" strike="noStrike">
                <a:solidFill>
                  <a:srgbClr val="404040"/>
                </a:solidFill>
                <a:latin typeface="Calibri"/>
              </a:rPr>
              <a:t>In-Memory Accelerator for Bulk Bitwise Operations </a:t>
            </a:r>
            <a:br/>
            <a:r>
              <a:rPr b="0" lang="en-US" sz="3200" spc="-1" strike="noStrike">
                <a:solidFill>
                  <a:srgbClr val="404040"/>
                </a:solidFill>
                <a:latin typeface="Calibri"/>
              </a:rPr>
              <a:t>Using Commodity DRAM Technology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6" name="Subtitle 5"/>
          <p:cNvSpPr/>
          <p:nvPr/>
        </p:nvSpPr>
        <p:spPr>
          <a:xfrm>
            <a:off x="0" y="3200400"/>
            <a:ext cx="9143640" cy="17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Vivek Seshadri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808080"/>
                </a:solidFill>
                <a:latin typeface="Myriad Pro Cond"/>
              </a:rPr>
              <a:t>Donghyuk Lee, Thomas Mullins, Hasan Hassan, Amirali Boroumand, Jeremie Kim, Michael A. Kozuch, Onur Mutlu, Phillip B. Gibbons, Todd C. Mowry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3387" name="Group 1"/>
          <p:cNvGrpSpPr/>
          <p:nvPr/>
        </p:nvGrpSpPr>
        <p:grpSpPr>
          <a:xfrm>
            <a:off x="1523880" y="5090760"/>
            <a:ext cx="6095880" cy="1400400"/>
            <a:chOff x="1523880" y="5090760"/>
            <a:chExt cx="6095880" cy="1400400"/>
          </a:xfrm>
        </p:grpSpPr>
        <p:pic>
          <p:nvPicPr>
            <p:cNvPr id="3388" name="Picture 6" descr="Intel-logo.jpg"/>
            <p:cNvPicPr/>
            <p:nvPr/>
          </p:nvPicPr>
          <p:blipFill>
            <a:blip r:embed="rId1"/>
            <a:srcRect l="0" t="8000" r="0" b="16000"/>
            <a:stretch/>
          </p:blipFill>
          <p:spPr>
            <a:xfrm>
              <a:off x="6636600" y="5090760"/>
              <a:ext cx="983160" cy="693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89" name="Picture 8" descr="cmu.jpg"/>
            <p:cNvPicPr/>
            <p:nvPr/>
          </p:nvPicPr>
          <p:blipFill>
            <a:blip r:embed="rId2"/>
            <a:srcRect l="0" t="21333" r="0" b="21333"/>
            <a:stretch/>
          </p:blipFill>
          <p:spPr>
            <a:xfrm>
              <a:off x="3327120" y="5187960"/>
              <a:ext cx="2857680" cy="591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90" name="Picture 9" descr="safari.png"/>
            <p:cNvPicPr/>
            <p:nvPr/>
          </p:nvPicPr>
          <p:blipFill>
            <a:blip r:embed="rId3"/>
            <a:stretch/>
          </p:blipFill>
          <p:spPr>
            <a:xfrm>
              <a:off x="1523880" y="5216400"/>
              <a:ext cx="1532160" cy="443160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3391" name="Picture 2" descr=""/>
            <p:cNvPicPr/>
            <p:nvPr/>
          </p:nvPicPr>
          <p:blipFill>
            <a:blip r:embed="rId4"/>
            <a:srcRect l="6535" t="22729" r="5800" b="23992"/>
            <a:stretch/>
          </p:blipFill>
          <p:spPr>
            <a:xfrm>
              <a:off x="2101680" y="5943600"/>
              <a:ext cx="2450880" cy="547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92" name="Picture 4" descr="Image result for eth zurich (swiss federal institute of technology) logo"/>
            <p:cNvPicPr/>
            <p:nvPr/>
          </p:nvPicPr>
          <p:blipFill>
            <a:blip r:embed="rId5"/>
            <a:srcRect l="0" t="18281" r="0" b="18281"/>
            <a:stretch/>
          </p:blipFill>
          <p:spPr>
            <a:xfrm>
              <a:off x="4954680" y="5959080"/>
              <a:ext cx="2025720" cy="5133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Chip Hierarchy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C43B0276-A18A-4E64-8237-462F0731E931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en-US" sz="2000" spc="-1" strike="noStrike">
              <a:latin typeface="Times New Roman"/>
            </a:endParaRPr>
          </a:p>
        </p:txBody>
      </p:sp>
      <p:grpSp>
        <p:nvGrpSpPr>
          <p:cNvPr id="722" name="Group 202"/>
          <p:cNvGrpSpPr/>
          <p:nvPr/>
        </p:nvGrpSpPr>
        <p:grpSpPr>
          <a:xfrm>
            <a:off x="4209840" y="1403280"/>
            <a:ext cx="4019760" cy="4584240"/>
            <a:chOff x="4209840" y="1403280"/>
            <a:chExt cx="4019760" cy="4584240"/>
          </a:xfrm>
        </p:grpSpPr>
        <p:grpSp>
          <p:nvGrpSpPr>
            <p:cNvPr id="723" name="Group 222"/>
            <p:cNvGrpSpPr/>
            <p:nvPr/>
          </p:nvGrpSpPr>
          <p:grpSpPr>
            <a:xfrm>
              <a:off x="5282280" y="1474200"/>
              <a:ext cx="2947320" cy="4089960"/>
              <a:chOff x="5282280" y="1474200"/>
              <a:chExt cx="2947320" cy="4089960"/>
            </a:xfrm>
          </p:grpSpPr>
          <p:sp>
            <p:nvSpPr>
              <p:cNvPr id="724" name="Straight Connector 5"/>
              <p:cNvSpPr/>
              <p:nvPr/>
            </p:nvSpPr>
            <p:spPr>
              <a:xfrm>
                <a:off x="5462280" y="406044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25" name="Straight Connector 8"/>
              <p:cNvSpPr/>
              <p:nvPr/>
            </p:nvSpPr>
            <p:spPr>
              <a:xfrm>
                <a:off x="5462280" y="430128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26" name="Straight Connector 9"/>
              <p:cNvSpPr/>
              <p:nvPr/>
            </p:nvSpPr>
            <p:spPr>
              <a:xfrm>
                <a:off x="5462280" y="454176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27" name="Straight Connector 10"/>
              <p:cNvSpPr/>
              <p:nvPr/>
            </p:nvSpPr>
            <p:spPr>
              <a:xfrm>
                <a:off x="5462280" y="478224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28" name="Straight Connector 11"/>
              <p:cNvSpPr/>
              <p:nvPr/>
            </p:nvSpPr>
            <p:spPr>
              <a:xfrm>
                <a:off x="5462280" y="231624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29" name="Straight Connector 12"/>
              <p:cNvSpPr/>
              <p:nvPr/>
            </p:nvSpPr>
            <p:spPr>
              <a:xfrm>
                <a:off x="5462280" y="183492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30" name="Straight Connector 13"/>
              <p:cNvSpPr/>
              <p:nvPr/>
            </p:nvSpPr>
            <p:spPr>
              <a:xfrm>
                <a:off x="5462280" y="207540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31" name="Straight Connector 14"/>
              <p:cNvSpPr/>
              <p:nvPr/>
            </p:nvSpPr>
            <p:spPr>
              <a:xfrm>
                <a:off x="5462280" y="2556720"/>
                <a:ext cx="2767320" cy="360"/>
              </a:xfrm>
              <a:prstGeom prst="line">
                <a:avLst/>
              </a:prstGeom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732" name="Group 170"/>
              <p:cNvGrpSpPr/>
              <p:nvPr/>
            </p:nvGrpSpPr>
            <p:grpSpPr>
              <a:xfrm>
                <a:off x="5823360" y="1474200"/>
                <a:ext cx="2165760" cy="3488760"/>
                <a:chOff x="5823360" y="1474200"/>
                <a:chExt cx="2165760" cy="3488760"/>
              </a:xfrm>
            </p:grpSpPr>
            <p:sp>
              <p:nvSpPr>
                <p:cNvPr id="733" name="Straight Connector 16"/>
                <p:cNvSpPr/>
                <p:nvPr/>
              </p:nvSpPr>
              <p:spPr>
                <a:xfrm>
                  <a:off x="58233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34" name="Straight Connector 17"/>
                <p:cNvSpPr/>
                <p:nvPr/>
              </p:nvSpPr>
              <p:spPr>
                <a:xfrm>
                  <a:off x="606384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35" name="Straight Connector 18"/>
                <p:cNvSpPr/>
                <p:nvPr/>
              </p:nvSpPr>
              <p:spPr>
                <a:xfrm>
                  <a:off x="630468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36" name="Straight Connector 19"/>
                <p:cNvSpPr/>
                <p:nvPr/>
              </p:nvSpPr>
              <p:spPr>
                <a:xfrm>
                  <a:off x="65451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37" name="Straight Connector 20"/>
                <p:cNvSpPr/>
                <p:nvPr/>
              </p:nvSpPr>
              <p:spPr>
                <a:xfrm>
                  <a:off x="678564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38" name="Straight Connector 21"/>
                <p:cNvSpPr/>
                <p:nvPr/>
              </p:nvSpPr>
              <p:spPr>
                <a:xfrm>
                  <a:off x="702648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39" name="Straight Connector 22"/>
                <p:cNvSpPr/>
                <p:nvPr/>
              </p:nvSpPr>
              <p:spPr>
                <a:xfrm>
                  <a:off x="72669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40" name="Straight Connector 23"/>
                <p:cNvSpPr/>
                <p:nvPr/>
              </p:nvSpPr>
              <p:spPr>
                <a:xfrm>
                  <a:off x="750744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41" name="Straight Connector 24"/>
                <p:cNvSpPr/>
                <p:nvPr/>
              </p:nvSpPr>
              <p:spPr>
                <a:xfrm>
                  <a:off x="774828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42" name="Straight Connector 25"/>
                <p:cNvSpPr/>
                <p:nvPr/>
              </p:nvSpPr>
              <p:spPr>
                <a:xfrm>
                  <a:off x="7988760" y="1474200"/>
                  <a:ext cx="360" cy="3488760"/>
                </a:xfrm>
                <a:prstGeom prst="line">
                  <a:avLst/>
                </a:prstGeom>
                <a:ln w="19050">
                  <a:solidFill>
                    <a:srgbClr val="000000">
                      <a:lumMod val="90000"/>
                      <a:lumOff val="10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743" name="Oval 28"/>
              <p:cNvSpPr/>
              <p:nvPr/>
            </p:nvSpPr>
            <p:spPr>
              <a:xfrm>
                <a:off x="57031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44" name="Oval 29"/>
              <p:cNvSpPr/>
              <p:nvPr/>
            </p:nvSpPr>
            <p:spPr>
              <a:xfrm>
                <a:off x="57031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45" name="Oval 30"/>
              <p:cNvSpPr/>
              <p:nvPr/>
            </p:nvSpPr>
            <p:spPr>
              <a:xfrm>
                <a:off x="57031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46" name="Oval 33"/>
              <p:cNvSpPr/>
              <p:nvPr/>
            </p:nvSpPr>
            <p:spPr>
              <a:xfrm>
                <a:off x="594396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47" name="Oval 34"/>
              <p:cNvSpPr/>
              <p:nvPr/>
            </p:nvSpPr>
            <p:spPr>
              <a:xfrm>
                <a:off x="594396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48" name="Oval 35"/>
              <p:cNvSpPr/>
              <p:nvPr/>
            </p:nvSpPr>
            <p:spPr>
              <a:xfrm>
                <a:off x="594396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49" name="Oval 38"/>
              <p:cNvSpPr/>
              <p:nvPr/>
            </p:nvSpPr>
            <p:spPr>
              <a:xfrm>
                <a:off x="618444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50" name="Oval 39"/>
              <p:cNvSpPr/>
              <p:nvPr/>
            </p:nvSpPr>
            <p:spPr>
              <a:xfrm>
                <a:off x="618444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51" name="Oval 40"/>
              <p:cNvSpPr/>
              <p:nvPr/>
            </p:nvSpPr>
            <p:spPr>
              <a:xfrm>
                <a:off x="618444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52" name="Oval 43"/>
              <p:cNvSpPr/>
              <p:nvPr/>
            </p:nvSpPr>
            <p:spPr>
              <a:xfrm>
                <a:off x="64249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53" name="Oval 44"/>
              <p:cNvSpPr/>
              <p:nvPr/>
            </p:nvSpPr>
            <p:spPr>
              <a:xfrm>
                <a:off x="64249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54" name="Oval 45"/>
              <p:cNvSpPr/>
              <p:nvPr/>
            </p:nvSpPr>
            <p:spPr>
              <a:xfrm>
                <a:off x="64249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55" name="Oval 48"/>
              <p:cNvSpPr/>
              <p:nvPr/>
            </p:nvSpPr>
            <p:spPr>
              <a:xfrm>
                <a:off x="666576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56" name="Oval 49"/>
              <p:cNvSpPr/>
              <p:nvPr/>
            </p:nvSpPr>
            <p:spPr>
              <a:xfrm>
                <a:off x="666576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57" name="Oval 50"/>
              <p:cNvSpPr/>
              <p:nvPr/>
            </p:nvSpPr>
            <p:spPr>
              <a:xfrm>
                <a:off x="666576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58" name="Oval 53"/>
              <p:cNvSpPr/>
              <p:nvPr/>
            </p:nvSpPr>
            <p:spPr>
              <a:xfrm>
                <a:off x="6906240" y="39405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59" name="Oval 54"/>
              <p:cNvSpPr/>
              <p:nvPr/>
            </p:nvSpPr>
            <p:spPr>
              <a:xfrm>
                <a:off x="690624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60" name="Oval 55"/>
              <p:cNvSpPr/>
              <p:nvPr/>
            </p:nvSpPr>
            <p:spPr>
              <a:xfrm>
                <a:off x="690624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61" name="Oval 56"/>
              <p:cNvSpPr/>
              <p:nvPr/>
            </p:nvSpPr>
            <p:spPr>
              <a:xfrm>
                <a:off x="690624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62" name="Oval 59"/>
              <p:cNvSpPr/>
              <p:nvPr/>
            </p:nvSpPr>
            <p:spPr>
              <a:xfrm>
                <a:off x="7146720" y="39405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63" name="Oval 60"/>
              <p:cNvSpPr/>
              <p:nvPr/>
            </p:nvSpPr>
            <p:spPr>
              <a:xfrm>
                <a:off x="71467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64" name="Oval 61"/>
              <p:cNvSpPr/>
              <p:nvPr/>
            </p:nvSpPr>
            <p:spPr>
              <a:xfrm>
                <a:off x="71467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65" name="Oval 62"/>
              <p:cNvSpPr/>
              <p:nvPr/>
            </p:nvSpPr>
            <p:spPr>
              <a:xfrm>
                <a:off x="71467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66" name="Oval 65"/>
              <p:cNvSpPr/>
              <p:nvPr/>
            </p:nvSpPr>
            <p:spPr>
              <a:xfrm>
                <a:off x="738756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67" name="Oval 66"/>
              <p:cNvSpPr/>
              <p:nvPr/>
            </p:nvSpPr>
            <p:spPr>
              <a:xfrm>
                <a:off x="738756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68" name="Oval 67"/>
              <p:cNvSpPr/>
              <p:nvPr/>
            </p:nvSpPr>
            <p:spPr>
              <a:xfrm>
                <a:off x="738756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69" name="Oval 70"/>
              <p:cNvSpPr/>
              <p:nvPr/>
            </p:nvSpPr>
            <p:spPr>
              <a:xfrm>
                <a:off x="762804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70" name="Oval 71"/>
              <p:cNvSpPr/>
              <p:nvPr/>
            </p:nvSpPr>
            <p:spPr>
              <a:xfrm>
                <a:off x="762804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71" name="Oval 72"/>
              <p:cNvSpPr/>
              <p:nvPr/>
            </p:nvSpPr>
            <p:spPr>
              <a:xfrm>
                <a:off x="762804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72" name="Oval 75"/>
              <p:cNvSpPr/>
              <p:nvPr/>
            </p:nvSpPr>
            <p:spPr>
              <a:xfrm>
                <a:off x="7868520" y="418104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73" name="Oval 76"/>
              <p:cNvSpPr/>
              <p:nvPr/>
            </p:nvSpPr>
            <p:spPr>
              <a:xfrm>
                <a:off x="7868520" y="4421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74" name="Oval 77"/>
              <p:cNvSpPr/>
              <p:nvPr/>
            </p:nvSpPr>
            <p:spPr>
              <a:xfrm>
                <a:off x="7868520" y="466236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grpSp>
            <p:nvGrpSpPr>
              <p:cNvPr id="775" name="Group 78"/>
              <p:cNvGrpSpPr/>
              <p:nvPr/>
            </p:nvGrpSpPr>
            <p:grpSpPr>
              <a:xfrm>
                <a:off x="5703120" y="4962960"/>
                <a:ext cx="2405520" cy="601200"/>
                <a:chOff x="5703120" y="4962960"/>
                <a:chExt cx="2405520" cy="601200"/>
              </a:xfrm>
            </p:grpSpPr>
            <p:sp>
              <p:nvSpPr>
                <p:cNvPr id="776" name="Oval 79"/>
                <p:cNvSpPr/>
                <p:nvPr/>
              </p:nvSpPr>
              <p:spPr>
                <a:xfrm>
                  <a:off x="57031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77" name="Oval 80"/>
                <p:cNvSpPr/>
                <p:nvPr/>
              </p:nvSpPr>
              <p:spPr>
                <a:xfrm>
                  <a:off x="594396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78" name="Oval 81"/>
                <p:cNvSpPr/>
                <p:nvPr/>
              </p:nvSpPr>
              <p:spPr>
                <a:xfrm>
                  <a:off x="618444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79" name="Oval 82"/>
                <p:cNvSpPr/>
                <p:nvPr/>
              </p:nvSpPr>
              <p:spPr>
                <a:xfrm>
                  <a:off x="64249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80" name="Oval 83"/>
                <p:cNvSpPr/>
                <p:nvPr/>
              </p:nvSpPr>
              <p:spPr>
                <a:xfrm>
                  <a:off x="666576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81" name="Oval 84"/>
                <p:cNvSpPr/>
                <p:nvPr/>
              </p:nvSpPr>
              <p:spPr>
                <a:xfrm>
                  <a:off x="690624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82" name="Oval 85"/>
                <p:cNvSpPr/>
                <p:nvPr/>
              </p:nvSpPr>
              <p:spPr>
                <a:xfrm>
                  <a:off x="71467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83" name="Oval 86"/>
                <p:cNvSpPr/>
                <p:nvPr/>
              </p:nvSpPr>
              <p:spPr>
                <a:xfrm>
                  <a:off x="738756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84" name="Oval 87"/>
                <p:cNvSpPr/>
                <p:nvPr/>
              </p:nvSpPr>
              <p:spPr>
                <a:xfrm>
                  <a:off x="762804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85" name="Oval 88"/>
                <p:cNvSpPr/>
                <p:nvPr/>
              </p:nvSpPr>
              <p:spPr>
                <a:xfrm>
                  <a:off x="7868520" y="496296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786" name="Rectangle 89"/>
              <p:cNvSpPr/>
              <p:nvPr/>
            </p:nvSpPr>
            <p:spPr>
              <a:xfrm>
                <a:off x="5282280" y="3820320"/>
                <a:ext cx="300240" cy="1262880"/>
              </a:xfrm>
              <a:prstGeom prst="rect">
                <a:avLst/>
              </a:prstGeom>
              <a:solidFill>
                <a:srgbClr val="c0504d"/>
              </a:solidFill>
              <a:ln>
                <a:solidFill>
                  <a:srgbClr val="8e3b38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  <p:txBody>
              <a:bodyPr lIns="90000" rIns="90000" tIns="45000" bIns="45000" anchor="ctr" vert="vert270" rot="16200000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600" spc="-1" strike="noStrike">
                    <a:solidFill>
                      <a:srgbClr val="ffffff"/>
                    </a:solidFill>
                    <a:latin typeface="Calibri"/>
                  </a:rPr>
                  <a:t>Row Decoder</a:t>
                </a:r>
                <a:endParaRPr b="0" lang="en-US" sz="1600" spc="-1" strike="noStrike">
                  <a:latin typeface="Arial"/>
                </a:endParaRPr>
              </a:p>
            </p:txBody>
          </p:sp>
          <p:grpSp>
            <p:nvGrpSpPr>
              <p:cNvPr id="787" name="Group 90"/>
              <p:cNvGrpSpPr/>
              <p:nvPr/>
            </p:nvGrpSpPr>
            <p:grpSpPr>
              <a:xfrm>
                <a:off x="5703120" y="3940560"/>
                <a:ext cx="2405520" cy="240120"/>
                <a:chOff x="5703120" y="3940560"/>
                <a:chExt cx="2405520" cy="240120"/>
              </a:xfrm>
            </p:grpSpPr>
            <p:sp>
              <p:nvSpPr>
                <p:cNvPr id="788" name="Oval 91"/>
                <p:cNvSpPr/>
                <p:nvPr/>
              </p:nvSpPr>
              <p:spPr>
                <a:xfrm>
                  <a:off x="570312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789" name="Oval 92"/>
                <p:cNvSpPr/>
                <p:nvPr/>
              </p:nvSpPr>
              <p:spPr>
                <a:xfrm>
                  <a:off x="594396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790" name="Oval 93"/>
                <p:cNvSpPr/>
                <p:nvPr/>
              </p:nvSpPr>
              <p:spPr>
                <a:xfrm>
                  <a:off x="618444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791" name="Oval 94"/>
                <p:cNvSpPr/>
                <p:nvPr/>
              </p:nvSpPr>
              <p:spPr>
                <a:xfrm>
                  <a:off x="642492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792" name="Oval 95"/>
                <p:cNvSpPr/>
                <p:nvPr/>
              </p:nvSpPr>
              <p:spPr>
                <a:xfrm>
                  <a:off x="666576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793" name="Oval 96"/>
                <p:cNvSpPr/>
                <p:nvPr/>
              </p:nvSpPr>
              <p:spPr>
                <a:xfrm>
                  <a:off x="738756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794" name="Oval 97"/>
                <p:cNvSpPr/>
                <p:nvPr/>
              </p:nvSpPr>
              <p:spPr>
                <a:xfrm>
                  <a:off x="762804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795" name="Oval 98"/>
                <p:cNvSpPr/>
                <p:nvPr/>
              </p:nvSpPr>
              <p:spPr>
                <a:xfrm>
                  <a:off x="7868520" y="394056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</p:grpSp>
          <p:sp>
            <p:nvSpPr>
              <p:cNvPr id="796" name="Oval 99"/>
              <p:cNvSpPr/>
              <p:nvPr/>
            </p:nvSpPr>
            <p:spPr>
              <a:xfrm>
                <a:off x="57031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97" name="Oval 100"/>
              <p:cNvSpPr/>
              <p:nvPr/>
            </p:nvSpPr>
            <p:spPr>
              <a:xfrm>
                <a:off x="57031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798" name="Oval 101"/>
              <p:cNvSpPr/>
              <p:nvPr/>
            </p:nvSpPr>
            <p:spPr>
              <a:xfrm>
                <a:off x="57031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799" name="Oval 102"/>
              <p:cNvSpPr/>
              <p:nvPr/>
            </p:nvSpPr>
            <p:spPr>
              <a:xfrm>
                <a:off x="57031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00" name="Oval 103"/>
              <p:cNvSpPr/>
              <p:nvPr/>
            </p:nvSpPr>
            <p:spPr>
              <a:xfrm>
                <a:off x="594396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01" name="Oval 104"/>
              <p:cNvSpPr/>
              <p:nvPr/>
            </p:nvSpPr>
            <p:spPr>
              <a:xfrm>
                <a:off x="594396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02" name="Oval 105"/>
              <p:cNvSpPr/>
              <p:nvPr/>
            </p:nvSpPr>
            <p:spPr>
              <a:xfrm>
                <a:off x="594396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803" name="Oval 106"/>
              <p:cNvSpPr/>
              <p:nvPr/>
            </p:nvSpPr>
            <p:spPr>
              <a:xfrm>
                <a:off x="594396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04" name="Oval 107"/>
              <p:cNvSpPr/>
              <p:nvPr/>
            </p:nvSpPr>
            <p:spPr>
              <a:xfrm>
                <a:off x="618444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05" name="Oval 108"/>
              <p:cNvSpPr/>
              <p:nvPr/>
            </p:nvSpPr>
            <p:spPr>
              <a:xfrm>
                <a:off x="618444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06" name="Oval 109"/>
              <p:cNvSpPr/>
              <p:nvPr/>
            </p:nvSpPr>
            <p:spPr>
              <a:xfrm>
                <a:off x="618444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807" name="Oval 110"/>
              <p:cNvSpPr/>
              <p:nvPr/>
            </p:nvSpPr>
            <p:spPr>
              <a:xfrm>
                <a:off x="618444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08" name="Oval 111"/>
              <p:cNvSpPr/>
              <p:nvPr/>
            </p:nvSpPr>
            <p:spPr>
              <a:xfrm>
                <a:off x="64249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09" name="Oval 112"/>
              <p:cNvSpPr/>
              <p:nvPr/>
            </p:nvSpPr>
            <p:spPr>
              <a:xfrm>
                <a:off x="64249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10" name="Oval 113"/>
              <p:cNvSpPr/>
              <p:nvPr/>
            </p:nvSpPr>
            <p:spPr>
              <a:xfrm>
                <a:off x="64249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811" name="Oval 114"/>
              <p:cNvSpPr/>
              <p:nvPr/>
            </p:nvSpPr>
            <p:spPr>
              <a:xfrm>
                <a:off x="64249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12" name="Oval 115"/>
              <p:cNvSpPr/>
              <p:nvPr/>
            </p:nvSpPr>
            <p:spPr>
              <a:xfrm>
                <a:off x="666576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13" name="Oval 116"/>
              <p:cNvSpPr/>
              <p:nvPr/>
            </p:nvSpPr>
            <p:spPr>
              <a:xfrm>
                <a:off x="666576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14" name="Oval 117"/>
              <p:cNvSpPr/>
              <p:nvPr/>
            </p:nvSpPr>
            <p:spPr>
              <a:xfrm>
                <a:off x="666576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815" name="Oval 118"/>
              <p:cNvSpPr/>
              <p:nvPr/>
            </p:nvSpPr>
            <p:spPr>
              <a:xfrm>
                <a:off x="666576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16" name="Oval 119"/>
              <p:cNvSpPr/>
              <p:nvPr/>
            </p:nvSpPr>
            <p:spPr>
              <a:xfrm>
                <a:off x="690624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17" name="Oval 120"/>
              <p:cNvSpPr/>
              <p:nvPr/>
            </p:nvSpPr>
            <p:spPr>
              <a:xfrm>
                <a:off x="690624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18" name="Oval 121"/>
              <p:cNvSpPr/>
              <p:nvPr/>
            </p:nvSpPr>
            <p:spPr>
              <a:xfrm>
                <a:off x="690624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19" name="Oval 122"/>
              <p:cNvSpPr/>
              <p:nvPr/>
            </p:nvSpPr>
            <p:spPr>
              <a:xfrm>
                <a:off x="690624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20" name="Oval 123"/>
              <p:cNvSpPr/>
              <p:nvPr/>
            </p:nvSpPr>
            <p:spPr>
              <a:xfrm>
                <a:off x="71467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21" name="Oval 124"/>
              <p:cNvSpPr/>
              <p:nvPr/>
            </p:nvSpPr>
            <p:spPr>
              <a:xfrm>
                <a:off x="71467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22" name="Oval 125"/>
              <p:cNvSpPr/>
              <p:nvPr/>
            </p:nvSpPr>
            <p:spPr>
              <a:xfrm>
                <a:off x="71467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23" name="Oval 126"/>
              <p:cNvSpPr/>
              <p:nvPr/>
            </p:nvSpPr>
            <p:spPr>
              <a:xfrm>
                <a:off x="71467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24" name="Oval 127"/>
              <p:cNvSpPr/>
              <p:nvPr/>
            </p:nvSpPr>
            <p:spPr>
              <a:xfrm>
                <a:off x="738756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25" name="Oval 128"/>
              <p:cNvSpPr/>
              <p:nvPr/>
            </p:nvSpPr>
            <p:spPr>
              <a:xfrm>
                <a:off x="738756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26" name="Oval 129"/>
              <p:cNvSpPr/>
              <p:nvPr/>
            </p:nvSpPr>
            <p:spPr>
              <a:xfrm>
                <a:off x="738756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827" name="Oval 130"/>
              <p:cNvSpPr/>
              <p:nvPr/>
            </p:nvSpPr>
            <p:spPr>
              <a:xfrm>
                <a:off x="738756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28" name="Oval 131"/>
              <p:cNvSpPr/>
              <p:nvPr/>
            </p:nvSpPr>
            <p:spPr>
              <a:xfrm>
                <a:off x="762804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29" name="Oval 132"/>
              <p:cNvSpPr/>
              <p:nvPr/>
            </p:nvSpPr>
            <p:spPr>
              <a:xfrm>
                <a:off x="762804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30" name="Oval 133"/>
              <p:cNvSpPr/>
              <p:nvPr/>
            </p:nvSpPr>
            <p:spPr>
              <a:xfrm>
                <a:off x="762804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0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831" name="Oval 134"/>
              <p:cNvSpPr/>
              <p:nvPr/>
            </p:nvSpPr>
            <p:spPr>
              <a:xfrm>
                <a:off x="762804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32" name="Oval 135"/>
              <p:cNvSpPr/>
              <p:nvPr/>
            </p:nvSpPr>
            <p:spPr>
              <a:xfrm>
                <a:off x="7868520" y="17146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33" name="Oval 136"/>
              <p:cNvSpPr/>
              <p:nvPr/>
            </p:nvSpPr>
            <p:spPr>
              <a:xfrm>
                <a:off x="7868520" y="195552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sp>
            <p:nvSpPr>
              <p:cNvPr id="834" name="Oval 137"/>
              <p:cNvSpPr/>
              <p:nvPr/>
            </p:nvSpPr>
            <p:spPr>
              <a:xfrm>
                <a:off x="7868520" y="219600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835" name="Oval 138"/>
              <p:cNvSpPr/>
              <p:nvPr/>
            </p:nvSpPr>
            <p:spPr>
              <a:xfrm>
                <a:off x="7868520" y="2436480"/>
                <a:ext cx="240120" cy="240120"/>
              </a:xfrm>
              <a:prstGeom prst="ellipse">
                <a:avLst/>
              </a:prstGeom>
              <a:solidFill>
                <a:srgbClr val="9bbb59"/>
              </a:solidFill>
              <a:ln>
                <a:solidFill>
                  <a:srgbClr val="728a41"/>
                </a:solidFill>
                <a:rou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/>
            </p:style>
          </p:sp>
          <p:grpSp>
            <p:nvGrpSpPr>
              <p:cNvPr id="836" name="Group 139"/>
              <p:cNvGrpSpPr/>
              <p:nvPr/>
            </p:nvGrpSpPr>
            <p:grpSpPr>
              <a:xfrm>
                <a:off x="5703120" y="2196000"/>
                <a:ext cx="2405520" cy="240120"/>
                <a:chOff x="5703120" y="2196000"/>
                <a:chExt cx="2405520" cy="240120"/>
              </a:xfrm>
            </p:grpSpPr>
            <p:sp>
              <p:nvSpPr>
                <p:cNvPr id="837" name="Oval 140"/>
                <p:cNvSpPr/>
                <p:nvPr/>
              </p:nvSpPr>
              <p:spPr>
                <a:xfrm>
                  <a:off x="570312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838" name="Oval 141"/>
                <p:cNvSpPr/>
                <p:nvPr/>
              </p:nvSpPr>
              <p:spPr>
                <a:xfrm>
                  <a:off x="594396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839" name="Oval 142"/>
                <p:cNvSpPr/>
                <p:nvPr/>
              </p:nvSpPr>
              <p:spPr>
                <a:xfrm>
                  <a:off x="618444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840" name="Oval 143"/>
                <p:cNvSpPr/>
                <p:nvPr/>
              </p:nvSpPr>
              <p:spPr>
                <a:xfrm>
                  <a:off x="642492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841" name="Oval 144"/>
                <p:cNvSpPr/>
                <p:nvPr/>
              </p:nvSpPr>
              <p:spPr>
                <a:xfrm>
                  <a:off x="666576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842" name="Oval 145"/>
                <p:cNvSpPr/>
                <p:nvPr/>
              </p:nvSpPr>
              <p:spPr>
                <a:xfrm>
                  <a:off x="738756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843" name="Oval 146"/>
                <p:cNvSpPr/>
                <p:nvPr/>
              </p:nvSpPr>
              <p:spPr>
                <a:xfrm>
                  <a:off x="762804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  <p:sp>
              <p:nvSpPr>
                <p:cNvPr id="844" name="Oval 147"/>
                <p:cNvSpPr/>
                <p:nvPr/>
              </p:nvSpPr>
              <p:spPr>
                <a:xfrm>
                  <a:off x="7868520" y="2196000"/>
                  <a:ext cx="240120" cy="240120"/>
                </a:xfrm>
                <a:prstGeom prst="ellipse">
                  <a:avLst/>
                </a:prstGeom>
                <a:solidFill>
                  <a:srgbClr val="9bbb59"/>
                </a:solidFill>
                <a:ln>
                  <a:solidFill>
                    <a:srgbClr val="728a41"/>
                  </a:solidFill>
                  <a:rou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/>
              </p:style>
            </p:sp>
          </p:grpSp>
          <p:grpSp>
            <p:nvGrpSpPr>
              <p:cNvPr id="845" name="Group 159"/>
              <p:cNvGrpSpPr/>
              <p:nvPr/>
            </p:nvGrpSpPr>
            <p:grpSpPr>
              <a:xfrm>
                <a:off x="5703120" y="2737440"/>
                <a:ext cx="2405520" cy="601200"/>
                <a:chOff x="5703120" y="2737440"/>
                <a:chExt cx="2405520" cy="601200"/>
              </a:xfrm>
            </p:grpSpPr>
            <p:sp>
              <p:nvSpPr>
                <p:cNvPr id="846" name="Oval 160"/>
                <p:cNvSpPr/>
                <p:nvPr/>
              </p:nvSpPr>
              <p:spPr>
                <a:xfrm>
                  <a:off x="57031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47" name="Oval 161"/>
                <p:cNvSpPr/>
                <p:nvPr/>
              </p:nvSpPr>
              <p:spPr>
                <a:xfrm>
                  <a:off x="594396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48" name="Oval 162"/>
                <p:cNvSpPr/>
                <p:nvPr/>
              </p:nvSpPr>
              <p:spPr>
                <a:xfrm>
                  <a:off x="618444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49" name="Oval 163"/>
                <p:cNvSpPr/>
                <p:nvPr/>
              </p:nvSpPr>
              <p:spPr>
                <a:xfrm>
                  <a:off x="64249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50" name="Oval 164"/>
                <p:cNvSpPr/>
                <p:nvPr/>
              </p:nvSpPr>
              <p:spPr>
                <a:xfrm>
                  <a:off x="666576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51" name="Oval 165"/>
                <p:cNvSpPr/>
                <p:nvPr/>
              </p:nvSpPr>
              <p:spPr>
                <a:xfrm>
                  <a:off x="690624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52" name="Oval 166"/>
                <p:cNvSpPr/>
                <p:nvPr/>
              </p:nvSpPr>
              <p:spPr>
                <a:xfrm>
                  <a:off x="71467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53" name="Oval 167"/>
                <p:cNvSpPr/>
                <p:nvPr/>
              </p:nvSpPr>
              <p:spPr>
                <a:xfrm>
                  <a:off x="738756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54" name="Oval 168"/>
                <p:cNvSpPr/>
                <p:nvPr/>
              </p:nvSpPr>
              <p:spPr>
                <a:xfrm>
                  <a:off x="762804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55" name="Oval 169"/>
                <p:cNvSpPr/>
                <p:nvPr/>
              </p:nvSpPr>
              <p:spPr>
                <a:xfrm>
                  <a:off x="7868520" y="2737440"/>
                  <a:ext cx="240120" cy="6012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3a5f8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856" name="Rectangle 171"/>
              <p:cNvSpPr/>
              <p:nvPr/>
            </p:nvSpPr>
            <p:spPr>
              <a:xfrm>
                <a:off x="5282280" y="1594440"/>
                <a:ext cx="300240" cy="1262880"/>
              </a:xfrm>
              <a:prstGeom prst="rect">
                <a:avLst/>
              </a:prstGeom>
              <a:solidFill>
                <a:srgbClr val="c0504d"/>
              </a:solidFill>
              <a:ln>
                <a:solidFill>
                  <a:srgbClr val="8e3b38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/>
            </p:style>
            <p:txBody>
              <a:bodyPr lIns="90000" rIns="90000" tIns="45000" bIns="45000" anchor="ctr" vert="vert270" rot="16200000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600" spc="-1" strike="noStrike">
                    <a:solidFill>
                      <a:srgbClr val="ffffff"/>
                    </a:solidFill>
                    <a:latin typeface="Calibri"/>
                  </a:rPr>
                  <a:t>Row Decoder</a:t>
                </a:r>
                <a:endParaRPr b="0" lang="en-US" sz="1600" spc="-1" strike="noStrike">
                  <a:latin typeface="Arial"/>
                </a:endParaRPr>
              </a:p>
            </p:txBody>
          </p:sp>
          <p:grpSp>
            <p:nvGrpSpPr>
              <p:cNvPr id="857" name="Group 221"/>
              <p:cNvGrpSpPr/>
              <p:nvPr/>
            </p:nvGrpSpPr>
            <p:grpSpPr>
              <a:xfrm>
                <a:off x="5792400" y="3459240"/>
                <a:ext cx="2228760" cy="300240"/>
                <a:chOff x="5792400" y="3459240"/>
                <a:chExt cx="2228760" cy="300240"/>
              </a:xfrm>
            </p:grpSpPr>
            <p:sp>
              <p:nvSpPr>
                <p:cNvPr id="858" name="Oval 172"/>
                <p:cNvSpPr/>
                <p:nvPr/>
              </p:nvSpPr>
              <p:spPr>
                <a:xfrm>
                  <a:off x="57945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59" name="Oval 173"/>
                <p:cNvSpPr/>
                <p:nvPr/>
              </p:nvSpPr>
              <p:spPr>
                <a:xfrm>
                  <a:off x="57924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60" name="Oval 174"/>
                <p:cNvSpPr/>
                <p:nvPr/>
              </p:nvSpPr>
              <p:spPr>
                <a:xfrm>
                  <a:off x="57924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61" name="Oval 175"/>
                <p:cNvSpPr/>
                <p:nvPr/>
              </p:nvSpPr>
              <p:spPr>
                <a:xfrm>
                  <a:off x="603540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62" name="Oval 176"/>
                <p:cNvSpPr/>
                <p:nvPr/>
              </p:nvSpPr>
              <p:spPr>
                <a:xfrm>
                  <a:off x="603288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63" name="Oval 177"/>
                <p:cNvSpPr/>
                <p:nvPr/>
              </p:nvSpPr>
              <p:spPr>
                <a:xfrm>
                  <a:off x="603288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64" name="Oval 178"/>
                <p:cNvSpPr/>
                <p:nvPr/>
              </p:nvSpPr>
              <p:spPr>
                <a:xfrm>
                  <a:off x="627588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65" name="Oval 179"/>
                <p:cNvSpPr/>
                <p:nvPr/>
              </p:nvSpPr>
              <p:spPr>
                <a:xfrm>
                  <a:off x="627336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66" name="Oval 180"/>
                <p:cNvSpPr/>
                <p:nvPr/>
              </p:nvSpPr>
              <p:spPr>
                <a:xfrm>
                  <a:off x="627336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67" name="Oval 181"/>
                <p:cNvSpPr/>
                <p:nvPr/>
              </p:nvSpPr>
              <p:spPr>
                <a:xfrm>
                  <a:off x="65163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68" name="Oval 182"/>
                <p:cNvSpPr/>
                <p:nvPr/>
              </p:nvSpPr>
              <p:spPr>
                <a:xfrm>
                  <a:off x="65142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69" name="Oval 183"/>
                <p:cNvSpPr/>
                <p:nvPr/>
              </p:nvSpPr>
              <p:spPr>
                <a:xfrm>
                  <a:off x="65142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70" name="Oval 184"/>
                <p:cNvSpPr/>
                <p:nvPr/>
              </p:nvSpPr>
              <p:spPr>
                <a:xfrm>
                  <a:off x="675828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71" name="Oval 185"/>
                <p:cNvSpPr/>
                <p:nvPr/>
              </p:nvSpPr>
              <p:spPr>
                <a:xfrm>
                  <a:off x="675576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72" name="Oval 186"/>
                <p:cNvSpPr/>
                <p:nvPr/>
              </p:nvSpPr>
              <p:spPr>
                <a:xfrm>
                  <a:off x="675576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73" name="Oval 187"/>
                <p:cNvSpPr/>
                <p:nvPr/>
              </p:nvSpPr>
              <p:spPr>
                <a:xfrm>
                  <a:off x="69951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74" name="Oval 188"/>
                <p:cNvSpPr/>
                <p:nvPr/>
              </p:nvSpPr>
              <p:spPr>
                <a:xfrm>
                  <a:off x="69930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75" name="Oval 189"/>
                <p:cNvSpPr/>
                <p:nvPr/>
              </p:nvSpPr>
              <p:spPr>
                <a:xfrm>
                  <a:off x="69930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76" name="Oval 190"/>
                <p:cNvSpPr/>
                <p:nvPr/>
              </p:nvSpPr>
              <p:spPr>
                <a:xfrm>
                  <a:off x="723960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77" name="Oval 191"/>
                <p:cNvSpPr/>
                <p:nvPr/>
              </p:nvSpPr>
              <p:spPr>
                <a:xfrm>
                  <a:off x="723708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78" name="Oval 192"/>
                <p:cNvSpPr/>
                <p:nvPr/>
              </p:nvSpPr>
              <p:spPr>
                <a:xfrm>
                  <a:off x="723708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79" name="Oval 193"/>
                <p:cNvSpPr/>
                <p:nvPr/>
              </p:nvSpPr>
              <p:spPr>
                <a:xfrm>
                  <a:off x="747648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80" name="Oval 194"/>
                <p:cNvSpPr/>
                <p:nvPr/>
              </p:nvSpPr>
              <p:spPr>
                <a:xfrm>
                  <a:off x="747396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81" name="Oval 195"/>
                <p:cNvSpPr/>
                <p:nvPr/>
              </p:nvSpPr>
              <p:spPr>
                <a:xfrm>
                  <a:off x="747396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82" name="Oval 196"/>
                <p:cNvSpPr/>
                <p:nvPr/>
              </p:nvSpPr>
              <p:spPr>
                <a:xfrm>
                  <a:off x="771696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83" name="Oval 197"/>
                <p:cNvSpPr/>
                <p:nvPr/>
              </p:nvSpPr>
              <p:spPr>
                <a:xfrm>
                  <a:off x="771480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84" name="Oval 198"/>
                <p:cNvSpPr/>
                <p:nvPr/>
              </p:nvSpPr>
              <p:spPr>
                <a:xfrm>
                  <a:off x="771480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85" name="Oval 199"/>
                <p:cNvSpPr/>
                <p:nvPr/>
              </p:nvSpPr>
              <p:spPr>
                <a:xfrm>
                  <a:off x="7961400" y="345924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86" name="Oval 200"/>
                <p:cNvSpPr/>
                <p:nvPr/>
              </p:nvSpPr>
              <p:spPr>
                <a:xfrm>
                  <a:off x="7958880" y="357948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  <p:sp>
              <p:nvSpPr>
                <p:cNvPr id="887" name="Oval 201"/>
                <p:cNvSpPr/>
                <p:nvPr/>
              </p:nvSpPr>
              <p:spPr>
                <a:xfrm>
                  <a:off x="7958880" y="3699720"/>
                  <a:ext cx="59760" cy="59760"/>
                </a:xfrm>
                <a:prstGeom prst="ellipse">
                  <a:avLst/>
                </a:prstGeom>
                <a:solidFill>
                  <a:srgbClr val="1c1c1c"/>
                </a:solidFill>
                <a:ln>
                  <a:solidFill>
                    <a:srgbClr val="000000"/>
                  </a:solidFill>
                  <a:rou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/>
              </p:style>
            </p:sp>
          </p:grpSp>
        </p:grpSp>
        <p:grpSp>
          <p:nvGrpSpPr>
            <p:cNvPr id="888" name="Group 230"/>
            <p:cNvGrpSpPr/>
            <p:nvPr/>
          </p:nvGrpSpPr>
          <p:grpSpPr>
            <a:xfrm>
              <a:off x="4209840" y="1403280"/>
              <a:ext cx="1339560" cy="4584240"/>
              <a:chOff x="4209840" y="1403280"/>
              <a:chExt cx="1339560" cy="4584240"/>
            </a:xfrm>
          </p:grpSpPr>
          <p:sp>
            <p:nvSpPr>
              <p:cNvPr id="889" name="Rectangle 223"/>
              <p:cNvSpPr/>
              <p:nvPr/>
            </p:nvSpPr>
            <p:spPr>
              <a:xfrm>
                <a:off x="4209840" y="5705640"/>
                <a:ext cx="1339560" cy="281880"/>
              </a:xfrm>
              <a:prstGeom prst="rect">
                <a:avLst/>
              </a:prstGeom>
              <a:solidFill>
                <a:srgbClr val="4bacc6"/>
              </a:solidFill>
              <a:ln>
                <a:solidFill>
                  <a:srgbClr val="377f92"/>
                </a:solidFill>
                <a:rou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600" spc="-1" strike="noStrike">
                    <a:solidFill>
                      <a:srgbClr val="ffffff"/>
                    </a:solidFill>
                    <a:latin typeface="Calibri"/>
                  </a:rPr>
                  <a:t>Row Address</a:t>
                </a:r>
                <a:endParaRPr b="0" lang="en-US" sz="1600" spc="-1" strike="noStrike">
                  <a:latin typeface="Arial"/>
                </a:endParaRPr>
              </a:p>
            </p:txBody>
          </p:sp>
          <p:sp>
            <p:nvSpPr>
              <p:cNvPr id="890" name="Straight Arrow Connector 225"/>
              <p:cNvSpPr/>
              <p:nvPr/>
            </p:nvSpPr>
            <p:spPr>
              <a:xfrm flipH="1" flipV="1" rot="5400000">
                <a:off x="2745720" y="3536280"/>
                <a:ext cx="4301640" cy="3492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  <a:tailEnd len="med" type="arrow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91" name="Straight Arrow Connector 227"/>
              <p:cNvSpPr/>
              <p:nvPr/>
            </p:nvSpPr>
            <p:spPr>
              <a:xfrm>
                <a:off x="4915080" y="2179440"/>
                <a:ext cx="352080" cy="10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  <a:tailEnd len="med" type="arrow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92" name="Straight Arrow Connector 229"/>
              <p:cNvSpPr/>
              <p:nvPr/>
            </p:nvSpPr>
            <p:spPr>
              <a:xfrm>
                <a:off x="4894560" y="4434840"/>
                <a:ext cx="352080" cy="10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rgbClr val="000000">
                    <a:lumMod val="90000"/>
                    <a:lumOff val="10000"/>
                  </a:srgbClr>
                </a:solidFill>
                <a:round/>
                <a:tailEnd len="med" type="arrow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893" name="Rectangle 231"/>
            <p:cNvSpPr/>
            <p:nvPr/>
          </p:nvSpPr>
          <p:spPr>
            <a:xfrm>
              <a:off x="5690880" y="5705640"/>
              <a:ext cx="2467800" cy="281880"/>
            </a:xfrm>
            <a:prstGeom prst="rect">
              <a:avLst/>
            </a:prstGeom>
            <a:solidFill>
              <a:srgbClr val="4bacc6"/>
            </a:solidFill>
            <a:ln>
              <a:solidFill>
                <a:srgbClr val="377f92"/>
              </a:solidFill>
              <a:rou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600" spc="-1" strike="noStrike">
                  <a:solidFill>
                    <a:srgbClr val="ffffff"/>
                  </a:solidFill>
                  <a:latin typeface="Calibri"/>
                </a:rPr>
                <a:t>Column Read/Write</a:t>
              </a:r>
              <a:endParaRPr b="0" lang="en-US" sz="1600" spc="-1" strike="noStrike">
                <a:latin typeface="Arial"/>
              </a:endParaRPr>
            </a:p>
          </p:txBody>
        </p:sp>
      </p:grpSp>
      <p:grpSp>
        <p:nvGrpSpPr>
          <p:cNvPr id="894" name="Group 203"/>
          <p:cNvGrpSpPr/>
          <p:nvPr/>
        </p:nvGrpSpPr>
        <p:grpSpPr>
          <a:xfrm>
            <a:off x="762480" y="2653920"/>
            <a:ext cx="1658160" cy="1994040"/>
            <a:chOff x="762480" y="2653920"/>
            <a:chExt cx="1658160" cy="1994040"/>
          </a:xfrm>
        </p:grpSpPr>
        <p:pic>
          <p:nvPicPr>
            <p:cNvPr id="895" name="Picture 205" descr="chip.jpg"/>
            <p:cNvPicPr/>
            <p:nvPr/>
          </p:nvPicPr>
          <p:blipFill>
            <a:blip r:embed="rId1"/>
            <a:stretch/>
          </p:blipFill>
          <p:spPr>
            <a:xfrm rot="5400000">
              <a:off x="595800" y="2820240"/>
              <a:ext cx="1991160" cy="16581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896" name="Group 237"/>
            <p:cNvGrpSpPr/>
            <p:nvPr/>
          </p:nvGrpSpPr>
          <p:grpSpPr>
            <a:xfrm>
              <a:off x="789120" y="2690280"/>
              <a:ext cx="1594800" cy="1957680"/>
              <a:chOff x="789120" y="2690280"/>
              <a:chExt cx="1594800" cy="1957680"/>
            </a:xfrm>
          </p:grpSpPr>
          <p:sp>
            <p:nvSpPr>
              <p:cNvPr id="897" name="Rectangle 217"/>
              <p:cNvSpPr/>
              <p:nvPr/>
            </p:nvSpPr>
            <p:spPr>
              <a:xfrm>
                <a:off x="789120" y="269028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98" name="Rectangle 218"/>
              <p:cNvSpPr/>
              <p:nvPr/>
            </p:nvSpPr>
            <p:spPr>
              <a:xfrm>
                <a:off x="1700640" y="269028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99" name="Rectangle 219"/>
              <p:cNvSpPr/>
              <p:nvPr/>
            </p:nvSpPr>
            <p:spPr>
              <a:xfrm>
                <a:off x="1700640" y="319680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00" name="Rectangle 220"/>
              <p:cNvSpPr/>
              <p:nvPr/>
            </p:nvSpPr>
            <p:spPr>
              <a:xfrm>
                <a:off x="1700640" y="366912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01" name="Rectangle 221"/>
              <p:cNvSpPr/>
              <p:nvPr/>
            </p:nvSpPr>
            <p:spPr>
              <a:xfrm>
                <a:off x="1700640" y="417564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02" name="Rectangle 222"/>
              <p:cNvSpPr/>
              <p:nvPr/>
            </p:nvSpPr>
            <p:spPr>
              <a:xfrm>
                <a:off x="789120" y="417564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03" name="Rectangle 230"/>
              <p:cNvSpPr/>
              <p:nvPr/>
            </p:nvSpPr>
            <p:spPr>
              <a:xfrm>
                <a:off x="789120" y="366912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04" name="Rectangle 232"/>
              <p:cNvSpPr/>
              <p:nvPr/>
            </p:nvSpPr>
            <p:spPr>
              <a:xfrm>
                <a:off x="789120" y="3196800"/>
                <a:ext cx="683280" cy="47232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905" name="Straight Arrow Connector 234"/>
          <p:cNvSpPr/>
          <p:nvPr/>
        </p:nvSpPr>
        <p:spPr>
          <a:xfrm flipV="1">
            <a:off x="2438280" y="1523520"/>
            <a:ext cx="213336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6" name="Straight Arrow Connector 235"/>
          <p:cNvSpPr/>
          <p:nvPr/>
        </p:nvSpPr>
        <p:spPr>
          <a:xfrm flipH="1" rot="16200000">
            <a:off x="1714320" y="4000680"/>
            <a:ext cx="2742840" cy="129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7" name="TextBox 204"/>
          <p:cNvSpPr/>
          <p:nvPr/>
        </p:nvSpPr>
        <p:spPr>
          <a:xfrm>
            <a:off x="412200" y="1371600"/>
            <a:ext cx="29228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Collection of Banks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08" name="Curved Connector 212"/>
          <p:cNvSpPr/>
          <p:nvPr/>
        </p:nvSpPr>
        <p:spPr>
          <a:xfrm rot="5400000">
            <a:off x="1373760" y="2198520"/>
            <a:ext cx="672480" cy="23724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9" name="TextBox 213"/>
          <p:cNvSpPr/>
          <p:nvPr/>
        </p:nvSpPr>
        <p:spPr>
          <a:xfrm>
            <a:off x="478440" y="6106320"/>
            <a:ext cx="34790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Collection of Subarrays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10" name="Shape 215"/>
          <p:cNvSpPr/>
          <p:nvPr/>
        </p:nvSpPr>
        <p:spPr>
          <a:xfrm flipH="1" flipV="1" rot="5400000">
            <a:off x="2352240" y="4428720"/>
            <a:ext cx="1152720" cy="2200680"/>
          </a:xfrm>
          <a:prstGeom prst="curvedConnector2">
            <a:avLst/>
          </a:prstGeom>
          <a:noFill/>
          <a:ln w="28575">
            <a:solidFill>
              <a:srgbClr val="000000">
                <a:lumMod val="90000"/>
                <a:lumOff val="10000"/>
              </a:srgbClr>
            </a:solidFill>
            <a:prstDash val="dash"/>
            <a:round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1" name="Rectangle 202"/>
          <p:cNvSpPr/>
          <p:nvPr/>
        </p:nvSpPr>
        <p:spPr>
          <a:xfrm>
            <a:off x="5562720" y="3362760"/>
            <a:ext cx="2590560" cy="453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PlaceHolder 1"/>
          <p:cNvSpPr>
            <a:spLocks noGrp="1"/>
          </p:cNvSpPr>
          <p:nvPr>
            <p:ph type="title"/>
          </p:nvPr>
        </p:nvSpPr>
        <p:spPr>
          <a:xfrm>
            <a:off x="494640" y="115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Executive Summary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4" name="PlaceHolder 2"/>
          <p:cNvSpPr>
            <a:spLocks noGrp="1"/>
          </p:cNvSpPr>
          <p:nvPr>
            <p:ph/>
          </p:nvPr>
        </p:nvSpPr>
        <p:spPr>
          <a:xfrm>
            <a:off x="152280" y="1066680"/>
            <a:ext cx="8838720" cy="563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c00000"/>
                </a:solidFill>
                <a:latin typeface="Calibri"/>
              </a:rPr>
              <a:t>Problem: Bulk bitwise operations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present in many applications, e.g., databases, search filters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existing systems are memory bandwidth limited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4f6228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4f6228"/>
                </a:solidFill>
                <a:latin typeface="Calibri"/>
              </a:rPr>
              <a:t>Our Proposal: Ambit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perform bulk bitwise operations </a:t>
            </a:r>
            <a:r>
              <a:rPr b="0" lang="en-US" sz="2800" spc="-1" strike="noStrike">
                <a:solidFill>
                  <a:srgbClr val="00b050"/>
                </a:solidFill>
                <a:latin typeface="Calibri"/>
              </a:rPr>
              <a:t>completely inside DRAM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b05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b050"/>
                </a:solidFill>
                <a:latin typeface="Calibri"/>
              </a:rPr>
              <a:t>bulk bitwise AND/OR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: simultaneous activation of three rows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b05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b050"/>
                </a:solidFill>
                <a:latin typeface="Calibri"/>
              </a:rPr>
              <a:t>bulk bitwise NOT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: inverters already in sense amplifiers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less than 1% area overhead over existing DRAM chips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4f6228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4f6228"/>
                </a:solidFill>
                <a:latin typeface="Calibri"/>
              </a:rPr>
              <a:t>Results compared to state-of-the-art baseline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average across seven bulk bitwise operations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32X performance improvement, 35X energy reduction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3X-7X performance for real-world data-intensive applications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C9A4AFF-91C6-45EA-B793-613E3CD48466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32" dur="indefinite" restart="never" nodeType="tmRoot">
          <p:childTnLst>
            <p:seq>
              <p:cTn id="1933" dur="indefinite" nodeType="mainSeq">
                <p:childTnLst>
                  <p:par>
                    <p:cTn id="1934" fill="hold">
                      <p:stCondLst>
                        <p:cond delay="indefinite"/>
                      </p:stCondLst>
                      <p:childTnLst>
                        <p:par>
                          <p:cTn id="1935" fill="hold">
                            <p:stCondLst>
                              <p:cond delay="0"/>
                            </p:stCondLst>
                            <p:childTnLst>
                              <p:par>
                                <p:cTn id="19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8" dur="500"/>
                                        <p:tgtEl>
                                          <p:spTgt spid="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1" dur="500"/>
                                        <p:tgtEl>
                                          <p:spTgt spid="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4" dur="500"/>
                                        <p:tgtEl>
                                          <p:spTgt spid="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5" fill="hold">
                      <p:stCondLst>
                        <p:cond delay="indefinite"/>
                      </p:stCondLst>
                      <p:childTnLst>
                        <p:par>
                          <p:cTn id="1946" fill="hold">
                            <p:stCondLst>
                              <p:cond delay="0"/>
                            </p:stCondLst>
                            <p:childTnLst>
                              <p:par>
                                <p:cTn id="19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9" dur="500"/>
                                        <p:tgtEl>
                                          <p:spTgt spid="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2" dur="500"/>
                                        <p:tgtEl>
                                          <p:spTgt spid="3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5" dur="500"/>
                                        <p:tgtEl>
                                          <p:spTgt spid="3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8" dur="500"/>
                                        <p:tgtEl>
                                          <p:spTgt spid="3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1" dur="500"/>
                                        <p:tgtEl>
                                          <p:spTgt spid="3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6" dur="500"/>
                                        <p:tgtEl>
                                          <p:spTgt spid="3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9" dur="500"/>
                                        <p:tgtEl>
                                          <p:spTgt spid="3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72" dur="500"/>
                                        <p:tgtEl>
                                          <p:spTgt spid="3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75" dur="500"/>
                                        <p:tgtEl>
                                          <p:spTgt spid="3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6" name="PlaceHolder 1"/>
          <p:cNvSpPr>
            <a:spLocks noGrp="1"/>
          </p:cNvSpPr>
          <p:nvPr>
            <p:ph/>
          </p:nvPr>
        </p:nvSpPr>
        <p:spPr>
          <a:xfrm>
            <a:off x="-11880" y="6073200"/>
            <a:ext cx="8838720" cy="79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a6a6a6"/>
                </a:solidFill>
                <a:latin typeface="Calibri"/>
              </a:rPr>
              <a:t>[1] Li and Patel, BitWeaving, SIGMOD 2013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a6a6a6"/>
                </a:solidFill>
                <a:latin typeface="Calibri"/>
              </a:rPr>
              <a:t>[2] Goodwin+, BitFunnel, SIGIR 2017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7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C975BFE-68BB-4305-942E-202555F11BA8}" type="slidenum">
              <a:rPr b="1" lang="en-US" sz="20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3398" name="Oval 4"/>
          <p:cNvSpPr/>
          <p:nvPr/>
        </p:nvSpPr>
        <p:spPr>
          <a:xfrm>
            <a:off x="3048120" y="2235600"/>
            <a:ext cx="3047760" cy="1523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504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404040"/>
                </a:solidFill>
                <a:latin typeface="Myriad Pro Cond"/>
              </a:rPr>
              <a:t>Bulk Bitwise Operatio</a:t>
            </a:r>
            <a:r>
              <a:rPr b="0" lang="en-US" sz="3200" spc="-1" strike="noStrike">
                <a:solidFill>
                  <a:srgbClr val="404040"/>
                </a:solidFill>
                <a:latin typeface="Myriad Pro Cond"/>
              </a:rPr>
              <a:t>ns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3399" name="Group 2"/>
          <p:cNvGrpSpPr/>
          <p:nvPr/>
        </p:nvGrpSpPr>
        <p:grpSpPr>
          <a:xfrm>
            <a:off x="3575520" y="380880"/>
            <a:ext cx="3438000" cy="1881000"/>
            <a:chOff x="3575520" y="380880"/>
            <a:chExt cx="3438000" cy="1881000"/>
          </a:xfrm>
        </p:grpSpPr>
        <p:sp>
          <p:nvSpPr>
            <p:cNvPr id="3400" name="TextBox 8"/>
            <p:cNvSpPr/>
            <p:nvPr/>
          </p:nvSpPr>
          <p:spPr>
            <a:xfrm>
              <a:off x="3575520" y="380880"/>
              <a:ext cx="3438000" cy="82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c00000"/>
                  </a:solidFill>
                  <a:latin typeface="Myriad Pro Cond"/>
                </a:rPr>
                <a:t>BitWeaving</a:t>
              </a:r>
              <a:endParaRPr b="0" lang="en-US" sz="2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404040"/>
                  </a:solidFill>
                  <a:latin typeface="Myriad Pro Cond"/>
                </a:rPr>
                <a:t>(database queries)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401" name="Freeform: Shape 14"/>
            <p:cNvSpPr/>
            <p:nvPr/>
          </p:nvSpPr>
          <p:spPr>
            <a:xfrm>
              <a:off x="4967280" y="1473480"/>
              <a:ext cx="185760" cy="788400"/>
            </a:xfrm>
            <a:custGeom>
              <a:avLst/>
              <a:gdLst/>
              <a:ahLst/>
              <a:rect l="l" t="t" r="r" b="b"/>
              <a:pathLst>
                <a:path w="255373" h="1087395">
                  <a:moveTo>
                    <a:pt x="0" y="1087395"/>
                  </a:moveTo>
                  <a:lnTo>
                    <a:pt x="255373" y="0"/>
                  </a:lnTo>
                </a:path>
              </a:pathLst>
            </a:custGeom>
            <a:noFill/>
            <a:ln>
              <a:solidFill>
                <a:srgbClr val="c0504d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02" name="Group 5"/>
          <p:cNvGrpSpPr/>
          <p:nvPr/>
        </p:nvGrpSpPr>
        <p:grpSpPr>
          <a:xfrm>
            <a:off x="6028200" y="1873440"/>
            <a:ext cx="2995920" cy="894960"/>
            <a:chOff x="6028200" y="1873440"/>
            <a:chExt cx="2995920" cy="894960"/>
          </a:xfrm>
        </p:grpSpPr>
        <p:sp>
          <p:nvSpPr>
            <p:cNvPr id="3403" name="TextBox 9"/>
            <p:cNvSpPr/>
            <p:nvPr/>
          </p:nvSpPr>
          <p:spPr>
            <a:xfrm>
              <a:off x="6610320" y="1873440"/>
              <a:ext cx="2413800" cy="882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BitFunnel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404040"/>
                  </a:solidFill>
                  <a:latin typeface="Myriad Pro Cond"/>
                </a:rPr>
                <a:t>(web search)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404" name="Freeform: Shape 15"/>
            <p:cNvSpPr/>
            <p:nvPr/>
          </p:nvSpPr>
          <p:spPr>
            <a:xfrm>
              <a:off x="6028200" y="2351160"/>
              <a:ext cx="829440" cy="417240"/>
            </a:xfrm>
            <a:custGeom>
              <a:avLst/>
              <a:gdLst/>
              <a:ahLst/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>
              <a:solidFill>
                <a:srgbClr val="c0504d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05" name="Group 1"/>
          <p:cNvGrpSpPr/>
          <p:nvPr/>
        </p:nvGrpSpPr>
        <p:grpSpPr>
          <a:xfrm>
            <a:off x="-106920" y="864000"/>
            <a:ext cx="3687840" cy="1575000"/>
            <a:chOff x="-106920" y="864000"/>
            <a:chExt cx="3687840" cy="1575000"/>
          </a:xfrm>
        </p:grpSpPr>
        <p:sp>
          <p:nvSpPr>
            <p:cNvPr id="3406" name="TextBox 7"/>
            <p:cNvSpPr/>
            <p:nvPr/>
          </p:nvSpPr>
          <p:spPr>
            <a:xfrm>
              <a:off x="-106920" y="864000"/>
              <a:ext cx="3634560" cy="882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Bitmap indices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404040"/>
                  </a:solidFill>
                  <a:latin typeface="Myriad Pro Cond"/>
                </a:rPr>
                <a:t>(database indexing)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407" name="Freeform: Shape 16"/>
            <p:cNvSpPr/>
            <p:nvPr/>
          </p:nvSpPr>
          <p:spPr>
            <a:xfrm>
              <a:off x="2871360" y="1920960"/>
              <a:ext cx="709560" cy="518040"/>
            </a:xfrm>
            <a:custGeom>
              <a:avLst/>
              <a:gdLst/>
              <a:ahLst/>
              <a:rect l="l" t="t" r="r" b="b"/>
              <a:pathLst>
                <a:path w="848497" h="667265">
                  <a:moveTo>
                    <a:pt x="848497" y="66726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c0504d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08" name="Group 6"/>
          <p:cNvGrpSpPr/>
          <p:nvPr/>
        </p:nvGrpSpPr>
        <p:grpSpPr>
          <a:xfrm>
            <a:off x="-130320" y="2997720"/>
            <a:ext cx="3178080" cy="516960"/>
            <a:chOff x="-130320" y="2997720"/>
            <a:chExt cx="3178080" cy="516960"/>
          </a:xfrm>
        </p:grpSpPr>
        <p:sp>
          <p:nvSpPr>
            <p:cNvPr id="3409" name="TextBox 10"/>
            <p:cNvSpPr/>
            <p:nvPr/>
          </p:nvSpPr>
          <p:spPr>
            <a:xfrm>
              <a:off x="-130320" y="2997720"/>
              <a:ext cx="312264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Set operations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410" name="Freeform: Shape 17"/>
            <p:cNvSpPr/>
            <p:nvPr/>
          </p:nvSpPr>
          <p:spPr>
            <a:xfrm>
              <a:off x="2580480" y="3102480"/>
              <a:ext cx="467280" cy="61560"/>
            </a:xfrm>
            <a:custGeom>
              <a:avLst/>
              <a:gdLst/>
              <a:ahLst/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>
              <a:solidFill>
                <a:srgbClr val="c0504d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11" name="Group 11"/>
          <p:cNvGrpSpPr/>
          <p:nvPr/>
        </p:nvGrpSpPr>
        <p:grpSpPr>
          <a:xfrm>
            <a:off x="200520" y="3582360"/>
            <a:ext cx="4619160" cy="1690920"/>
            <a:chOff x="200520" y="3582360"/>
            <a:chExt cx="4619160" cy="1690920"/>
          </a:xfrm>
        </p:grpSpPr>
        <p:sp>
          <p:nvSpPr>
            <p:cNvPr id="3412" name="TextBox 12"/>
            <p:cNvSpPr/>
            <p:nvPr/>
          </p:nvSpPr>
          <p:spPr>
            <a:xfrm>
              <a:off x="200520" y="4756320"/>
              <a:ext cx="461916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Encryption algorithms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413" name="Freeform: Shape 18"/>
            <p:cNvSpPr/>
            <p:nvPr/>
          </p:nvSpPr>
          <p:spPr>
            <a:xfrm>
              <a:off x="2866680" y="3582360"/>
              <a:ext cx="714240" cy="1142640"/>
            </a:xfrm>
            <a:custGeom>
              <a:avLst/>
              <a:gdLst/>
              <a:ahLst/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rgbClr val="c0504d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14" name="Group 20"/>
          <p:cNvGrpSpPr/>
          <p:nvPr/>
        </p:nvGrpSpPr>
        <p:grpSpPr>
          <a:xfrm>
            <a:off x="5433480" y="3506400"/>
            <a:ext cx="3956040" cy="1219320"/>
            <a:chOff x="5433480" y="3506400"/>
            <a:chExt cx="3956040" cy="1219320"/>
          </a:xfrm>
        </p:grpSpPr>
        <p:sp>
          <p:nvSpPr>
            <p:cNvPr id="3415" name="TextBox 13"/>
            <p:cNvSpPr/>
            <p:nvPr/>
          </p:nvSpPr>
          <p:spPr>
            <a:xfrm>
              <a:off x="5433480" y="3782160"/>
              <a:ext cx="3956040" cy="94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DNA 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sequence mapping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416" name="Freeform: Shape 19"/>
            <p:cNvSpPr/>
            <p:nvPr/>
          </p:nvSpPr>
          <p:spPr>
            <a:xfrm>
              <a:off x="5708880" y="3506400"/>
              <a:ext cx="955080" cy="633960"/>
            </a:xfrm>
            <a:custGeom>
              <a:avLst/>
              <a:gdLst/>
              <a:ahLst/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>
              <a:solidFill>
                <a:srgbClr val="c0504d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17" name="Group 21"/>
          <p:cNvGrpSpPr/>
          <p:nvPr/>
        </p:nvGrpSpPr>
        <p:grpSpPr>
          <a:xfrm>
            <a:off x="4723920" y="3759480"/>
            <a:ext cx="922320" cy="1672560"/>
            <a:chOff x="4723920" y="3759480"/>
            <a:chExt cx="922320" cy="1672560"/>
          </a:xfrm>
        </p:grpSpPr>
        <p:sp>
          <p:nvSpPr>
            <p:cNvPr id="3418" name="TextBox 22"/>
            <p:cNvSpPr/>
            <p:nvPr/>
          </p:nvSpPr>
          <p:spPr>
            <a:xfrm>
              <a:off x="5004720" y="4854240"/>
              <a:ext cx="64152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c00000"/>
                  </a:solidFill>
                  <a:latin typeface="Myriad Pro Cond"/>
                </a:rPr>
                <a:t>...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3419" name="Freeform: Shape 23"/>
            <p:cNvSpPr/>
            <p:nvPr/>
          </p:nvSpPr>
          <p:spPr>
            <a:xfrm flipH="1">
              <a:off x="4723560" y="3759480"/>
              <a:ext cx="533160" cy="1218960"/>
            </a:xfrm>
            <a:custGeom>
              <a:avLst/>
              <a:gdLst/>
              <a:ahLst/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rgbClr val="c0504d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76" dur="indefinite" restart="never" nodeType="tmRoot">
          <p:childTnLst>
            <p:seq>
              <p:cTn id="1977" dur="indefinite" nodeType="mainSeq">
                <p:childTnLst>
                  <p:par>
                    <p:cTn id="1978" fill="hold">
                      <p:stCondLst>
                        <p:cond delay="indefinite"/>
                      </p:stCondLst>
                      <p:childTnLst>
                        <p:par>
                          <p:cTn id="1979" fill="hold">
                            <p:stCondLst>
                              <p:cond delay="0"/>
                            </p:stCondLst>
                            <p:childTnLst>
                              <p:par>
                                <p:cTn id="19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82" dur="5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85" dur="500"/>
                                        <p:tgtEl>
                                          <p:spTgt spid="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6" fill="hold">
                      <p:stCondLst>
                        <p:cond delay="indefinite"/>
                      </p:stCondLst>
                      <p:childTnLst>
                        <p:par>
                          <p:cTn id="1987" fill="hold">
                            <p:stCondLst>
                              <p:cond delay="0"/>
                            </p:stCondLst>
                            <p:childTnLst>
                              <p:par>
                                <p:cTn id="19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90" dur="500"/>
                                        <p:tgtEl>
                                          <p:spTgt spid="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1" fill="hold">
                      <p:stCondLst>
                        <p:cond delay="indefinite"/>
                      </p:stCondLst>
                      <p:childTnLst>
                        <p:par>
                          <p:cTn id="1992" fill="hold">
                            <p:stCondLst>
                              <p:cond delay="0"/>
                            </p:stCondLst>
                            <p:childTnLst>
                              <p:par>
                                <p:cTn id="19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95" dur="500"/>
                                        <p:tgtEl>
                                          <p:spTgt spid="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98" dur="5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01" dur="500"/>
                                        <p:tgtEl>
                                          <p:spTgt spid="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04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Today, DRAM is just a storage device!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1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7F16B64-10AA-463D-902D-1C1B81A087FC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422" name="Rounded Rectangle 4"/>
          <p:cNvSpPr/>
          <p:nvPr/>
        </p:nvSpPr>
        <p:spPr>
          <a:xfrm>
            <a:off x="1531800" y="2286000"/>
            <a:ext cx="1980720" cy="2057040"/>
          </a:xfrm>
          <a:prstGeom prst="roundRect">
            <a:avLst>
              <a:gd name="adj" fmla="val 8667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262626"/>
                </a:solidFill>
                <a:latin typeface="Myriad Pro Cond"/>
              </a:rPr>
              <a:t>Processor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262626"/>
                </a:solidFill>
                <a:latin typeface="Myriad Pro Cond"/>
              </a:rPr>
              <a:t>(CPU, GPU, FPGA)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23" name="Rounded Rectangle 5"/>
          <p:cNvSpPr/>
          <p:nvPr/>
        </p:nvSpPr>
        <p:spPr>
          <a:xfrm>
            <a:off x="6256080" y="1371600"/>
            <a:ext cx="1515960" cy="388584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Myriad Pro Cond"/>
              </a:rPr>
              <a:t>DRAM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424" name="Left-Right Arrow 6"/>
          <p:cNvSpPr/>
          <p:nvPr/>
        </p:nvSpPr>
        <p:spPr>
          <a:xfrm>
            <a:off x="3589200" y="2781360"/>
            <a:ext cx="2590560" cy="106632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Myriad Pro Cond"/>
              </a:rPr>
              <a:t>Channel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425" name="Right Arrow 7"/>
          <p:cNvSpPr/>
          <p:nvPr/>
        </p:nvSpPr>
        <p:spPr>
          <a:xfrm>
            <a:off x="4198680" y="1981080"/>
            <a:ext cx="1980720" cy="761760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Myriad Pro Cond"/>
              </a:rPr>
              <a:t>Write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26" name="Right Arrow 11"/>
          <p:cNvSpPr/>
          <p:nvPr/>
        </p:nvSpPr>
        <p:spPr>
          <a:xfrm flipH="1">
            <a:off x="4114800" y="3809880"/>
            <a:ext cx="1980720" cy="761760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Myriad Pro Cond"/>
              </a:rPr>
              <a:t>Read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27" name="TextBox 12"/>
          <p:cNvSpPr/>
          <p:nvPr/>
        </p:nvSpPr>
        <p:spPr>
          <a:xfrm>
            <a:off x="762120" y="5475240"/>
            <a:ext cx="731484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Throughput of bulk bitwise operations limited by available memory bandwidth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28" name="Freeform: Shape 2"/>
          <p:cNvSpPr/>
          <p:nvPr/>
        </p:nvSpPr>
        <p:spPr>
          <a:xfrm>
            <a:off x="3301560" y="3714120"/>
            <a:ext cx="833040" cy="1847880"/>
          </a:xfrm>
          <a:custGeom>
            <a:avLst/>
            <a:gdLst/>
            <a:ahLst/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rgbClr val="c0504d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05" dur="indefinite" restart="never" nodeType="tmRoot">
          <p:childTnLst>
            <p:seq>
              <p:cTn id="2006" dur="indefinite" nodeType="mainSeq">
                <p:childTnLst>
                  <p:par>
                    <p:cTn id="2007" fill="hold">
                      <p:stCondLst>
                        <p:cond delay="indefinite"/>
                      </p:stCondLst>
                      <p:childTnLst>
                        <p:par>
                          <p:cTn id="2008" fill="hold">
                            <p:stCondLst>
                              <p:cond delay="0"/>
                            </p:stCondLst>
                            <p:childTnLst>
                              <p:par>
                                <p:cTn id="200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011" dur="25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2" fill="hold">
                      <p:stCondLst>
                        <p:cond delay="indefinite"/>
                      </p:stCondLst>
                      <p:childTnLst>
                        <p:par>
                          <p:cTn id="2013" fill="hold">
                            <p:stCondLst>
                              <p:cond delay="0"/>
                            </p:stCondLst>
                            <p:childTnLst>
                              <p:par>
                                <p:cTn id="2014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016" dur="250"/>
                                        <p:tgtEl>
                                          <p:spTgt spid="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7" fill="hold">
                      <p:stCondLst>
                        <p:cond delay="indefinite"/>
                      </p:stCondLst>
                      <p:childTnLst>
                        <p:par>
                          <p:cTn id="2018" fill="hold">
                            <p:stCondLst>
                              <p:cond delay="0"/>
                            </p:stCondLst>
                            <p:childTnLst>
                              <p:par>
                                <p:cTn id="20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21" dur="25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24" dur="500"/>
                                        <p:tgtEl>
                                          <p:spTgt spid="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Our Approach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0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7CCB144-0118-48B1-AAEE-EC408A5DE2AC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431" name="Rounded Rectangle 4"/>
          <p:cNvSpPr/>
          <p:nvPr/>
        </p:nvSpPr>
        <p:spPr>
          <a:xfrm>
            <a:off x="1531800" y="2286000"/>
            <a:ext cx="1980720" cy="2057040"/>
          </a:xfrm>
          <a:prstGeom prst="roundRect">
            <a:avLst>
              <a:gd name="adj" fmla="val 8667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262626"/>
                </a:solidFill>
                <a:latin typeface="Myriad Pro Cond"/>
              </a:rPr>
              <a:t>Processor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262626"/>
                </a:solidFill>
                <a:latin typeface="Myriad Pro Cond"/>
              </a:rPr>
              <a:t>(CPU, GPU, FPGA or PiM)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32" name="Rounded Rectangle 5"/>
          <p:cNvSpPr/>
          <p:nvPr/>
        </p:nvSpPr>
        <p:spPr>
          <a:xfrm>
            <a:off x="6256080" y="1371600"/>
            <a:ext cx="1515960" cy="388584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Myriad Pro Cond"/>
              </a:rPr>
              <a:t>DRAM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33" name="Left-Right Arrow 6"/>
          <p:cNvSpPr/>
          <p:nvPr/>
        </p:nvSpPr>
        <p:spPr>
          <a:xfrm>
            <a:off x="3589200" y="2781360"/>
            <a:ext cx="2590560" cy="106632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Myriad Pro Cond"/>
              </a:rPr>
              <a:t>Channel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3434" name="Group 8"/>
          <p:cNvGrpSpPr/>
          <p:nvPr/>
        </p:nvGrpSpPr>
        <p:grpSpPr>
          <a:xfrm>
            <a:off x="228600" y="5198040"/>
            <a:ext cx="6838920" cy="1282320"/>
            <a:chOff x="228600" y="5198040"/>
            <a:chExt cx="6838920" cy="1282320"/>
          </a:xfrm>
        </p:grpSpPr>
        <p:sp>
          <p:nvSpPr>
            <p:cNvPr id="3435" name="TextBox 12"/>
            <p:cNvSpPr/>
            <p:nvPr/>
          </p:nvSpPr>
          <p:spPr>
            <a:xfrm>
              <a:off x="228600" y="5292720"/>
              <a:ext cx="6785280" cy="11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c00000"/>
                  </a:solidFill>
                  <a:latin typeface="Myriad Pro Cond"/>
                </a:rPr>
                <a:t>Use analog operation of DRAM to perform bitwise operations completely inside memory!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436" name="Freeform: Shape 2"/>
            <p:cNvSpPr/>
            <p:nvPr/>
          </p:nvSpPr>
          <p:spPr>
            <a:xfrm>
              <a:off x="6375960" y="5198040"/>
              <a:ext cx="691560" cy="510480"/>
            </a:xfrm>
            <a:custGeom>
              <a:avLst/>
              <a:gdLst/>
              <a:ahLst/>
              <a:rect l="l" t="t" r="r" b="b"/>
              <a:pathLst>
                <a:path w="691979" h="510746">
                  <a:moveTo>
                    <a:pt x="0" y="510746"/>
                  </a:moveTo>
                  <a:cubicBezTo>
                    <a:pt x="193589" y="458572"/>
                    <a:pt x="387179" y="406399"/>
                    <a:pt x="502509" y="321275"/>
                  </a:cubicBezTo>
                  <a:cubicBezTo>
                    <a:pt x="617839" y="236151"/>
                    <a:pt x="654909" y="118075"/>
                    <a:pt x="691979" y="0"/>
                  </a:cubicBezTo>
                </a:path>
              </a:pathLst>
            </a:custGeom>
            <a:noFill/>
            <a:ln>
              <a:solidFill>
                <a:srgbClr val="c0504d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25" dur="indefinite" restart="never" nodeType="tmRoot">
          <p:childTnLst>
            <p:seq>
              <p:cTn id="2026" dur="indefinite" nodeType="mainSeq">
                <p:childTnLst>
                  <p:par>
                    <p:cTn id="2027" fill="hold">
                      <p:stCondLst>
                        <p:cond delay="0"/>
                      </p:stCondLst>
                      <p:childTnLst>
                        <p:par>
                          <p:cTn id="2028" fill="hold">
                            <p:stCondLst>
                              <p:cond delay="0"/>
                            </p:stCondLst>
                            <p:childTnLst>
                              <p:par>
                                <p:cTn id="202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31" dur="250"/>
                                        <p:tgtEl>
                                          <p:spTgt spid="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Straight Connector 104"/>
          <p:cNvSpPr/>
          <p:nvPr/>
        </p:nvSpPr>
        <p:spPr>
          <a:xfrm>
            <a:off x="2895480" y="1981080"/>
            <a:ext cx="516240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8" name="Straight Connector 89"/>
          <p:cNvSpPr/>
          <p:nvPr/>
        </p:nvSpPr>
        <p:spPr>
          <a:xfrm flipV="1">
            <a:off x="5154120" y="990360"/>
            <a:ext cx="360" cy="198144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9" name="PlaceHolder 1"/>
          <p:cNvSpPr>
            <a:spLocks noGrp="1"/>
          </p:cNvSpPr>
          <p:nvPr>
            <p:ph type="title"/>
          </p:nvPr>
        </p:nvSpPr>
        <p:spPr>
          <a:xfrm>
            <a:off x="571680" y="-1134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Inside a DRAM Chip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0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67739A5-B561-42B4-AEB6-570849BD0BA2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grpSp>
        <p:nvGrpSpPr>
          <p:cNvPr id="3441" name="Group 96"/>
          <p:cNvGrpSpPr/>
          <p:nvPr/>
        </p:nvGrpSpPr>
        <p:grpSpPr>
          <a:xfrm>
            <a:off x="1905120" y="4876920"/>
            <a:ext cx="6400440" cy="1523520"/>
            <a:chOff x="1905120" y="4876920"/>
            <a:chExt cx="6400440" cy="1523520"/>
          </a:xfrm>
        </p:grpSpPr>
        <p:sp>
          <p:nvSpPr>
            <p:cNvPr id="3442" name="Rounded Rectangle 4"/>
            <p:cNvSpPr/>
            <p:nvPr/>
          </p:nvSpPr>
          <p:spPr>
            <a:xfrm>
              <a:off x="1905120" y="4876920"/>
              <a:ext cx="6400440" cy="1523520"/>
            </a:xfrm>
            <a:prstGeom prst="roundRect">
              <a:avLst>
                <a:gd name="adj" fmla="val 7500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443" name="Group 16"/>
            <p:cNvGrpSpPr/>
            <p:nvPr/>
          </p:nvGrpSpPr>
          <p:grpSpPr>
            <a:xfrm>
              <a:off x="2209680" y="5257800"/>
              <a:ext cx="5825160" cy="1066320"/>
              <a:chOff x="2209680" y="5257800"/>
              <a:chExt cx="5825160" cy="1066320"/>
            </a:xfrm>
          </p:grpSpPr>
          <p:sp>
            <p:nvSpPr>
              <p:cNvPr id="3444" name="Rounded Rectangle 17"/>
              <p:cNvSpPr/>
              <p:nvPr/>
            </p:nvSpPr>
            <p:spPr>
              <a:xfrm>
                <a:off x="2209680" y="5257800"/>
                <a:ext cx="609120" cy="10663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45" name="Rounded Rectangle 18"/>
              <p:cNvSpPr/>
              <p:nvPr/>
            </p:nvSpPr>
            <p:spPr>
              <a:xfrm>
                <a:off x="2872800" y="5257800"/>
                <a:ext cx="609120" cy="10663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46" name="Rounded Rectangle 19"/>
              <p:cNvSpPr/>
              <p:nvPr/>
            </p:nvSpPr>
            <p:spPr>
              <a:xfrm>
                <a:off x="3547080" y="5257800"/>
                <a:ext cx="609120" cy="10663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47" name="Rounded Rectangle 20"/>
              <p:cNvSpPr/>
              <p:nvPr/>
            </p:nvSpPr>
            <p:spPr>
              <a:xfrm>
                <a:off x="4202280" y="5257800"/>
                <a:ext cx="609120" cy="10663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48" name="Rounded Rectangle 21"/>
              <p:cNvSpPr/>
              <p:nvPr/>
            </p:nvSpPr>
            <p:spPr>
              <a:xfrm>
                <a:off x="5433120" y="5257800"/>
                <a:ext cx="609120" cy="10663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49" name="Rounded Rectangle 22"/>
              <p:cNvSpPr/>
              <p:nvPr/>
            </p:nvSpPr>
            <p:spPr>
              <a:xfrm>
                <a:off x="6095880" y="5257800"/>
                <a:ext cx="609120" cy="10663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50" name="Rounded Rectangle 23"/>
              <p:cNvSpPr/>
              <p:nvPr/>
            </p:nvSpPr>
            <p:spPr>
              <a:xfrm>
                <a:off x="6770520" y="5257800"/>
                <a:ext cx="609120" cy="10663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51" name="Rounded Rectangle 24"/>
              <p:cNvSpPr/>
              <p:nvPr/>
            </p:nvSpPr>
            <p:spPr>
              <a:xfrm>
                <a:off x="7425720" y="5257800"/>
                <a:ext cx="609120" cy="10663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3452" name="Rounded Rectangle 65"/>
          <p:cNvSpPr/>
          <p:nvPr/>
        </p:nvSpPr>
        <p:spPr>
          <a:xfrm>
            <a:off x="4887000" y="1828800"/>
            <a:ext cx="533160" cy="3045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8575">
            <a:solidFill>
              <a:srgbClr val="f7964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53" name="Group 126"/>
          <p:cNvGrpSpPr/>
          <p:nvPr/>
        </p:nvGrpSpPr>
        <p:grpSpPr>
          <a:xfrm>
            <a:off x="2872440" y="990360"/>
            <a:ext cx="5185440" cy="2895480"/>
            <a:chOff x="2872440" y="990360"/>
            <a:chExt cx="5185440" cy="2895480"/>
          </a:xfrm>
        </p:grpSpPr>
        <p:sp>
          <p:nvSpPr>
            <p:cNvPr id="3454" name="Straight Connector 125"/>
            <p:cNvSpPr/>
            <p:nvPr/>
          </p:nvSpPr>
          <p:spPr>
            <a:xfrm>
              <a:off x="2895480" y="3429000"/>
              <a:ext cx="51624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5" name="Straight Connector 103"/>
            <p:cNvSpPr/>
            <p:nvPr/>
          </p:nvSpPr>
          <p:spPr>
            <a:xfrm>
              <a:off x="2872440" y="1218960"/>
              <a:ext cx="516276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6" name="Straight Connector 105"/>
            <p:cNvSpPr/>
            <p:nvPr/>
          </p:nvSpPr>
          <p:spPr>
            <a:xfrm>
              <a:off x="2895480" y="2361960"/>
              <a:ext cx="51624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7" name="Straight Connector 106"/>
            <p:cNvSpPr/>
            <p:nvPr/>
          </p:nvSpPr>
          <p:spPr>
            <a:xfrm>
              <a:off x="2895480" y="2743200"/>
              <a:ext cx="51624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8" name="Straight Connector 86"/>
            <p:cNvSpPr/>
            <p:nvPr/>
          </p:nvSpPr>
          <p:spPr>
            <a:xfrm flipV="1">
              <a:off x="3324600" y="990360"/>
              <a:ext cx="360" cy="198144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9" name="Straight Connector 87"/>
            <p:cNvSpPr/>
            <p:nvPr/>
          </p:nvSpPr>
          <p:spPr>
            <a:xfrm flipV="1">
              <a:off x="3962160" y="990360"/>
              <a:ext cx="360" cy="198144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0" name="Straight Connector 88"/>
            <p:cNvSpPr/>
            <p:nvPr/>
          </p:nvSpPr>
          <p:spPr>
            <a:xfrm flipV="1">
              <a:off x="4543920" y="990360"/>
              <a:ext cx="360" cy="198144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1" name="Straight Connector 91"/>
            <p:cNvSpPr/>
            <p:nvPr/>
          </p:nvSpPr>
          <p:spPr>
            <a:xfrm flipV="1">
              <a:off x="6400800" y="990360"/>
              <a:ext cx="360" cy="198144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2" name="Straight Connector 92"/>
            <p:cNvSpPr/>
            <p:nvPr/>
          </p:nvSpPr>
          <p:spPr>
            <a:xfrm flipV="1">
              <a:off x="6982200" y="990360"/>
              <a:ext cx="360" cy="198144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3" name="Straight Connector 93"/>
            <p:cNvSpPr/>
            <p:nvPr/>
          </p:nvSpPr>
          <p:spPr>
            <a:xfrm flipV="1">
              <a:off x="7619760" y="990360"/>
              <a:ext cx="360" cy="198144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4" name="Rounded Rectangle 38"/>
            <p:cNvSpPr/>
            <p:nvPr/>
          </p:nvSpPr>
          <p:spPr>
            <a:xfrm>
              <a:off x="3058200" y="2971800"/>
              <a:ext cx="533160" cy="91404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5" name="Rounded Rectangle 39"/>
            <p:cNvSpPr/>
            <p:nvPr/>
          </p:nvSpPr>
          <p:spPr>
            <a:xfrm>
              <a:off x="3667680" y="2971800"/>
              <a:ext cx="533160" cy="91404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6" name="Rounded Rectangle 40"/>
            <p:cNvSpPr/>
            <p:nvPr/>
          </p:nvSpPr>
          <p:spPr>
            <a:xfrm>
              <a:off x="4277520" y="2971800"/>
              <a:ext cx="533160" cy="91404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7" name="Rounded Rectangle 43"/>
            <p:cNvSpPr/>
            <p:nvPr/>
          </p:nvSpPr>
          <p:spPr>
            <a:xfrm>
              <a:off x="6106320" y="2971800"/>
              <a:ext cx="533160" cy="91404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8" name="Rounded Rectangle 44"/>
            <p:cNvSpPr/>
            <p:nvPr/>
          </p:nvSpPr>
          <p:spPr>
            <a:xfrm>
              <a:off x="6715800" y="2971800"/>
              <a:ext cx="533160" cy="91404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9" name="Rounded Rectangle 45"/>
            <p:cNvSpPr/>
            <p:nvPr/>
          </p:nvSpPr>
          <p:spPr>
            <a:xfrm>
              <a:off x="7325280" y="2971800"/>
              <a:ext cx="533160" cy="91404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470" name="Group 47"/>
            <p:cNvGrpSpPr/>
            <p:nvPr/>
          </p:nvGrpSpPr>
          <p:grpSpPr>
            <a:xfrm>
              <a:off x="3058200" y="2590920"/>
              <a:ext cx="4800240" cy="304560"/>
              <a:chOff x="3058200" y="2590920"/>
              <a:chExt cx="4800240" cy="304560"/>
            </a:xfrm>
          </p:grpSpPr>
          <p:sp>
            <p:nvSpPr>
              <p:cNvPr id="3471" name="Rounded Rectangle 78"/>
              <p:cNvSpPr/>
              <p:nvPr/>
            </p:nvSpPr>
            <p:spPr>
              <a:xfrm>
                <a:off x="3058200" y="259092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72" name="Rounded Rectangle 79"/>
              <p:cNvSpPr/>
              <p:nvPr/>
            </p:nvSpPr>
            <p:spPr>
              <a:xfrm>
                <a:off x="3667680" y="259092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73" name="Rounded Rectangle 80"/>
              <p:cNvSpPr/>
              <p:nvPr/>
            </p:nvSpPr>
            <p:spPr>
              <a:xfrm>
                <a:off x="4277520" y="259092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74" name="Rounded Rectangle 81"/>
              <p:cNvSpPr/>
              <p:nvPr/>
            </p:nvSpPr>
            <p:spPr>
              <a:xfrm>
                <a:off x="4887000" y="259092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75" name="Rounded Rectangle 83"/>
              <p:cNvSpPr/>
              <p:nvPr/>
            </p:nvSpPr>
            <p:spPr>
              <a:xfrm>
                <a:off x="6106320" y="259092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76" name="Rounded Rectangle 84"/>
              <p:cNvSpPr/>
              <p:nvPr/>
            </p:nvSpPr>
            <p:spPr>
              <a:xfrm>
                <a:off x="6715800" y="259092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77" name="Rounded Rectangle 85"/>
              <p:cNvSpPr/>
              <p:nvPr/>
            </p:nvSpPr>
            <p:spPr>
              <a:xfrm>
                <a:off x="7325280" y="259092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478" name="Group 48"/>
            <p:cNvGrpSpPr/>
            <p:nvPr/>
          </p:nvGrpSpPr>
          <p:grpSpPr>
            <a:xfrm>
              <a:off x="3058200" y="2209680"/>
              <a:ext cx="4800240" cy="304560"/>
              <a:chOff x="3058200" y="2209680"/>
              <a:chExt cx="4800240" cy="304560"/>
            </a:xfrm>
          </p:grpSpPr>
          <p:sp>
            <p:nvSpPr>
              <p:cNvPr id="3479" name="Rounded Rectangle 70"/>
              <p:cNvSpPr/>
              <p:nvPr/>
            </p:nvSpPr>
            <p:spPr>
              <a:xfrm>
                <a:off x="3058200" y="2209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80" name="Rounded Rectangle 71"/>
              <p:cNvSpPr/>
              <p:nvPr/>
            </p:nvSpPr>
            <p:spPr>
              <a:xfrm>
                <a:off x="3667680" y="2209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81" name="Rounded Rectangle 72"/>
              <p:cNvSpPr/>
              <p:nvPr/>
            </p:nvSpPr>
            <p:spPr>
              <a:xfrm>
                <a:off x="4277520" y="2209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82" name="Rounded Rectangle 73"/>
              <p:cNvSpPr/>
              <p:nvPr/>
            </p:nvSpPr>
            <p:spPr>
              <a:xfrm>
                <a:off x="4887000" y="2209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83" name="Rounded Rectangle 75"/>
              <p:cNvSpPr/>
              <p:nvPr/>
            </p:nvSpPr>
            <p:spPr>
              <a:xfrm>
                <a:off x="6106320" y="2209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84" name="Rounded Rectangle 76"/>
              <p:cNvSpPr/>
              <p:nvPr/>
            </p:nvSpPr>
            <p:spPr>
              <a:xfrm>
                <a:off x="6715800" y="2209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85" name="Rounded Rectangle 77"/>
              <p:cNvSpPr/>
              <p:nvPr/>
            </p:nvSpPr>
            <p:spPr>
              <a:xfrm>
                <a:off x="7325280" y="2209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486" name="Rounded Rectangle 62"/>
            <p:cNvSpPr/>
            <p:nvPr/>
          </p:nvSpPr>
          <p:spPr>
            <a:xfrm>
              <a:off x="3058200" y="1828800"/>
              <a:ext cx="533160" cy="30456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7" name="Rounded Rectangle 63"/>
            <p:cNvSpPr/>
            <p:nvPr/>
          </p:nvSpPr>
          <p:spPr>
            <a:xfrm>
              <a:off x="3667680" y="1828800"/>
              <a:ext cx="533160" cy="30456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8" name="Rounded Rectangle 64"/>
            <p:cNvSpPr/>
            <p:nvPr/>
          </p:nvSpPr>
          <p:spPr>
            <a:xfrm>
              <a:off x="4277520" y="1828800"/>
              <a:ext cx="533160" cy="30456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9" name="Rounded Rectangle 67"/>
            <p:cNvSpPr/>
            <p:nvPr/>
          </p:nvSpPr>
          <p:spPr>
            <a:xfrm>
              <a:off x="6106320" y="1828800"/>
              <a:ext cx="533160" cy="30456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0" name="Rounded Rectangle 68"/>
            <p:cNvSpPr/>
            <p:nvPr/>
          </p:nvSpPr>
          <p:spPr>
            <a:xfrm>
              <a:off x="6715800" y="1828800"/>
              <a:ext cx="533160" cy="30456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1" name="Rounded Rectangle 69"/>
            <p:cNvSpPr/>
            <p:nvPr/>
          </p:nvSpPr>
          <p:spPr>
            <a:xfrm>
              <a:off x="7325280" y="1828800"/>
              <a:ext cx="533160" cy="30456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492" name="Group 50"/>
            <p:cNvGrpSpPr/>
            <p:nvPr/>
          </p:nvGrpSpPr>
          <p:grpSpPr>
            <a:xfrm>
              <a:off x="3058200" y="1066680"/>
              <a:ext cx="4800240" cy="304560"/>
              <a:chOff x="3058200" y="1066680"/>
              <a:chExt cx="4800240" cy="304560"/>
            </a:xfrm>
          </p:grpSpPr>
          <p:sp>
            <p:nvSpPr>
              <p:cNvPr id="3493" name="Rounded Rectangle 54"/>
              <p:cNvSpPr/>
              <p:nvPr/>
            </p:nvSpPr>
            <p:spPr>
              <a:xfrm>
                <a:off x="3058200" y="1066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94" name="Rounded Rectangle 55"/>
              <p:cNvSpPr/>
              <p:nvPr/>
            </p:nvSpPr>
            <p:spPr>
              <a:xfrm>
                <a:off x="3667680" y="1066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95" name="Rounded Rectangle 56"/>
              <p:cNvSpPr/>
              <p:nvPr/>
            </p:nvSpPr>
            <p:spPr>
              <a:xfrm>
                <a:off x="4277520" y="1066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96" name="Rounded Rectangle 57"/>
              <p:cNvSpPr/>
              <p:nvPr/>
            </p:nvSpPr>
            <p:spPr>
              <a:xfrm>
                <a:off x="4887000" y="1066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97" name="Rounded Rectangle 59"/>
              <p:cNvSpPr/>
              <p:nvPr/>
            </p:nvSpPr>
            <p:spPr>
              <a:xfrm>
                <a:off x="6106320" y="1066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98" name="Rounded Rectangle 60"/>
              <p:cNvSpPr/>
              <p:nvPr/>
            </p:nvSpPr>
            <p:spPr>
              <a:xfrm>
                <a:off x="6715800" y="1066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99" name="Rounded Rectangle 61"/>
              <p:cNvSpPr/>
              <p:nvPr/>
            </p:nvSpPr>
            <p:spPr>
              <a:xfrm>
                <a:off x="7325280" y="1066680"/>
                <a:ext cx="533160" cy="3045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500" name="TextBox 51"/>
            <p:cNvSpPr/>
            <p:nvPr/>
          </p:nvSpPr>
          <p:spPr>
            <a:xfrm rot="5400000">
              <a:off x="7083000" y="1331640"/>
              <a:ext cx="535680" cy="51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404040"/>
                  </a:solidFill>
                  <a:latin typeface="Myriad Pro Cond"/>
                </a:rPr>
                <a:t>…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501" name="TextBox 52"/>
            <p:cNvSpPr/>
            <p:nvPr/>
          </p:nvSpPr>
          <p:spPr>
            <a:xfrm rot="5400000">
              <a:off x="3435840" y="1350000"/>
              <a:ext cx="535680" cy="51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404040"/>
                  </a:solidFill>
                  <a:latin typeface="Myriad Pro Cond"/>
                </a:rPr>
                <a:t>…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502" name="TextBox 53"/>
            <p:cNvSpPr/>
            <p:nvPr/>
          </p:nvSpPr>
          <p:spPr>
            <a:xfrm rot="5400000">
              <a:off x="5274720" y="1355400"/>
              <a:ext cx="535680" cy="51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404040"/>
                  </a:solidFill>
                  <a:latin typeface="Myriad Pro Cond"/>
                </a:rPr>
                <a:t>…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503" name="TextBox 108"/>
            <p:cNvSpPr/>
            <p:nvPr/>
          </p:nvSpPr>
          <p:spPr>
            <a:xfrm>
              <a:off x="5479560" y="2819520"/>
              <a:ext cx="53604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404040"/>
                  </a:solidFill>
                  <a:latin typeface="Myriad Pro Cond"/>
                </a:rPr>
                <a:t>…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504" name="TextBox 109"/>
            <p:cNvSpPr/>
            <p:nvPr/>
          </p:nvSpPr>
          <p:spPr>
            <a:xfrm>
              <a:off x="5479560" y="2143800"/>
              <a:ext cx="53604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404040"/>
                  </a:solidFill>
                  <a:latin typeface="Myriad Pro Cond"/>
                </a:rPr>
                <a:t>…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505" name="TextBox 110"/>
            <p:cNvSpPr/>
            <p:nvPr/>
          </p:nvSpPr>
          <p:spPr>
            <a:xfrm>
              <a:off x="5490000" y="990720"/>
              <a:ext cx="53604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404040"/>
                  </a:solidFill>
                  <a:latin typeface="Myriad Pro Cond"/>
                </a:rPr>
                <a:t>…</a:t>
              </a:r>
              <a:endParaRPr b="0" lang="en-US" sz="2800" spc="-1" strike="noStrike">
                <a:latin typeface="Arial"/>
              </a:endParaRPr>
            </a:p>
          </p:txBody>
        </p:sp>
      </p:grpSp>
      <p:grpSp>
        <p:nvGrpSpPr>
          <p:cNvPr id="3506" name="Group 119"/>
          <p:cNvGrpSpPr/>
          <p:nvPr/>
        </p:nvGrpSpPr>
        <p:grpSpPr>
          <a:xfrm>
            <a:off x="-14760" y="990360"/>
            <a:ext cx="2910240" cy="1905120"/>
            <a:chOff x="-14760" y="990360"/>
            <a:chExt cx="2910240" cy="1905120"/>
          </a:xfrm>
        </p:grpSpPr>
        <p:sp>
          <p:nvSpPr>
            <p:cNvPr id="3507" name="TextBox 111"/>
            <p:cNvSpPr/>
            <p:nvPr/>
          </p:nvSpPr>
          <p:spPr>
            <a:xfrm>
              <a:off x="-14760" y="1523880"/>
              <a:ext cx="2584440" cy="82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404040"/>
                  </a:solidFill>
                  <a:latin typeface="Myriad Pro Cond"/>
                </a:rPr>
                <a:t>2D Array</a:t>
              </a:r>
              <a:endParaRPr b="0" lang="en-US" sz="2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404040"/>
                  </a:solidFill>
                  <a:latin typeface="Myriad Pro Cond"/>
                </a:rPr>
                <a:t>of DRAM Cells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508" name="Straight Connector 112"/>
            <p:cNvSpPr/>
            <p:nvPr/>
          </p:nvSpPr>
          <p:spPr>
            <a:xfrm flipH="1">
              <a:off x="1904760" y="990360"/>
              <a:ext cx="914400" cy="60048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9" name="Straight Connector 116"/>
            <p:cNvSpPr/>
            <p:nvPr/>
          </p:nvSpPr>
          <p:spPr>
            <a:xfrm flipH="1" flipV="1">
              <a:off x="1904760" y="2514600"/>
              <a:ext cx="990720" cy="38088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10" name="Group 123"/>
          <p:cNvGrpSpPr/>
          <p:nvPr/>
        </p:nvGrpSpPr>
        <p:grpSpPr>
          <a:xfrm>
            <a:off x="-243000" y="3169800"/>
            <a:ext cx="3072240" cy="456120"/>
            <a:chOff x="-243000" y="3169800"/>
            <a:chExt cx="3072240" cy="456120"/>
          </a:xfrm>
        </p:grpSpPr>
        <p:sp>
          <p:nvSpPr>
            <p:cNvPr id="3511" name="TextBox 120"/>
            <p:cNvSpPr/>
            <p:nvPr/>
          </p:nvSpPr>
          <p:spPr>
            <a:xfrm>
              <a:off x="-243000" y="3169800"/>
              <a:ext cx="303408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404040"/>
                  </a:solidFill>
                  <a:latin typeface="Myriad Pro Cond"/>
                </a:rPr>
                <a:t>Sense amplifiers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512" name="Straight Arrow Connector 122"/>
            <p:cNvSpPr/>
            <p:nvPr/>
          </p:nvSpPr>
          <p:spPr>
            <a:xfrm>
              <a:off x="2545200" y="3400560"/>
              <a:ext cx="284040" cy="30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000000">
                  <a:lumMod val="75000"/>
                  <a:lumOff val="25000"/>
                </a:srgbClr>
              </a:solidFill>
              <a:prstDash val="dash"/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13" name="Rounded Rectangle 41"/>
          <p:cNvSpPr/>
          <p:nvPr/>
        </p:nvSpPr>
        <p:spPr>
          <a:xfrm>
            <a:off x="4887000" y="2971800"/>
            <a:ext cx="533160" cy="9140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8575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514" name="Group 128"/>
          <p:cNvGrpSpPr/>
          <p:nvPr/>
        </p:nvGrpSpPr>
        <p:grpSpPr>
          <a:xfrm>
            <a:off x="3057840" y="3886200"/>
            <a:ext cx="4977360" cy="1980720"/>
            <a:chOff x="3057840" y="3886200"/>
            <a:chExt cx="4977360" cy="1980720"/>
          </a:xfrm>
        </p:grpSpPr>
        <p:sp>
          <p:nvSpPr>
            <p:cNvPr id="3515" name="Straight Connector 98"/>
            <p:cNvSpPr/>
            <p:nvPr/>
          </p:nvSpPr>
          <p:spPr>
            <a:xfrm flipH="1" flipV="1">
              <a:off x="3057840" y="3886200"/>
              <a:ext cx="1144440" cy="1295280"/>
            </a:xfrm>
            <a:prstGeom prst="line">
              <a:avLst/>
            </a:prstGeom>
            <a:ln w="25400">
              <a:solidFill>
                <a:srgbClr val="c0504d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6" name="Straight Connector 99"/>
            <p:cNvSpPr/>
            <p:nvPr/>
          </p:nvSpPr>
          <p:spPr>
            <a:xfrm flipV="1">
              <a:off x="4811760" y="3886200"/>
              <a:ext cx="3223440" cy="1295280"/>
            </a:xfrm>
            <a:prstGeom prst="line">
              <a:avLst/>
            </a:prstGeom>
            <a:ln w="25400">
              <a:solidFill>
                <a:srgbClr val="c0504d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517" name="Picture 127" descr=""/>
            <p:cNvPicPr/>
            <p:nvPr/>
          </p:nvPicPr>
          <p:blipFill>
            <a:blip r:embed="rId1"/>
            <a:stretch/>
          </p:blipFill>
          <p:spPr>
            <a:xfrm>
              <a:off x="4343400" y="5181480"/>
              <a:ext cx="685440" cy="685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518" name="Right Arrow 6"/>
          <p:cNvSpPr/>
          <p:nvPr/>
        </p:nvSpPr>
        <p:spPr>
          <a:xfrm>
            <a:off x="5344200" y="3295800"/>
            <a:ext cx="2275560" cy="2282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9" name="Right Arrow 94"/>
          <p:cNvSpPr/>
          <p:nvPr/>
        </p:nvSpPr>
        <p:spPr>
          <a:xfrm flipH="1">
            <a:off x="3199680" y="3295800"/>
            <a:ext cx="1752120" cy="2282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0" name="TextBox 7"/>
          <p:cNvSpPr/>
          <p:nvPr/>
        </p:nvSpPr>
        <p:spPr>
          <a:xfrm>
            <a:off x="5331600" y="3429000"/>
            <a:ext cx="8593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8KB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32" dur="indefinite" restart="never" nodeType="tmRoot">
          <p:childTnLst>
            <p:seq>
              <p:cTn id="2033" dur="indefinite" nodeType="mainSeq">
                <p:childTnLst>
                  <p:par>
                    <p:cTn id="2034" fill="hold">
                      <p:stCondLst>
                        <p:cond delay="indefinite"/>
                      </p:stCondLst>
                      <p:childTnLst>
                        <p:par>
                          <p:cTn id="2035" fill="hold">
                            <p:stCondLst>
                              <p:cond delay="0"/>
                            </p:stCondLst>
                            <p:childTnLst>
                              <p:par>
                                <p:cTn id="20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38" dur="250"/>
                                        <p:tgtEl>
                                          <p:spTgt spid="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9" fill="hold">
                      <p:stCondLst>
                        <p:cond delay="indefinite"/>
                      </p:stCondLst>
                      <p:childTnLst>
                        <p:par>
                          <p:cTn id="2040" fill="hold">
                            <p:stCondLst>
                              <p:cond delay="0"/>
                            </p:stCondLst>
                            <p:childTnLst>
                              <p:par>
                                <p:cTn id="20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43" dur="250"/>
                                        <p:tgtEl>
                                          <p:spTgt spid="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46" dur="25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49" dur="250"/>
                                        <p:tgtEl>
                                          <p:spTgt spid="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52" dur="250"/>
                                        <p:tgtEl>
                                          <p:spTgt spid="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55" dur="250"/>
                                        <p:tgtEl>
                                          <p:spTgt spid="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6" fill="hold">
                      <p:stCondLst>
                        <p:cond delay="indefinite"/>
                      </p:stCondLst>
                      <p:childTnLst>
                        <p:par>
                          <p:cTn id="2057" fill="hold">
                            <p:stCondLst>
                              <p:cond delay="0"/>
                            </p:stCondLst>
                            <p:childTnLst>
                              <p:par>
                                <p:cTn id="20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0" dur="250"/>
                                        <p:tgtEl>
                                          <p:spTgt spid="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1" fill="hold">
                      <p:stCondLst>
                        <p:cond delay="indefinite"/>
                      </p:stCondLst>
                      <p:childTnLst>
                        <p:par>
                          <p:cTn id="2062" fill="hold">
                            <p:stCondLst>
                              <p:cond delay="0"/>
                            </p:stCondLst>
                            <p:childTnLst>
                              <p:par>
                                <p:cTn id="20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5" dur="250"/>
                                        <p:tgtEl>
                                          <p:spTgt spid="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6" fill="hold">
                      <p:stCondLst>
                        <p:cond delay="indefinite"/>
                      </p:stCondLst>
                      <p:childTnLst>
                        <p:par>
                          <p:cTn id="2067" fill="hold">
                            <p:stCondLst>
                              <p:cond delay="0"/>
                            </p:stCondLst>
                            <p:childTnLst>
                              <p:par>
                                <p:cTn id="2068" nodeType="clickEffect" fill="hold" presetClass="emph" presetID="7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69" dur="250" fill="hold"/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070" dur="250" fill="hold"/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1" nodeType="withEffect" fill="hold" presetClass="emph" presetID="7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72" dur="250" fill="hold"/>
                                        <p:tgtEl>
                                          <p:spTgt spid="3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073" dur="250" fill="hold"/>
                                        <p:tgtEl>
                                          <p:spTgt spid="34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4" nodeType="withEffect" fill="hold" presetClass="emph" presetID="7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75" dur="250" fill="hold"/>
                                        <p:tgtEl>
                                          <p:spTgt spid="34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076" dur="250" fill="hold"/>
                                        <p:tgtEl>
                                          <p:spTgt spid="34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7" nodeType="withEffect" fill="hold" presetClass="emph" presetID="7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78" dur="250" fill="hold"/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079" dur="250" fill="hold"/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0" fill="hold">
                      <p:stCondLst>
                        <p:cond delay="indefinite"/>
                      </p:stCondLst>
                      <p:childTnLst>
                        <p:par>
                          <p:cTn id="2081" fill="hold">
                            <p:stCondLst>
                              <p:cond delay="0"/>
                            </p:stCondLst>
                            <p:childTnLst>
                              <p:par>
                                <p:cTn id="2082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084" dur="250"/>
                                        <p:tgtEl>
                                          <p:spTgt spid="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5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087" dur="25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90" dur="250"/>
                                        <p:tgtEl>
                                          <p:spTgt spid="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Cell Operation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2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AC375C7-CAD8-4DE6-9568-296EE7A3D601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523" name="Rounded Rectangle 4"/>
          <p:cNvSpPr/>
          <p:nvPr/>
        </p:nvSpPr>
        <p:spPr>
          <a:xfrm>
            <a:off x="5257800" y="4419720"/>
            <a:ext cx="1142640" cy="11426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8575">
            <a:solidFill>
              <a:srgbClr val="4f81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Sense Amp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24" name="Rectangle 5"/>
          <p:cNvSpPr/>
          <p:nvPr/>
        </p:nvSpPr>
        <p:spPr>
          <a:xfrm>
            <a:off x="3273480" y="2590920"/>
            <a:ext cx="456840" cy="914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525" name="Group 39"/>
          <p:cNvGrpSpPr/>
          <p:nvPr/>
        </p:nvGrpSpPr>
        <p:grpSpPr>
          <a:xfrm>
            <a:off x="2667240" y="2590560"/>
            <a:ext cx="1294920" cy="914760"/>
            <a:chOff x="2667240" y="2590560"/>
            <a:chExt cx="1294920" cy="914760"/>
          </a:xfrm>
        </p:grpSpPr>
        <p:grpSp>
          <p:nvGrpSpPr>
            <p:cNvPr id="3526" name="Group 18"/>
            <p:cNvGrpSpPr/>
            <p:nvPr/>
          </p:nvGrpSpPr>
          <p:grpSpPr>
            <a:xfrm>
              <a:off x="2667240" y="2590560"/>
              <a:ext cx="1063440" cy="914760"/>
              <a:chOff x="2667240" y="2590560"/>
              <a:chExt cx="1063440" cy="914760"/>
            </a:xfrm>
          </p:grpSpPr>
          <p:grpSp>
            <p:nvGrpSpPr>
              <p:cNvPr id="3527" name="Group 11"/>
              <p:cNvGrpSpPr/>
              <p:nvPr/>
            </p:nvGrpSpPr>
            <p:grpSpPr>
              <a:xfrm>
                <a:off x="3273120" y="2590560"/>
                <a:ext cx="457560" cy="914760"/>
                <a:chOff x="3273120" y="2590560"/>
                <a:chExt cx="457560" cy="914760"/>
              </a:xfrm>
            </p:grpSpPr>
            <p:sp>
              <p:nvSpPr>
                <p:cNvPr id="3528" name="Straight Connector 7"/>
                <p:cNvSpPr/>
                <p:nvPr/>
              </p:nvSpPr>
              <p:spPr>
                <a:xfrm flipV="1">
                  <a:off x="3730320" y="259056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529" name="Straight Connector 8"/>
                <p:cNvSpPr/>
                <p:nvPr/>
              </p:nvSpPr>
              <p:spPr>
                <a:xfrm flipV="1">
                  <a:off x="3273120" y="259056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530" name="Straight Connector 9"/>
                <p:cNvSpPr/>
                <p:nvPr/>
              </p:nvSpPr>
              <p:spPr>
                <a:xfrm>
                  <a:off x="3273120" y="3504960"/>
                  <a:ext cx="457200" cy="36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531" name="Elbow Connector 16"/>
              <p:cNvSpPr/>
              <p:nvPr/>
            </p:nvSpPr>
            <p:spPr>
              <a:xfrm flipV="1" rot="10800000">
                <a:off x="2667240" y="3047760"/>
                <a:ext cx="606240" cy="456840"/>
              </a:xfrm>
              <a:prstGeom prst="bentConnector2">
                <a:avLst/>
              </a:prstGeom>
              <a:noFill/>
              <a:ln w="28575">
                <a:solidFill>
                  <a:srgbClr val="c0504d"/>
                </a:solidFill>
                <a:round/>
                <a:tailEnd len="lg" type="triangl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532" name="Straight Connector 27"/>
            <p:cNvSpPr/>
            <p:nvPr/>
          </p:nvSpPr>
          <p:spPr>
            <a:xfrm flipH="1">
              <a:off x="3733560" y="3047760"/>
              <a:ext cx="22860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33" name="Group 34"/>
          <p:cNvGrpSpPr/>
          <p:nvPr/>
        </p:nvGrpSpPr>
        <p:grpSpPr>
          <a:xfrm>
            <a:off x="4305240" y="2514600"/>
            <a:ext cx="914400" cy="533520"/>
            <a:chOff x="4305240" y="2514600"/>
            <a:chExt cx="914400" cy="533520"/>
          </a:xfrm>
        </p:grpSpPr>
        <p:sp>
          <p:nvSpPr>
            <p:cNvPr id="3534" name="Straight Connector 20"/>
            <p:cNvSpPr/>
            <p:nvPr/>
          </p:nvSpPr>
          <p:spPr>
            <a:xfrm flipV="1">
              <a:off x="4495680" y="259056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5" name="Straight Connector 21"/>
            <p:cNvSpPr/>
            <p:nvPr/>
          </p:nvSpPr>
          <p:spPr>
            <a:xfrm flipV="1">
              <a:off x="5029200" y="259056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6" name="Straight Connector 22"/>
            <p:cNvSpPr/>
            <p:nvPr/>
          </p:nvSpPr>
          <p:spPr>
            <a:xfrm flipH="1">
              <a:off x="4495680" y="259056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7" name="Straight Connector 25"/>
            <p:cNvSpPr/>
            <p:nvPr/>
          </p:nvSpPr>
          <p:spPr>
            <a:xfrm flipH="1">
              <a:off x="4495680" y="251460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8" name="Straight Connector 30"/>
            <p:cNvSpPr/>
            <p:nvPr/>
          </p:nvSpPr>
          <p:spPr>
            <a:xfrm>
              <a:off x="5029200" y="304776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9" name="Straight Connector 33"/>
            <p:cNvSpPr/>
            <p:nvPr/>
          </p:nvSpPr>
          <p:spPr>
            <a:xfrm>
              <a:off x="4305240" y="304776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40" name="Straight Connector 41"/>
          <p:cNvSpPr/>
          <p:nvPr/>
        </p:nvSpPr>
        <p:spPr>
          <a:xfrm>
            <a:off x="3962160" y="3047760"/>
            <a:ext cx="34308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1" name="Straight Connector 43"/>
          <p:cNvSpPr/>
          <p:nvPr/>
        </p:nvSpPr>
        <p:spPr>
          <a:xfrm flipV="1">
            <a:off x="5829120" y="2361960"/>
            <a:ext cx="360" cy="205740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2" name="Straight Connector 45"/>
          <p:cNvSpPr/>
          <p:nvPr/>
        </p:nvSpPr>
        <p:spPr>
          <a:xfrm>
            <a:off x="5219640" y="3047760"/>
            <a:ext cx="60948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3" name="Straight Connector 48"/>
          <p:cNvSpPr/>
          <p:nvPr/>
        </p:nvSpPr>
        <p:spPr>
          <a:xfrm>
            <a:off x="2361960" y="1904760"/>
            <a:ext cx="297180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4" name="Straight Connector 49"/>
          <p:cNvSpPr/>
          <p:nvPr/>
        </p:nvSpPr>
        <p:spPr>
          <a:xfrm>
            <a:off x="4762440" y="1904760"/>
            <a:ext cx="360" cy="60984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5" name="Straight Connector 54"/>
          <p:cNvSpPr/>
          <p:nvPr/>
        </p:nvSpPr>
        <p:spPr>
          <a:xfrm flipH="1">
            <a:off x="2361960" y="4991040"/>
            <a:ext cx="289584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6" name="TextBox 56"/>
          <p:cNvSpPr/>
          <p:nvPr/>
        </p:nvSpPr>
        <p:spPr>
          <a:xfrm>
            <a:off x="3890520" y="4963320"/>
            <a:ext cx="13395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400" spc="-1" strike="noStrike">
                <a:solidFill>
                  <a:srgbClr val="595959"/>
                </a:solidFill>
                <a:latin typeface="Myriad Pro Cond"/>
              </a:rPr>
              <a:t>enable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47" name="TextBox 57"/>
          <p:cNvSpPr/>
          <p:nvPr/>
        </p:nvSpPr>
        <p:spPr>
          <a:xfrm>
            <a:off x="5770440" y="2387160"/>
            <a:ext cx="12830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400" spc="-1" strike="noStrike">
                <a:solidFill>
                  <a:srgbClr val="595959"/>
                </a:solidFill>
                <a:latin typeface="Myriad Pro Cond"/>
              </a:rPr>
              <a:t>bitline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48" name="TextBox 58"/>
          <p:cNvSpPr/>
          <p:nvPr/>
        </p:nvSpPr>
        <p:spPr>
          <a:xfrm>
            <a:off x="2192760" y="1381680"/>
            <a:ext cx="1673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400" spc="-1" strike="noStrike">
                <a:solidFill>
                  <a:srgbClr val="595959"/>
                </a:solidFill>
                <a:latin typeface="Myriad Pro Cond"/>
              </a:rPr>
              <a:t>wordline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49" name="TextBox 59"/>
          <p:cNvSpPr/>
          <p:nvPr/>
        </p:nvSpPr>
        <p:spPr>
          <a:xfrm>
            <a:off x="1577880" y="2438280"/>
            <a:ext cx="1782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400" spc="-1" strike="noStrike">
                <a:solidFill>
                  <a:srgbClr val="595959"/>
                </a:solidFill>
                <a:latin typeface="Myriad Pro Cond"/>
              </a:rPr>
              <a:t>capacitor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50" name="TextBox 60"/>
          <p:cNvSpPr/>
          <p:nvPr/>
        </p:nvSpPr>
        <p:spPr>
          <a:xfrm>
            <a:off x="3879720" y="3094560"/>
            <a:ext cx="172368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en-US" sz="2400" spc="-1" strike="noStrike">
                <a:solidFill>
                  <a:srgbClr val="595959"/>
                </a:solidFill>
                <a:latin typeface="Myriad Pro Cond"/>
              </a:rPr>
              <a:t>access transistor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51" name="Straight Connector 31"/>
          <p:cNvSpPr/>
          <p:nvPr/>
        </p:nvSpPr>
        <p:spPr>
          <a:xfrm>
            <a:off x="5829120" y="5562360"/>
            <a:ext cx="360" cy="78480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552" name="Group 10"/>
          <p:cNvGrpSpPr/>
          <p:nvPr/>
        </p:nvGrpSpPr>
        <p:grpSpPr>
          <a:xfrm>
            <a:off x="5817600" y="5791320"/>
            <a:ext cx="1283040" cy="456120"/>
            <a:chOff x="5817600" y="5791320"/>
            <a:chExt cx="1283040" cy="456120"/>
          </a:xfrm>
        </p:grpSpPr>
        <p:sp>
          <p:nvSpPr>
            <p:cNvPr id="3553" name="TextBox 32"/>
            <p:cNvSpPr/>
            <p:nvPr/>
          </p:nvSpPr>
          <p:spPr>
            <a:xfrm>
              <a:off x="5817600" y="5791320"/>
              <a:ext cx="12830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i="1" lang="en-US" sz="2400" spc="-1" strike="noStrike">
                  <a:solidFill>
                    <a:srgbClr val="595959"/>
                  </a:solidFill>
                  <a:latin typeface="Myriad Pro Cond"/>
                </a:rPr>
                <a:t>bitline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554" name="Straight Connector 6"/>
            <p:cNvSpPr/>
            <p:nvPr/>
          </p:nvSpPr>
          <p:spPr>
            <a:xfrm>
              <a:off x="6019560" y="5853960"/>
              <a:ext cx="93528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91" dur="indefinite" restart="never" nodeType="tmRoot">
          <p:childTnLst>
            <p:seq>
              <p:cTn id="2092" dur="indefinite" nodeType="mainSeq">
                <p:childTnLst>
                  <p:par>
                    <p:cTn id="2093" fill="hold">
                      <p:stCondLst>
                        <p:cond delay="indefinite"/>
                      </p:stCondLst>
                      <p:childTnLst>
                        <p:par>
                          <p:cTn id="2094" fill="hold">
                            <p:stCondLst>
                              <p:cond delay="0"/>
                            </p:stCondLst>
                            <p:childTnLst>
                              <p:par>
                                <p:cTn id="20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97" dur="25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00" dur="250"/>
                                        <p:tgtEl>
                                          <p:spTgt spid="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1" fill="hold">
                      <p:stCondLst>
                        <p:cond delay="indefinite"/>
                      </p:stCondLst>
                      <p:childTnLst>
                        <p:par>
                          <p:cTn id="2102" fill="hold">
                            <p:stCondLst>
                              <p:cond delay="0"/>
                            </p:stCondLst>
                            <p:childTnLst>
                              <p:par>
                                <p:cTn id="21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05" dur="25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6" fill="hold">
                      <p:stCondLst>
                        <p:cond delay="indefinite"/>
                      </p:stCondLst>
                      <p:childTnLst>
                        <p:par>
                          <p:cTn id="2107" fill="hold">
                            <p:stCondLst>
                              <p:cond delay="0"/>
                            </p:stCondLst>
                            <p:childTnLst>
                              <p:par>
                                <p:cTn id="21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10" dur="250"/>
                                        <p:tgtEl>
                                          <p:spTgt spid="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1" fill="hold">
                      <p:stCondLst>
                        <p:cond delay="indefinite"/>
                      </p:stCondLst>
                      <p:childTnLst>
                        <p:par>
                          <p:cTn id="2112" fill="hold">
                            <p:stCondLst>
                              <p:cond delay="0"/>
                            </p:stCondLst>
                            <p:childTnLst>
                              <p:par>
                                <p:cTn id="21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15" dur="250"/>
                                        <p:tgtEl>
                                          <p:spTgt spid="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6" fill="hold">
                      <p:stCondLst>
                        <p:cond delay="indefinite"/>
                      </p:stCondLst>
                      <p:childTnLst>
                        <p:par>
                          <p:cTn id="2117" fill="hold">
                            <p:stCondLst>
                              <p:cond delay="0"/>
                            </p:stCondLst>
                            <p:childTnLst>
                              <p:par>
                                <p:cTn id="21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0" dur="250"/>
                                        <p:tgtEl>
                                          <p:spTgt spid="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5" name="TextBox 42"/>
          <p:cNvSpPr/>
          <p:nvPr/>
        </p:nvSpPr>
        <p:spPr>
          <a:xfrm>
            <a:off x="5382000" y="1838880"/>
            <a:ext cx="176328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½ V</a:t>
            </a:r>
            <a:r>
              <a:rPr b="1" lang="en-US" sz="2400" spc="-1" strike="noStrike" baseline="-25000">
                <a:solidFill>
                  <a:srgbClr val="404040"/>
                </a:solidFill>
                <a:latin typeface="Myriad Pro Cond"/>
              </a:rPr>
              <a:t>DD </a:t>
            </a: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+ </a:t>
            </a:r>
            <a:r>
              <a:rPr b="1" lang="el-GR" sz="2400" spc="-1" strike="noStrike">
                <a:solidFill>
                  <a:srgbClr val="c00000"/>
                </a:solidFill>
                <a:latin typeface="Myriad Pro Cond"/>
              </a:rPr>
              <a:t>δ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56" name="Rectangle 31"/>
          <p:cNvSpPr/>
          <p:nvPr/>
        </p:nvSpPr>
        <p:spPr>
          <a:xfrm>
            <a:off x="3276720" y="2590920"/>
            <a:ext cx="456840" cy="914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DRAM Cell Operation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8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693CD47-851A-40D6-8092-3F1FA3FF8BFF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559" name="Rectangle 5"/>
          <p:cNvSpPr/>
          <p:nvPr/>
        </p:nvSpPr>
        <p:spPr>
          <a:xfrm>
            <a:off x="3273480" y="2895480"/>
            <a:ext cx="456840" cy="60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560" name="Group 39"/>
          <p:cNvGrpSpPr/>
          <p:nvPr/>
        </p:nvGrpSpPr>
        <p:grpSpPr>
          <a:xfrm>
            <a:off x="2667240" y="2590560"/>
            <a:ext cx="1294920" cy="914760"/>
            <a:chOff x="2667240" y="2590560"/>
            <a:chExt cx="1294920" cy="914760"/>
          </a:xfrm>
        </p:grpSpPr>
        <p:grpSp>
          <p:nvGrpSpPr>
            <p:cNvPr id="3561" name="Group 18"/>
            <p:cNvGrpSpPr/>
            <p:nvPr/>
          </p:nvGrpSpPr>
          <p:grpSpPr>
            <a:xfrm>
              <a:off x="2667240" y="2590560"/>
              <a:ext cx="1063440" cy="914760"/>
              <a:chOff x="2667240" y="2590560"/>
              <a:chExt cx="1063440" cy="914760"/>
            </a:xfrm>
          </p:grpSpPr>
          <p:grpSp>
            <p:nvGrpSpPr>
              <p:cNvPr id="3562" name="Group 11"/>
              <p:cNvGrpSpPr/>
              <p:nvPr/>
            </p:nvGrpSpPr>
            <p:grpSpPr>
              <a:xfrm>
                <a:off x="3273120" y="2590560"/>
                <a:ext cx="457560" cy="914760"/>
                <a:chOff x="3273120" y="2590560"/>
                <a:chExt cx="457560" cy="914760"/>
              </a:xfrm>
            </p:grpSpPr>
            <p:sp>
              <p:nvSpPr>
                <p:cNvPr id="3563" name="Straight Connector 7"/>
                <p:cNvSpPr/>
                <p:nvPr/>
              </p:nvSpPr>
              <p:spPr>
                <a:xfrm flipV="1">
                  <a:off x="3730320" y="259056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564" name="Straight Connector 8"/>
                <p:cNvSpPr/>
                <p:nvPr/>
              </p:nvSpPr>
              <p:spPr>
                <a:xfrm flipV="1">
                  <a:off x="3273120" y="259056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565" name="Straight Connector 9"/>
                <p:cNvSpPr/>
                <p:nvPr/>
              </p:nvSpPr>
              <p:spPr>
                <a:xfrm>
                  <a:off x="3273120" y="3504960"/>
                  <a:ext cx="457200" cy="36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566" name="Elbow Connector 16"/>
              <p:cNvSpPr/>
              <p:nvPr/>
            </p:nvSpPr>
            <p:spPr>
              <a:xfrm flipV="1" rot="10800000">
                <a:off x="2667240" y="3047760"/>
                <a:ext cx="606240" cy="456840"/>
              </a:xfrm>
              <a:prstGeom prst="bentConnector2">
                <a:avLst/>
              </a:prstGeom>
              <a:noFill/>
              <a:ln w="28575">
                <a:solidFill>
                  <a:srgbClr val="c0504d"/>
                </a:solidFill>
                <a:round/>
                <a:tailEnd len="lg" type="triangl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567" name="Straight Connector 27"/>
            <p:cNvSpPr/>
            <p:nvPr/>
          </p:nvSpPr>
          <p:spPr>
            <a:xfrm flipH="1">
              <a:off x="3733560" y="3047760"/>
              <a:ext cx="22860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68" name="Group 34"/>
          <p:cNvGrpSpPr/>
          <p:nvPr/>
        </p:nvGrpSpPr>
        <p:grpSpPr>
          <a:xfrm>
            <a:off x="4305240" y="2514600"/>
            <a:ext cx="914400" cy="533520"/>
            <a:chOff x="4305240" y="2514600"/>
            <a:chExt cx="914400" cy="533520"/>
          </a:xfrm>
        </p:grpSpPr>
        <p:sp>
          <p:nvSpPr>
            <p:cNvPr id="3569" name="Straight Connector 20"/>
            <p:cNvSpPr/>
            <p:nvPr/>
          </p:nvSpPr>
          <p:spPr>
            <a:xfrm flipV="1">
              <a:off x="4495680" y="259056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0" name="Straight Connector 21"/>
            <p:cNvSpPr/>
            <p:nvPr/>
          </p:nvSpPr>
          <p:spPr>
            <a:xfrm flipV="1">
              <a:off x="5029200" y="259056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1" name="Straight Connector 22"/>
            <p:cNvSpPr/>
            <p:nvPr/>
          </p:nvSpPr>
          <p:spPr>
            <a:xfrm flipH="1">
              <a:off x="4495680" y="259056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2" name="Straight Connector 25"/>
            <p:cNvSpPr/>
            <p:nvPr/>
          </p:nvSpPr>
          <p:spPr>
            <a:xfrm flipH="1">
              <a:off x="4495680" y="251460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3" name="Straight Connector 30"/>
            <p:cNvSpPr/>
            <p:nvPr/>
          </p:nvSpPr>
          <p:spPr>
            <a:xfrm>
              <a:off x="5029200" y="304776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4" name="Straight Connector 33"/>
            <p:cNvSpPr/>
            <p:nvPr/>
          </p:nvSpPr>
          <p:spPr>
            <a:xfrm>
              <a:off x="4305240" y="304776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75" name="Straight Connector 41"/>
          <p:cNvSpPr/>
          <p:nvPr/>
        </p:nvSpPr>
        <p:spPr>
          <a:xfrm>
            <a:off x="3962160" y="3047760"/>
            <a:ext cx="34308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6" name="Straight Connector 43"/>
          <p:cNvSpPr/>
          <p:nvPr/>
        </p:nvSpPr>
        <p:spPr>
          <a:xfrm flipV="1">
            <a:off x="5829120" y="2361960"/>
            <a:ext cx="360" cy="205740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7" name="Straight Connector 45"/>
          <p:cNvSpPr/>
          <p:nvPr/>
        </p:nvSpPr>
        <p:spPr>
          <a:xfrm>
            <a:off x="5219640" y="3047760"/>
            <a:ext cx="60948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8" name="Straight Connector 48"/>
          <p:cNvSpPr/>
          <p:nvPr/>
        </p:nvSpPr>
        <p:spPr>
          <a:xfrm>
            <a:off x="2361960" y="1904760"/>
            <a:ext cx="297180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9" name="Straight Connector 49"/>
          <p:cNvSpPr/>
          <p:nvPr/>
        </p:nvSpPr>
        <p:spPr>
          <a:xfrm>
            <a:off x="4762440" y="1904760"/>
            <a:ext cx="360" cy="60984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0" name="Straight Connector 54"/>
          <p:cNvSpPr/>
          <p:nvPr/>
        </p:nvSpPr>
        <p:spPr>
          <a:xfrm flipH="1">
            <a:off x="2361960" y="4991040"/>
            <a:ext cx="289584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1" name="TextBox 56"/>
          <p:cNvSpPr/>
          <p:nvPr/>
        </p:nvSpPr>
        <p:spPr>
          <a:xfrm>
            <a:off x="3890520" y="4963320"/>
            <a:ext cx="13395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400" spc="-1" strike="noStrike">
                <a:solidFill>
                  <a:srgbClr val="a6a6a6"/>
                </a:solidFill>
                <a:latin typeface="Myriad Pro Cond"/>
              </a:rPr>
              <a:t>enable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82" name="TextBox 57"/>
          <p:cNvSpPr/>
          <p:nvPr/>
        </p:nvSpPr>
        <p:spPr>
          <a:xfrm>
            <a:off x="5770440" y="2387160"/>
            <a:ext cx="12830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400" spc="-1" strike="noStrike">
                <a:solidFill>
                  <a:srgbClr val="a6a6a6"/>
                </a:solidFill>
                <a:latin typeface="Myriad Pro Cond"/>
              </a:rPr>
              <a:t>bitline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83" name="TextBox 58"/>
          <p:cNvSpPr/>
          <p:nvPr/>
        </p:nvSpPr>
        <p:spPr>
          <a:xfrm>
            <a:off x="2192760" y="1381680"/>
            <a:ext cx="1673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400" spc="-1" strike="noStrike">
                <a:solidFill>
                  <a:srgbClr val="a6a6a6"/>
                </a:solidFill>
                <a:latin typeface="Myriad Pro Cond"/>
              </a:rPr>
              <a:t>wordline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84" name="TextBox 59"/>
          <p:cNvSpPr/>
          <p:nvPr/>
        </p:nvSpPr>
        <p:spPr>
          <a:xfrm>
            <a:off x="1577880" y="2438280"/>
            <a:ext cx="1782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400" spc="-1" strike="noStrike">
                <a:solidFill>
                  <a:srgbClr val="a6a6a6"/>
                </a:solidFill>
                <a:latin typeface="Myriad Pro Cond"/>
              </a:rPr>
              <a:t>capacitor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85" name="TextBox 60"/>
          <p:cNvSpPr/>
          <p:nvPr/>
        </p:nvSpPr>
        <p:spPr>
          <a:xfrm>
            <a:off x="3956040" y="3094560"/>
            <a:ext cx="164736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en-US" sz="2400" spc="-1" strike="noStrike">
                <a:solidFill>
                  <a:srgbClr val="a6a6a6"/>
                </a:solidFill>
                <a:latin typeface="Myriad Pro Cond"/>
              </a:rPr>
              <a:t>access transistor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86" name="TextBox 2"/>
          <p:cNvSpPr/>
          <p:nvPr/>
        </p:nvSpPr>
        <p:spPr>
          <a:xfrm>
            <a:off x="1877760" y="1643400"/>
            <a:ext cx="3913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87" name="TextBox 35"/>
          <p:cNvSpPr/>
          <p:nvPr/>
        </p:nvSpPr>
        <p:spPr>
          <a:xfrm>
            <a:off x="5474880" y="1838880"/>
            <a:ext cx="113076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½ V</a:t>
            </a:r>
            <a:r>
              <a:rPr b="1" lang="en-US" sz="2400" spc="-1" strike="noStrike" baseline="-25000">
                <a:solidFill>
                  <a:srgbClr val="404040"/>
                </a:solidFill>
                <a:latin typeface="Myriad Pro Cond"/>
              </a:rPr>
              <a:t>DD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88" name="TextBox 36"/>
          <p:cNvSpPr/>
          <p:nvPr/>
        </p:nvSpPr>
        <p:spPr>
          <a:xfrm>
            <a:off x="1877760" y="4734720"/>
            <a:ext cx="3913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89" name="TextBox 37"/>
          <p:cNvSpPr/>
          <p:nvPr/>
        </p:nvSpPr>
        <p:spPr>
          <a:xfrm>
            <a:off x="1877760" y="4724280"/>
            <a:ext cx="3913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90" name="TextBox 38"/>
          <p:cNvSpPr/>
          <p:nvPr/>
        </p:nvSpPr>
        <p:spPr>
          <a:xfrm>
            <a:off x="1877760" y="1610280"/>
            <a:ext cx="3913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91" name="TextBox 40"/>
          <p:cNvSpPr/>
          <p:nvPr/>
        </p:nvSpPr>
        <p:spPr>
          <a:xfrm>
            <a:off x="5498640" y="1838880"/>
            <a:ext cx="70848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V</a:t>
            </a:r>
            <a:r>
              <a:rPr b="1" lang="en-US" sz="2400" spc="-1" strike="noStrike" baseline="-25000">
                <a:solidFill>
                  <a:srgbClr val="c00000"/>
                </a:solidFill>
                <a:latin typeface="Myriad Pro Cond"/>
              </a:rPr>
              <a:t>DD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92" name="Straight Connector 44"/>
          <p:cNvSpPr/>
          <p:nvPr/>
        </p:nvSpPr>
        <p:spPr>
          <a:xfrm>
            <a:off x="2361960" y="1904760"/>
            <a:ext cx="297180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3" name="Straight Connector 46"/>
          <p:cNvSpPr/>
          <p:nvPr/>
        </p:nvSpPr>
        <p:spPr>
          <a:xfrm>
            <a:off x="3962160" y="3047760"/>
            <a:ext cx="34308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4" name="Straight Connector 47"/>
          <p:cNvSpPr/>
          <p:nvPr/>
        </p:nvSpPr>
        <p:spPr>
          <a:xfrm>
            <a:off x="5219640" y="3047760"/>
            <a:ext cx="60948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5" name="Straight Connector 50"/>
          <p:cNvSpPr/>
          <p:nvPr/>
        </p:nvSpPr>
        <p:spPr>
          <a:xfrm flipH="1">
            <a:off x="2361960" y="4991040"/>
            <a:ext cx="289584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6" name="TextBox 6"/>
          <p:cNvSpPr/>
          <p:nvPr/>
        </p:nvSpPr>
        <p:spPr>
          <a:xfrm>
            <a:off x="139680" y="1395000"/>
            <a:ext cx="146520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raise wordline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97" name="TextBox 55"/>
          <p:cNvSpPr/>
          <p:nvPr/>
        </p:nvSpPr>
        <p:spPr>
          <a:xfrm>
            <a:off x="1523880" y="5075640"/>
            <a:ext cx="177480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enable sense amp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3598" name="Group 15"/>
          <p:cNvGrpSpPr/>
          <p:nvPr/>
        </p:nvGrpSpPr>
        <p:grpSpPr>
          <a:xfrm>
            <a:off x="5514480" y="3086280"/>
            <a:ext cx="3476880" cy="1238040"/>
            <a:chOff x="5514480" y="3086280"/>
            <a:chExt cx="3476880" cy="1238040"/>
          </a:xfrm>
        </p:grpSpPr>
        <p:sp>
          <p:nvSpPr>
            <p:cNvPr id="3599" name="TextBox 52"/>
            <p:cNvSpPr/>
            <p:nvPr/>
          </p:nvSpPr>
          <p:spPr>
            <a:xfrm>
              <a:off x="7157880" y="3246840"/>
              <a:ext cx="1833480" cy="1077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9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c00000"/>
                  </a:solidFill>
                  <a:latin typeface="Myriad Pro Cond"/>
                </a:rPr>
                <a:t>connects cell to bitline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600" name="Curved Connector 12"/>
            <p:cNvSpPr/>
            <p:nvPr/>
          </p:nvSpPr>
          <p:spPr>
            <a:xfrm rot="10800000">
              <a:off x="5514480" y="3085920"/>
              <a:ext cx="1643400" cy="70524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c00000"/>
              </a:solidFill>
              <a:prstDash val="dash"/>
              <a:round/>
              <a:tailEnd len="lg" type="triangl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01" name="Group 23"/>
          <p:cNvGrpSpPr/>
          <p:nvPr/>
        </p:nvGrpSpPr>
        <p:grpSpPr>
          <a:xfrm>
            <a:off x="152280" y="3094560"/>
            <a:ext cx="3352680" cy="1792800"/>
            <a:chOff x="152280" y="3094560"/>
            <a:chExt cx="3352680" cy="1792800"/>
          </a:xfrm>
        </p:grpSpPr>
        <p:sp>
          <p:nvSpPr>
            <p:cNvPr id="3602" name="TextBox 53"/>
            <p:cNvSpPr/>
            <p:nvPr/>
          </p:nvSpPr>
          <p:spPr>
            <a:xfrm>
              <a:off x="152280" y="3809880"/>
              <a:ext cx="2240280" cy="1077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9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c00000"/>
                  </a:solidFill>
                  <a:latin typeface="Myriad Pro Cond"/>
                </a:rPr>
                <a:t>cell loses charge to bitline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603" name="Curved Connector 61"/>
            <p:cNvSpPr/>
            <p:nvPr/>
          </p:nvSpPr>
          <p:spPr>
            <a:xfrm flipV="1">
              <a:off x="2393280" y="3094560"/>
              <a:ext cx="1111680" cy="1260000"/>
            </a:xfrm>
            <a:prstGeom prst="curvedConnector2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tailEnd len="lg" type="triangl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04" name="Straight Arrow Connector 26"/>
          <p:cNvSpPr/>
          <p:nvPr/>
        </p:nvSpPr>
        <p:spPr>
          <a:xfrm flipV="1">
            <a:off x="5943600" y="3047400"/>
            <a:ext cx="360" cy="137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605" name="Group 62"/>
          <p:cNvGrpSpPr/>
          <p:nvPr/>
        </p:nvGrpSpPr>
        <p:grpSpPr>
          <a:xfrm>
            <a:off x="152280" y="3086280"/>
            <a:ext cx="3352680" cy="1463760"/>
            <a:chOff x="152280" y="3086280"/>
            <a:chExt cx="3352680" cy="1463760"/>
          </a:xfrm>
        </p:grpSpPr>
        <p:sp>
          <p:nvSpPr>
            <p:cNvPr id="3606" name="TextBox 63"/>
            <p:cNvSpPr/>
            <p:nvPr/>
          </p:nvSpPr>
          <p:spPr>
            <a:xfrm>
              <a:off x="152280" y="3801600"/>
              <a:ext cx="2240280" cy="74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9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c00000"/>
                  </a:solidFill>
                  <a:latin typeface="Myriad Pro Cond"/>
                </a:rPr>
                <a:t>cell regains charge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607" name="Curved Connector 64"/>
            <p:cNvSpPr/>
            <p:nvPr/>
          </p:nvSpPr>
          <p:spPr>
            <a:xfrm flipV="1">
              <a:off x="2393280" y="3086280"/>
              <a:ext cx="1111680" cy="109368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c00000"/>
              </a:solidFill>
              <a:prstDash val="dash"/>
              <a:round/>
              <a:tailEnd len="lg" type="triangl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08" name="Rounded Rectangle 4"/>
          <p:cNvSpPr/>
          <p:nvPr/>
        </p:nvSpPr>
        <p:spPr>
          <a:xfrm>
            <a:off x="5257800" y="4419720"/>
            <a:ext cx="1142640" cy="11426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8575">
            <a:solidFill>
              <a:srgbClr val="4f81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Sense Amp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3609" name="Group 67"/>
          <p:cNvGrpSpPr/>
          <p:nvPr/>
        </p:nvGrpSpPr>
        <p:grpSpPr>
          <a:xfrm>
            <a:off x="6264000" y="822960"/>
            <a:ext cx="2598480" cy="1077480"/>
            <a:chOff x="6264000" y="822960"/>
            <a:chExt cx="2598480" cy="1077480"/>
          </a:xfrm>
        </p:grpSpPr>
        <p:sp>
          <p:nvSpPr>
            <p:cNvPr id="3610" name="TextBox 68"/>
            <p:cNvSpPr/>
            <p:nvPr/>
          </p:nvSpPr>
          <p:spPr>
            <a:xfrm>
              <a:off x="6858000" y="822960"/>
              <a:ext cx="2004480" cy="1077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9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c00000"/>
                  </a:solidFill>
                  <a:latin typeface="Myriad Pro Cond"/>
                </a:rPr>
                <a:t>deviation in bitline voltage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611" name="Curved Connector 69"/>
            <p:cNvSpPr/>
            <p:nvPr/>
          </p:nvSpPr>
          <p:spPr>
            <a:xfrm flipV="1" rot="10800000">
              <a:off x="6264000" y="1368000"/>
              <a:ext cx="594000" cy="470880"/>
            </a:xfrm>
            <a:prstGeom prst="curvedConnector2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tailEnd len="lg" type="triangl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12" name="Straight Connector 65"/>
          <p:cNvSpPr/>
          <p:nvPr/>
        </p:nvSpPr>
        <p:spPr>
          <a:xfrm>
            <a:off x="5829120" y="5562360"/>
            <a:ext cx="360" cy="78480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3" name="TextBox 66"/>
          <p:cNvSpPr/>
          <p:nvPr/>
        </p:nvSpPr>
        <p:spPr>
          <a:xfrm>
            <a:off x="5246280" y="6258600"/>
            <a:ext cx="113076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½ V</a:t>
            </a:r>
            <a:r>
              <a:rPr b="1" lang="en-US" sz="2400" spc="-1" strike="noStrike" baseline="-25000">
                <a:solidFill>
                  <a:srgbClr val="404040"/>
                </a:solidFill>
                <a:latin typeface="Myriad Pro Cond"/>
              </a:rPr>
              <a:t>DD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14" name="TextBox 70"/>
          <p:cNvSpPr/>
          <p:nvPr/>
        </p:nvSpPr>
        <p:spPr>
          <a:xfrm>
            <a:off x="5611680" y="6258600"/>
            <a:ext cx="3913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3615" name="Group 71"/>
          <p:cNvGrpSpPr/>
          <p:nvPr/>
        </p:nvGrpSpPr>
        <p:grpSpPr>
          <a:xfrm>
            <a:off x="5817600" y="5791320"/>
            <a:ext cx="1283040" cy="456120"/>
            <a:chOff x="5817600" y="5791320"/>
            <a:chExt cx="1283040" cy="456120"/>
          </a:xfrm>
        </p:grpSpPr>
        <p:sp>
          <p:nvSpPr>
            <p:cNvPr id="3616" name="TextBox 72"/>
            <p:cNvSpPr/>
            <p:nvPr/>
          </p:nvSpPr>
          <p:spPr>
            <a:xfrm>
              <a:off x="5817600" y="5791320"/>
              <a:ext cx="12830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i="1" lang="en-US" sz="2400" spc="-1" strike="noStrike">
                  <a:solidFill>
                    <a:srgbClr val="bfbfbf"/>
                  </a:solidFill>
                  <a:latin typeface="Myriad Pro Cond"/>
                </a:rPr>
                <a:t>bitline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617" name="Straight Connector 73"/>
            <p:cNvSpPr/>
            <p:nvPr/>
          </p:nvSpPr>
          <p:spPr>
            <a:xfrm>
              <a:off x="6019560" y="5853960"/>
              <a:ext cx="935280" cy="360"/>
            </a:xfrm>
            <a:prstGeom prst="line">
              <a:avLst/>
            </a:prstGeom>
            <a:ln w="25400"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21" dur="indefinite" restart="never" nodeType="tmRoot">
          <p:childTnLst>
            <p:seq>
              <p:cTn id="2122" dur="indefinite" nodeType="mainSeq">
                <p:childTnLst>
                  <p:par>
                    <p:cTn id="2123" fill="hold">
                      <p:stCondLst>
                        <p:cond delay="indefinite"/>
                      </p:stCondLst>
                      <p:childTnLst>
                        <p:par>
                          <p:cTn id="2124" fill="hold">
                            <p:stCondLst>
                              <p:cond delay="0"/>
                            </p:stCondLst>
                            <p:childTnLst>
                              <p:par>
                                <p:cTn id="21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7" dur="250"/>
                                        <p:tgtEl>
                                          <p:spTgt spid="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8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129" dur="25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33" dur="25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36" dur="250"/>
                                        <p:tgtEl>
                                          <p:spTgt spid="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7" fill="hold">
                      <p:stCondLst>
                        <p:cond delay="indefinite"/>
                      </p:stCondLst>
                      <p:childTnLst>
                        <p:par>
                          <p:cTn id="2138" fill="hold">
                            <p:stCondLst>
                              <p:cond delay="0"/>
                            </p:stCondLst>
                            <p:childTnLst>
                              <p:par>
                                <p:cTn id="21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41" dur="250"/>
                                        <p:tgtEl>
                                          <p:spTgt spid="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44" dur="250"/>
                                        <p:tgtEl>
                                          <p:spTgt spid="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146" dur="250"/>
                                        <p:tgtEl>
                                          <p:spTgt spid="3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50" dur="250"/>
                                        <p:tgtEl>
                                          <p:spTgt spid="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1" fill="hold">
                      <p:stCondLst>
                        <p:cond delay="indefinite"/>
                      </p:stCondLst>
                      <p:childTnLst>
                        <p:par>
                          <p:cTn id="2152" fill="hold">
                            <p:stCondLst>
                              <p:cond delay="0"/>
                            </p:stCondLst>
                            <p:childTnLst>
                              <p:par>
                                <p:cTn id="2153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154" dur="250"/>
                                        <p:tgtEl>
                                          <p:spTgt spid="3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58" dur="25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9" nodeType="with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 additive="repl">
                                        <p:cTn id="2160" dur="500"/>
                                        <p:tgtEl>
                                          <p:spTgt spid="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2" fill="hold">
                      <p:stCondLst>
                        <p:cond delay="indefinite"/>
                      </p:stCondLst>
                      <p:childTnLst>
                        <p:par>
                          <p:cTn id="2163" fill="hold">
                            <p:stCondLst>
                              <p:cond delay="0"/>
                            </p:stCondLst>
                            <p:childTnLst>
                              <p:par>
                                <p:cTn id="21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66" dur="500"/>
                                        <p:tgtEl>
                                          <p:spTgt spid="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7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168" dur="25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0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171" dur="25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75" dur="25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6" fill="hold">
                      <p:stCondLst>
                        <p:cond delay="indefinite"/>
                      </p:stCondLst>
                      <p:childTnLst>
                        <p:par>
                          <p:cTn id="2177" fill="hold">
                            <p:stCondLst>
                              <p:cond delay="0"/>
                            </p:stCondLst>
                            <p:childTnLst>
                              <p:par>
                                <p:cTn id="2178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179" dur="25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83" dur="250"/>
                                        <p:tgtEl>
                                          <p:spTgt spid="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86" dur="25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89" dur="250"/>
                                        <p:tgtEl>
                                          <p:spTgt spid="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0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191" dur="25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3" fill="hold">
                      <p:stCondLst>
                        <p:cond delay="indefinite"/>
                      </p:stCondLst>
                      <p:childTnLst>
                        <p:par>
                          <p:cTn id="2194" fill="hold">
                            <p:stCondLst>
                              <p:cond delay="0"/>
                            </p:stCondLst>
                            <p:childTnLst>
                              <p:par>
                                <p:cTn id="2195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196" dur="250"/>
                                        <p:tgtEl>
                                          <p:spTgt spid="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00" dur="250"/>
                                        <p:tgtEl>
                                          <p:spTgt spid="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02" dur="250"/>
                                        <p:tgtEl>
                                          <p:spTgt spid="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06" dur="250"/>
                                        <p:tgtEl>
                                          <p:spTgt spid="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7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08" dur="500"/>
                                        <p:tgtEl>
                                          <p:spTgt spid="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12" dur="500"/>
                                        <p:tgtEl>
                                          <p:spTgt spid="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3" fill="hold">
                      <p:stCondLst>
                        <p:cond delay="indefinite"/>
                      </p:stCondLst>
                      <p:childTnLst>
                        <p:par>
                          <p:cTn id="2214" fill="hold">
                            <p:stCondLst>
                              <p:cond delay="0"/>
                            </p:stCondLst>
                            <p:childTnLst>
                              <p:par>
                                <p:cTn id="221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17" dur="500"/>
                                        <p:tgtEl>
                                          <p:spTgt spid="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20" dur="25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Rectangle 135"/>
          <p:cNvSpPr/>
          <p:nvPr/>
        </p:nvSpPr>
        <p:spPr>
          <a:xfrm>
            <a:off x="4114800" y="1676520"/>
            <a:ext cx="456840" cy="914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9" name="TextBox 42"/>
          <p:cNvSpPr/>
          <p:nvPr/>
        </p:nvSpPr>
        <p:spPr>
          <a:xfrm>
            <a:off x="6095880" y="1143000"/>
            <a:ext cx="202176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½ V</a:t>
            </a:r>
            <a:r>
              <a:rPr b="1" lang="en-US" sz="2800" spc="-1" strike="noStrike" baseline="-25000">
                <a:solidFill>
                  <a:srgbClr val="404040"/>
                </a:solidFill>
                <a:latin typeface="Myriad Pro Cond"/>
              </a:rPr>
              <a:t>DD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+ </a:t>
            </a:r>
            <a:r>
              <a:rPr b="1" lang="el-GR" sz="2800" spc="-1" strike="noStrike">
                <a:solidFill>
                  <a:srgbClr val="c00000"/>
                </a:solidFill>
                <a:latin typeface="Myriad Pro Cond"/>
              </a:rPr>
              <a:t>δ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Triple-Row Activation: Majority Function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1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3843AC6-0D9D-4ED3-8BB6-1D69F22A7D72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622" name="Rectangle 5"/>
          <p:cNvSpPr/>
          <p:nvPr/>
        </p:nvSpPr>
        <p:spPr>
          <a:xfrm>
            <a:off x="4116600" y="1981080"/>
            <a:ext cx="456840" cy="60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623" name="Group 39"/>
          <p:cNvGrpSpPr/>
          <p:nvPr/>
        </p:nvGrpSpPr>
        <p:grpSpPr>
          <a:xfrm>
            <a:off x="3510360" y="1676160"/>
            <a:ext cx="1294920" cy="914760"/>
            <a:chOff x="3510360" y="1676160"/>
            <a:chExt cx="1294920" cy="914760"/>
          </a:xfrm>
        </p:grpSpPr>
        <p:grpSp>
          <p:nvGrpSpPr>
            <p:cNvPr id="3624" name="Group 18"/>
            <p:cNvGrpSpPr/>
            <p:nvPr/>
          </p:nvGrpSpPr>
          <p:grpSpPr>
            <a:xfrm>
              <a:off x="3510360" y="1676160"/>
              <a:ext cx="1063440" cy="914760"/>
              <a:chOff x="3510360" y="1676160"/>
              <a:chExt cx="1063440" cy="914760"/>
            </a:xfrm>
          </p:grpSpPr>
          <p:grpSp>
            <p:nvGrpSpPr>
              <p:cNvPr id="3625" name="Group 11"/>
              <p:cNvGrpSpPr/>
              <p:nvPr/>
            </p:nvGrpSpPr>
            <p:grpSpPr>
              <a:xfrm>
                <a:off x="4116240" y="1676160"/>
                <a:ext cx="457560" cy="914760"/>
                <a:chOff x="4116240" y="1676160"/>
                <a:chExt cx="457560" cy="914760"/>
              </a:xfrm>
            </p:grpSpPr>
            <p:sp>
              <p:nvSpPr>
                <p:cNvPr id="3626" name="Straight Connector 7"/>
                <p:cNvSpPr/>
                <p:nvPr/>
              </p:nvSpPr>
              <p:spPr>
                <a:xfrm flipV="1">
                  <a:off x="4573440" y="167616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627" name="Straight Connector 8"/>
                <p:cNvSpPr/>
                <p:nvPr/>
              </p:nvSpPr>
              <p:spPr>
                <a:xfrm flipV="1">
                  <a:off x="4116240" y="167616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628" name="Straight Connector 9"/>
                <p:cNvSpPr/>
                <p:nvPr/>
              </p:nvSpPr>
              <p:spPr>
                <a:xfrm>
                  <a:off x="4116240" y="2590560"/>
                  <a:ext cx="457200" cy="36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629" name="Elbow Connector 16"/>
              <p:cNvSpPr/>
              <p:nvPr/>
            </p:nvSpPr>
            <p:spPr>
              <a:xfrm flipV="1" rot="10800000">
                <a:off x="3510360" y="2133360"/>
                <a:ext cx="606240" cy="456840"/>
              </a:xfrm>
              <a:prstGeom prst="bentConnector2">
                <a:avLst/>
              </a:prstGeom>
              <a:noFill/>
              <a:ln w="28575">
                <a:solidFill>
                  <a:srgbClr val="c0504d"/>
                </a:solidFill>
                <a:round/>
                <a:tailEnd len="lg" type="triangl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630" name="Straight Connector 27"/>
            <p:cNvSpPr/>
            <p:nvPr/>
          </p:nvSpPr>
          <p:spPr>
            <a:xfrm flipH="1">
              <a:off x="4576680" y="2133360"/>
              <a:ext cx="22860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31" name="Group 34"/>
          <p:cNvGrpSpPr/>
          <p:nvPr/>
        </p:nvGrpSpPr>
        <p:grpSpPr>
          <a:xfrm>
            <a:off x="5148360" y="1600200"/>
            <a:ext cx="914400" cy="533520"/>
            <a:chOff x="5148360" y="1600200"/>
            <a:chExt cx="914400" cy="533520"/>
          </a:xfrm>
        </p:grpSpPr>
        <p:sp>
          <p:nvSpPr>
            <p:cNvPr id="3632" name="Straight Connector 20"/>
            <p:cNvSpPr/>
            <p:nvPr/>
          </p:nvSpPr>
          <p:spPr>
            <a:xfrm flipV="1">
              <a:off x="5338800" y="167616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3" name="Straight Connector 21"/>
            <p:cNvSpPr/>
            <p:nvPr/>
          </p:nvSpPr>
          <p:spPr>
            <a:xfrm flipV="1">
              <a:off x="5871960" y="167616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4" name="Straight Connector 22"/>
            <p:cNvSpPr/>
            <p:nvPr/>
          </p:nvSpPr>
          <p:spPr>
            <a:xfrm flipH="1">
              <a:off x="5338800" y="1676160"/>
              <a:ext cx="53316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5" name="Straight Connector 25"/>
            <p:cNvSpPr/>
            <p:nvPr/>
          </p:nvSpPr>
          <p:spPr>
            <a:xfrm flipH="1">
              <a:off x="5338800" y="1600200"/>
              <a:ext cx="53316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6" name="Straight Connector 30"/>
            <p:cNvSpPr/>
            <p:nvPr/>
          </p:nvSpPr>
          <p:spPr>
            <a:xfrm>
              <a:off x="5871960" y="2133360"/>
              <a:ext cx="19080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7" name="Straight Connector 33"/>
            <p:cNvSpPr/>
            <p:nvPr/>
          </p:nvSpPr>
          <p:spPr>
            <a:xfrm>
              <a:off x="5148360" y="213336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38" name="Straight Connector 41"/>
          <p:cNvSpPr/>
          <p:nvPr/>
        </p:nvSpPr>
        <p:spPr>
          <a:xfrm>
            <a:off x="4805280" y="2133360"/>
            <a:ext cx="34308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9" name="Straight Connector 43"/>
          <p:cNvSpPr/>
          <p:nvPr/>
        </p:nvSpPr>
        <p:spPr>
          <a:xfrm flipV="1">
            <a:off x="6672240" y="1699200"/>
            <a:ext cx="360" cy="355860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0" name="Straight Connector 45"/>
          <p:cNvSpPr/>
          <p:nvPr/>
        </p:nvSpPr>
        <p:spPr>
          <a:xfrm>
            <a:off x="6062760" y="2133360"/>
            <a:ext cx="60948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1" name="Straight Connector 48"/>
          <p:cNvSpPr/>
          <p:nvPr/>
        </p:nvSpPr>
        <p:spPr>
          <a:xfrm>
            <a:off x="3205080" y="1437480"/>
            <a:ext cx="297180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2" name="Straight Connector 49"/>
          <p:cNvSpPr/>
          <p:nvPr/>
        </p:nvSpPr>
        <p:spPr>
          <a:xfrm>
            <a:off x="5605560" y="1427400"/>
            <a:ext cx="360" cy="17280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3" name="Straight Connector 54"/>
          <p:cNvSpPr/>
          <p:nvPr/>
        </p:nvSpPr>
        <p:spPr>
          <a:xfrm flipH="1">
            <a:off x="3205080" y="5829120"/>
            <a:ext cx="289548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4" name="TextBox 2"/>
          <p:cNvSpPr/>
          <p:nvPr/>
        </p:nvSpPr>
        <p:spPr>
          <a:xfrm>
            <a:off x="2703240" y="1176120"/>
            <a:ext cx="4266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0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45" name="TextBox 35"/>
          <p:cNvSpPr/>
          <p:nvPr/>
        </p:nvSpPr>
        <p:spPr>
          <a:xfrm>
            <a:off x="6240600" y="1143000"/>
            <a:ext cx="128592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½ V</a:t>
            </a:r>
            <a:r>
              <a:rPr b="1" lang="en-US" sz="2800" spc="-1" strike="noStrike" baseline="-25000">
                <a:solidFill>
                  <a:srgbClr val="404040"/>
                </a:solidFill>
                <a:latin typeface="Myriad Pro Cond"/>
              </a:rPr>
              <a:t>DD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46" name="TextBox 36"/>
          <p:cNvSpPr/>
          <p:nvPr/>
        </p:nvSpPr>
        <p:spPr>
          <a:xfrm>
            <a:off x="2703240" y="5572800"/>
            <a:ext cx="4266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0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47" name="TextBox 37"/>
          <p:cNvSpPr/>
          <p:nvPr/>
        </p:nvSpPr>
        <p:spPr>
          <a:xfrm>
            <a:off x="2703240" y="5562720"/>
            <a:ext cx="4266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1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48" name="TextBox 38"/>
          <p:cNvSpPr/>
          <p:nvPr/>
        </p:nvSpPr>
        <p:spPr>
          <a:xfrm>
            <a:off x="2703240" y="1143000"/>
            <a:ext cx="4266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1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49" name="TextBox 40"/>
          <p:cNvSpPr/>
          <p:nvPr/>
        </p:nvSpPr>
        <p:spPr>
          <a:xfrm>
            <a:off x="6298560" y="1143000"/>
            <a:ext cx="79524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V</a:t>
            </a:r>
            <a:r>
              <a:rPr b="1" lang="en-US" sz="2800" spc="-1" strike="noStrike" baseline="-25000">
                <a:solidFill>
                  <a:srgbClr val="c00000"/>
                </a:solidFill>
                <a:latin typeface="Myriad Pro Cond"/>
              </a:rPr>
              <a:t>DD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50" name="Straight Connector 44"/>
          <p:cNvSpPr/>
          <p:nvPr/>
        </p:nvSpPr>
        <p:spPr>
          <a:xfrm>
            <a:off x="3205080" y="1437480"/>
            <a:ext cx="297180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1" name="Straight Connector 46"/>
          <p:cNvSpPr/>
          <p:nvPr/>
        </p:nvSpPr>
        <p:spPr>
          <a:xfrm>
            <a:off x="4805280" y="2133360"/>
            <a:ext cx="34308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2" name="Straight Connector 47"/>
          <p:cNvSpPr/>
          <p:nvPr/>
        </p:nvSpPr>
        <p:spPr>
          <a:xfrm>
            <a:off x="6062760" y="2133360"/>
            <a:ext cx="60948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3" name="Straight Connector 50"/>
          <p:cNvSpPr/>
          <p:nvPr/>
        </p:nvSpPr>
        <p:spPr>
          <a:xfrm flipH="1">
            <a:off x="3205080" y="5829120"/>
            <a:ext cx="289548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4" name="TextBox 55"/>
          <p:cNvSpPr/>
          <p:nvPr/>
        </p:nvSpPr>
        <p:spPr>
          <a:xfrm>
            <a:off x="4249440" y="5867280"/>
            <a:ext cx="154620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enable sense amp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55" name="Rounded Rectangle 4"/>
          <p:cNvSpPr/>
          <p:nvPr/>
        </p:nvSpPr>
        <p:spPr>
          <a:xfrm>
            <a:off x="6100920" y="5257800"/>
            <a:ext cx="1142640" cy="11426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8575">
            <a:solidFill>
              <a:srgbClr val="4f81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Sense Amp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56" name="TextBox 81"/>
          <p:cNvSpPr/>
          <p:nvPr/>
        </p:nvSpPr>
        <p:spPr>
          <a:xfrm>
            <a:off x="457200" y="2180520"/>
            <a:ext cx="1704600" cy="20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activate</a:t>
            </a:r>
            <a:endParaRPr b="0" lang="en-US" sz="2800" spc="-1" strike="noStrike">
              <a:latin typeface="Arial"/>
            </a:endParaRPr>
          </a:p>
          <a:p>
            <a:pPr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all three rows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57" name="Rectangle 83"/>
          <p:cNvSpPr/>
          <p:nvPr/>
        </p:nvSpPr>
        <p:spPr>
          <a:xfrm>
            <a:off x="4114800" y="3048120"/>
            <a:ext cx="456840" cy="914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8" name="Rectangle 84"/>
          <p:cNvSpPr/>
          <p:nvPr/>
        </p:nvSpPr>
        <p:spPr>
          <a:xfrm>
            <a:off x="4111560" y="3352680"/>
            <a:ext cx="456840" cy="60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659" name="Group 85"/>
          <p:cNvGrpSpPr/>
          <p:nvPr/>
        </p:nvGrpSpPr>
        <p:grpSpPr>
          <a:xfrm>
            <a:off x="3505320" y="3047760"/>
            <a:ext cx="1295280" cy="914760"/>
            <a:chOff x="3505320" y="3047760"/>
            <a:chExt cx="1295280" cy="914760"/>
          </a:xfrm>
        </p:grpSpPr>
        <p:grpSp>
          <p:nvGrpSpPr>
            <p:cNvPr id="3660" name="Group 86"/>
            <p:cNvGrpSpPr/>
            <p:nvPr/>
          </p:nvGrpSpPr>
          <p:grpSpPr>
            <a:xfrm>
              <a:off x="3505320" y="3047760"/>
              <a:ext cx="1063800" cy="914760"/>
              <a:chOff x="3505320" y="3047760"/>
              <a:chExt cx="1063800" cy="914760"/>
            </a:xfrm>
          </p:grpSpPr>
          <p:grpSp>
            <p:nvGrpSpPr>
              <p:cNvPr id="3661" name="Group 88"/>
              <p:cNvGrpSpPr/>
              <p:nvPr/>
            </p:nvGrpSpPr>
            <p:grpSpPr>
              <a:xfrm>
                <a:off x="4111560" y="3047760"/>
                <a:ext cx="457560" cy="914760"/>
                <a:chOff x="4111560" y="3047760"/>
                <a:chExt cx="457560" cy="914760"/>
              </a:xfrm>
            </p:grpSpPr>
            <p:sp>
              <p:nvSpPr>
                <p:cNvPr id="3662" name="Straight Connector 90"/>
                <p:cNvSpPr/>
                <p:nvPr/>
              </p:nvSpPr>
              <p:spPr>
                <a:xfrm flipV="1">
                  <a:off x="4568760" y="304776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663" name="Straight Connector 91"/>
                <p:cNvSpPr/>
                <p:nvPr/>
              </p:nvSpPr>
              <p:spPr>
                <a:xfrm flipV="1">
                  <a:off x="4111560" y="304776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664" name="Straight Connector 92"/>
                <p:cNvSpPr/>
                <p:nvPr/>
              </p:nvSpPr>
              <p:spPr>
                <a:xfrm>
                  <a:off x="4111560" y="3962160"/>
                  <a:ext cx="457200" cy="36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665" name="Elbow Connector 89"/>
              <p:cNvSpPr/>
              <p:nvPr/>
            </p:nvSpPr>
            <p:spPr>
              <a:xfrm flipV="1" rot="10800000">
                <a:off x="3505320" y="3504960"/>
                <a:ext cx="606240" cy="456840"/>
              </a:xfrm>
              <a:prstGeom prst="bentConnector2">
                <a:avLst/>
              </a:prstGeom>
              <a:noFill/>
              <a:ln w="28575">
                <a:solidFill>
                  <a:srgbClr val="c0504d"/>
                </a:solidFill>
                <a:round/>
                <a:tailEnd len="lg" type="triangl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666" name="Straight Connector 87"/>
            <p:cNvSpPr/>
            <p:nvPr/>
          </p:nvSpPr>
          <p:spPr>
            <a:xfrm flipH="1">
              <a:off x="4572000" y="3504960"/>
              <a:ext cx="22860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67" name="Group 93"/>
          <p:cNvGrpSpPr/>
          <p:nvPr/>
        </p:nvGrpSpPr>
        <p:grpSpPr>
          <a:xfrm>
            <a:off x="5143320" y="2971800"/>
            <a:ext cx="914400" cy="533520"/>
            <a:chOff x="5143320" y="2971800"/>
            <a:chExt cx="914400" cy="533520"/>
          </a:xfrm>
        </p:grpSpPr>
        <p:sp>
          <p:nvSpPr>
            <p:cNvPr id="3668" name="Straight Connector 94"/>
            <p:cNvSpPr/>
            <p:nvPr/>
          </p:nvSpPr>
          <p:spPr>
            <a:xfrm flipV="1">
              <a:off x="5333760" y="304776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9" name="Straight Connector 95"/>
            <p:cNvSpPr/>
            <p:nvPr/>
          </p:nvSpPr>
          <p:spPr>
            <a:xfrm flipV="1">
              <a:off x="5867280" y="304776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0" name="Straight Connector 96"/>
            <p:cNvSpPr/>
            <p:nvPr/>
          </p:nvSpPr>
          <p:spPr>
            <a:xfrm flipH="1">
              <a:off x="5333760" y="304776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1" name="Straight Connector 97"/>
            <p:cNvSpPr/>
            <p:nvPr/>
          </p:nvSpPr>
          <p:spPr>
            <a:xfrm flipH="1">
              <a:off x="5333760" y="297180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2" name="Straight Connector 98"/>
            <p:cNvSpPr/>
            <p:nvPr/>
          </p:nvSpPr>
          <p:spPr>
            <a:xfrm>
              <a:off x="5867280" y="350496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3" name="Straight Connector 99"/>
            <p:cNvSpPr/>
            <p:nvPr/>
          </p:nvSpPr>
          <p:spPr>
            <a:xfrm>
              <a:off x="5143320" y="350496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74" name="Straight Connector 100"/>
          <p:cNvSpPr/>
          <p:nvPr/>
        </p:nvSpPr>
        <p:spPr>
          <a:xfrm>
            <a:off x="4800600" y="3504960"/>
            <a:ext cx="34272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5" name="Straight Connector 101"/>
          <p:cNvSpPr/>
          <p:nvPr/>
        </p:nvSpPr>
        <p:spPr>
          <a:xfrm>
            <a:off x="6057720" y="3504960"/>
            <a:ext cx="60948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6" name="Straight Connector 102"/>
          <p:cNvSpPr/>
          <p:nvPr/>
        </p:nvSpPr>
        <p:spPr>
          <a:xfrm>
            <a:off x="3200400" y="2809080"/>
            <a:ext cx="297180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7" name="Straight Connector 103"/>
          <p:cNvSpPr/>
          <p:nvPr/>
        </p:nvSpPr>
        <p:spPr>
          <a:xfrm>
            <a:off x="5600520" y="2799000"/>
            <a:ext cx="360" cy="17280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8" name="Straight Connector 104"/>
          <p:cNvSpPr/>
          <p:nvPr/>
        </p:nvSpPr>
        <p:spPr>
          <a:xfrm>
            <a:off x="3200400" y="2809080"/>
            <a:ext cx="297180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9" name="Straight Connector 105"/>
          <p:cNvSpPr/>
          <p:nvPr/>
        </p:nvSpPr>
        <p:spPr>
          <a:xfrm>
            <a:off x="4800600" y="3504960"/>
            <a:ext cx="34272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0" name="Straight Connector 106"/>
          <p:cNvSpPr/>
          <p:nvPr/>
        </p:nvSpPr>
        <p:spPr>
          <a:xfrm>
            <a:off x="6057720" y="3504960"/>
            <a:ext cx="60948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1" name="Rectangle 107"/>
          <p:cNvSpPr/>
          <p:nvPr/>
        </p:nvSpPr>
        <p:spPr>
          <a:xfrm>
            <a:off x="4114800" y="4516200"/>
            <a:ext cx="456840" cy="914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2" name="Rectangle 108"/>
          <p:cNvSpPr/>
          <p:nvPr/>
        </p:nvSpPr>
        <p:spPr>
          <a:xfrm>
            <a:off x="4111560" y="4821120"/>
            <a:ext cx="456840" cy="60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683" name="Group 109"/>
          <p:cNvGrpSpPr/>
          <p:nvPr/>
        </p:nvGrpSpPr>
        <p:grpSpPr>
          <a:xfrm>
            <a:off x="3505320" y="4515840"/>
            <a:ext cx="1295280" cy="914760"/>
            <a:chOff x="3505320" y="4515840"/>
            <a:chExt cx="1295280" cy="914760"/>
          </a:xfrm>
        </p:grpSpPr>
        <p:grpSp>
          <p:nvGrpSpPr>
            <p:cNvPr id="3684" name="Group 110"/>
            <p:cNvGrpSpPr/>
            <p:nvPr/>
          </p:nvGrpSpPr>
          <p:grpSpPr>
            <a:xfrm>
              <a:off x="3505320" y="4515840"/>
              <a:ext cx="1063800" cy="914760"/>
              <a:chOff x="3505320" y="4515840"/>
              <a:chExt cx="1063800" cy="914760"/>
            </a:xfrm>
          </p:grpSpPr>
          <p:grpSp>
            <p:nvGrpSpPr>
              <p:cNvPr id="3685" name="Group 112"/>
              <p:cNvGrpSpPr/>
              <p:nvPr/>
            </p:nvGrpSpPr>
            <p:grpSpPr>
              <a:xfrm>
                <a:off x="4111560" y="4515840"/>
                <a:ext cx="457560" cy="914760"/>
                <a:chOff x="4111560" y="4515840"/>
                <a:chExt cx="457560" cy="914760"/>
              </a:xfrm>
            </p:grpSpPr>
            <p:sp>
              <p:nvSpPr>
                <p:cNvPr id="3686" name="Straight Connector 114"/>
                <p:cNvSpPr/>
                <p:nvPr/>
              </p:nvSpPr>
              <p:spPr>
                <a:xfrm flipV="1">
                  <a:off x="4568760" y="451584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687" name="Straight Connector 115"/>
                <p:cNvSpPr/>
                <p:nvPr/>
              </p:nvSpPr>
              <p:spPr>
                <a:xfrm flipV="1">
                  <a:off x="4111560" y="451584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688" name="Straight Connector 116"/>
                <p:cNvSpPr/>
                <p:nvPr/>
              </p:nvSpPr>
              <p:spPr>
                <a:xfrm>
                  <a:off x="4111560" y="5430240"/>
                  <a:ext cx="457200" cy="36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689" name="Elbow Connector 113"/>
              <p:cNvSpPr/>
              <p:nvPr/>
            </p:nvSpPr>
            <p:spPr>
              <a:xfrm flipV="1" rot="10800000">
                <a:off x="3505320" y="4973040"/>
                <a:ext cx="606240" cy="456840"/>
              </a:xfrm>
              <a:prstGeom prst="bentConnector2">
                <a:avLst/>
              </a:prstGeom>
              <a:noFill/>
              <a:ln w="28575">
                <a:solidFill>
                  <a:srgbClr val="c0504d"/>
                </a:solidFill>
                <a:round/>
                <a:tailEnd len="lg" type="triangl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690" name="Straight Connector 111"/>
            <p:cNvSpPr/>
            <p:nvPr/>
          </p:nvSpPr>
          <p:spPr>
            <a:xfrm flipH="1">
              <a:off x="4572000" y="4973040"/>
              <a:ext cx="22860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91" name="Group 117"/>
          <p:cNvGrpSpPr/>
          <p:nvPr/>
        </p:nvGrpSpPr>
        <p:grpSpPr>
          <a:xfrm>
            <a:off x="5143320" y="4439880"/>
            <a:ext cx="914400" cy="533520"/>
            <a:chOff x="5143320" y="4439880"/>
            <a:chExt cx="914400" cy="533520"/>
          </a:xfrm>
        </p:grpSpPr>
        <p:sp>
          <p:nvSpPr>
            <p:cNvPr id="3692" name="Straight Connector 118"/>
            <p:cNvSpPr/>
            <p:nvPr/>
          </p:nvSpPr>
          <p:spPr>
            <a:xfrm flipV="1">
              <a:off x="5333760" y="451584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3" name="Straight Connector 119"/>
            <p:cNvSpPr/>
            <p:nvPr/>
          </p:nvSpPr>
          <p:spPr>
            <a:xfrm flipV="1">
              <a:off x="5867280" y="451584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4" name="Straight Connector 120"/>
            <p:cNvSpPr/>
            <p:nvPr/>
          </p:nvSpPr>
          <p:spPr>
            <a:xfrm flipH="1">
              <a:off x="5333760" y="451584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5" name="Straight Connector 121"/>
            <p:cNvSpPr/>
            <p:nvPr/>
          </p:nvSpPr>
          <p:spPr>
            <a:xfrm flipH="1">
              <a:off x="5333760" y="443988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6" name="Straight Connector 122"/>
            <p:cNvSpPr/>
            <p:nvPr/>
          </p:nvSpPr>
          <p:spPr>
            <a:xfrm>
              <a:off x="5867280" y="497304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7" name="Straight Connector 123"/>
            <p:cNvSpPr/>
            <p:nvPr/>
          </p:nvSpPr>
          <p:spPr>
            <a:xfrm>
              <a:off x="5143320" y="497304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98" name="Straight Connector 124"/>
          <p:cNvSpPr/>
          <p:nvPr/>
        </p:nvSpPr>
        <p:spPr>
          <a:xfrm>
            <a:off x="4800600" y="4973040"/>
            <a:ext cx="34272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9" name="Straight Connector 125"/>
          <p:cNvSpPr/>
          <p:nvPr/>
        </p:nvSpPr>
        <p:spPr>
          <a:xfrm>
            <a:off x="6057720" y="4973040"/>
            <a:ext cx="60948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0" name="Straight Connector 126"/>
          <p:cNvSpPr/>
          <p:nvPr/>
        </p:nvSpPr>
        <p:spPr>
          <a:xfrm>
            <a:off x="3200400" y="4277160"/>
            <a:ext cx="297180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1" name="Straight Connector 127"/>
          <p:cNvSpPr/>
          <p:nvPr/>
        </p:nvSpPr>
        <p:spPr>
          <a:xfrm>
            <a:off x="5600520" y="4267080"/>
            <a:ext cx="360" cy="17280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2" name="Straight Connector 128"/>
          <p:cNvSpPr/>
          <p:nvPr/>
        </p:nvSpPr>
        <p:spPr>
          <a:xfrm>
            <a:off x="3200400" y="4277160"/>
            <a:ext cx="297180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3" name="Straight Connector 129"/>
          <p:cNvSpPr/>
          <p:nvPr/>
        </p:nvSpPr>
        <p:spPr>
          <a:xfrm>
            <a:off x="4800600" y="4973040"/>
            <a:ext cx="34272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4" name="Straight Connector 130"/>
          <p:cNvSpPr/>
          <p:nvPr/>
        </p:nvSpPr>
        <p:spPr>
          <a:xfrm>
            <a:off x="6057720" y="4973040"/>
            <a:ext cx="60948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5" name="TextBox 131"/>
          <p:cNvSpPr/>
          <p:nvPr/>
        </p:nvSpPr>
        <p:spPr>
          <a:xfrm>
            <a:off x="2698200" y="2547720"/>
            <a:ext cx="4266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0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06" name="TextBox 132"/>
          <p:cNvSpPr/>
          <p:nvPr/>
        </p:nvSpPr>
        <p:spPr>
          <a:xfrm>
            <a:off x="2698200" y="2514600"/>
            <a:ext cx="4266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1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07" name="TextBox 133"/>
          <p:cNvSpPr/>
          <p:nvPr/>
        </p:nvSpPr>
        <p:spPr>
          <a:xfrm>
            <a:off x="2698200" y="4048920"/>
            <a:ext cx="4266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0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08" name="TextBox 134"/>
          <p:cNvSpPr/>
          <p:nvPr/>
        </p:nvSpPr>
        <p:spPr>
          <a:xfrm>
            <a:off x="2698200" y="4015800"/>
            <a:ext cx="4266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1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21" dur="indefinite" restart="never" nodeType="tmRoot">
          <p:childTnLst>
            <p:seq>
              <p:cTn id="2222" dur="indefinite" nodeType="mainSeq">
                <p:childTnLst>
                  <p:par>
                    <p:cTn id="2223" fill="hold">
                      <p:stCondLst>
                        <p:cond delay="indefinite"/>
                      </p:stCondLst>
                      <p:childTnLst>
                        <p:par>
                          <p:cTn id="2224" fill="hold">
                            <p:stCondLst>
                              <p:cond delay="0"/>
                            </p:stCondLst>
                            <p:childTnLst>
                              <p:par>
                                <p:cTn id="22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27" dur="500"/>
                                        <p:tgtEl>
                                          <p:spTgt spid="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8" fill="hold">
                      <p:stCondLst>
                        <p:cond delay="indefinite"/>
                      </p:stCondLst>
                      <p:childTnLst>
                        <p:par>
                          <p:cTn id="2229" fill="hold">
                            <p:stCondLst>
                              <p:cond delay="0"/>
                            </p:stCondLst>
                            <p:childTnLst>
                              <p:par>
                                <p:cTn id="22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32" dur="250"/>
                                        <p:tgtEl>
                                          <p:spTgt spid="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35" dur="250"/>
                                        <p:tgtEl>
                                          <p:spTgt spid="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38" dur="250"/>
                                        <p:tgtEl>
                                          <p:spTgt spid="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41" dur="250"/>
                                        <p:tgtEl>
                                          <p:spTgt spid="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44" dur="250"/>
                                        <p:tgtEl>
                                          <p:spTgt spid="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47" dur="250"/>
                                        <p:tgtEl>
                                          <p:spTgt spid="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8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49" dur="250"/>
                                        <p:tgtEl>
                                          <p:spTgt spid="3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52" dur="25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4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55" dur="250"/>
                                        <p:tgtEl>
                                          <p:spTgt spid="3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7" fill="hold">
                      <p:stCondLst>
                        <p:cond delay="indefinite"/>
                      </p:stCondLst>
                      <p:childTnLst>
                        <p:par>
                          <p:cTn id="2258" fill="hold">
                            <p:stCondLst>
                              <p:cond delay="0"/>
                            </p:stCondLst>
                            <p:childTnLst>
                              <p:par>
                                <p:cTn id="22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61" dur="250"/>
                                        <p:tgtEl>
                                          <p:spTgt spid="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64" dur="250"/>
                                        <p:tgtEl>
                                          <p:spTgt spid="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67" dur="250"/>
                                        <p:tgtEl>
                                          <p:spTgt spid="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70" dur="250"/>
                                        <p:tgtEl>
                                          <p:spTgt spid="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73" dur="250"/>
                                        <p:tgtEl>
                                          <p:spTgt spid="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76" dur="250"/>
                                        <p:tgtEl>
                                          <p:spTgt spid="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7" fill="hold">
                      <p:stCondLst>
                        <p:cond delay="indefinite"/>
                      </p:stCondLst>
                      <p:childTnLst>
                        <p:par>
                          <p:cTn id="2278" fill="hold">
                            <p:stCondLst>
                              <p:cond delay="0"/>
                            </p:stCondLst>
                            <p:childTnLst>
                              <p:par>
                                <p:cTn id="227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81" dur="500"/>
                                        <p:tgtEl>
                                          <p:spTgt spid="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2" nodeType="with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 additive="repl">
                                        <p:cTn id="2283" dur="500"/>
                                        <p:tgtEl>
                                          <p:spTgt spid="3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5" nodeType="with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 additive="repl">
                                        <p:cTn id="2286" dur="500"/>
                                        <p:tgtEl>
                                          <p:spTgt spid="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90" dur="50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92" dur="25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4" fill="hold">
                      <p:stCondLst>
                        <p:cond delay="indefinite"/>
                      </p:stCondLst>
                      <p:childTnLst>
                        <p:par>
                          <p:cTn id="2295" fill="hold">
                            <p:stCondLst>
                              <p:cond delay="0"/>
                            </p:stCondLst>
                            <p:childTnLst>
                              <p:par>
                                <p:cTn id="22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98" dur="250"/>
                                        <p:tgtEl>
                                          <p:spTgt spid="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01" dur="250"/>
                                        <p:tgtEl>
                                          <p:spTgt spid="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04" dur="250"/>
                                        <p:tgtEl>
                                          <p:spTgt spid="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306" dur="25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8" fill="hold">
                      <p:stCondLst>
                        <p:cond delay="indefinite"/>
                      </p:stCondLst>
                      <p:childTnLst>
                        <p:par>
                          <p:cTn id="2309" fill="hold">
                            <p:stCondLst>
                              <p:cond delay="0"/>
                            </p:stCondLst>
                            <p:childTnLst>
                              <p:par>
                                <p:cTn id="23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12" dur="25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3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314" dur="25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6" fill="hold">
                      <p:stCondLst>
                        <p:cond delay="indefinite"/>
                      </p:stCondLst>
                      <p:childTnLst>
                        <p:par>
                          <p:cTn id="2317" fill="hold">
                            <p:stCondLst>
                              <p:cond delay="0"/>
                            </p:stCondLst>
                            <p:childTnLst>
                              <p:par>
                                <p:cTn id="231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20" dur="500"/>
                                        <p:tgtEl>
                                          <p:spTgt spid="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23" dur="500"/>
                                        <p:tgtEl>
                                          <p:spTgt spid="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26" dur="500"/>
                                        <p:tgtEl>
                                          <p:spTgt spid="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Bitwise AND/OR Using Triple-Row Activation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0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0395A50-EDF1-4C0C-B8D8-7439620AC9B5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grpSp>
        <p:nvGrpSpPr>
          <p:cNvPr id="3711" name="Group 6"/>
          <p:cNvGrpSpPr/>
          <p:nvPr/>
        </p:nvGrpSpPr>
        <p:grpSpPr>
          <a:xfrm>
            <a:off x="2698200" y="1143000"/>
            <a:ext cx="4545360" cy="5257440"/>
            <a:chOff x="2698200" y="1143000"/>
            <a:chExt cx="4545360" cy="5257440"/>
          </a:xfrm>
        </p:grpSpPr>
        <p:sp>
          <p:nvSpPr>
            <p:cNvPr id="3712" name="TextBox 37"/>
            <p:cNvSpPr/>
            <p:nvPr/>
          </p:nvSpPr>
          <p:spPr>
            <a:xfrm>
              <a:off x="2703240" y="5562720"/>
              <a:ext cx="42660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1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713" name="TextBox 38"/>
            <p:cNvSpPr/>
            <p:nvPr/>
          </p:nvSpPr>
          <p:spPr>
            <a:xfrm>
              <a:off x="2703240" y="1143000"/>
              <a:ext cx="42660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1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714" name="TextBox 132"/>
            <p:cNvSpPr/>
            <p:nvPr/>
          </p:nvSpPr>
          <p:spPr>
            <a:xfrm>
              <a:off x="2698200" y="2514600"/>
              <a:ext cx="42660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1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715" name="TextBox 134"/>
            <p:cNvSpPr/>
            <p:nvPr/>
          </p:nvSpPr>
          <p:spPr>
            <a:xfrm>
              <a:off x="2698200" y="4015800"/>
              <a:ext cx="42660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1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716" name="Rectangle 135"/>
            <p:cNvSpPr/>
            <p:nvPr/>
          </p:nvSpPr>
          <p:spPr>
            <a:xfrm>
              <a:off x="4114800" y="1676520"/>
              <a:ext cx="456840" cy="914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7" name="Rectangle 5"/>
            <p:cNvSpPr/>
            <p:nvPr/>
          </p:nvSpPr>
          <p:spPr>
            <a:xfrm>
              <a:off x="4116600" y="1981080"/>
              <a:ext cx="456840" cy="609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718" name="Group 39"/>
            <p:cNvGrpSpPr/>
            <p:nvPr/>
          </p:nvGrpSpPr>
          <p:grpSpPr>
            <a:xfrm>
              <a:off x="3510360" y="1676160"/>
              <a:ext cx="1294920" cy="914760"/>
              <a:chOff x="3510360" y="1676160"/>
              <a:chExt cx="1294920" cy="914760"/>
            </a:xfrm>
          </p:grpSpPr>
          <p:grpSp>
            <p:nvGrpSpPr>
              <p:cNvPr id="3719" name="Group 18"/>
              <p:cNvGrpSpPr/>
              <p:nvPr/>
            </p:nvGrpSpPr>
            <p:grpSpPr>
              <a:xfrm>
                <a:off x="3510360" y="1676160"/>
                <a:ext cx="1063440" cy="914760"/>
                <a:chOff x="3510360" y="1676160"/>
                <a:chExt cx="1063440" cy="914760"/>
              </a:xfrm>
            </p:grpSpPr>
            <p:grpSp>
              <p:nvGrpSpPr>
                <p:cNvPr id="3720" name="Group 11"/>
                <p:cNvGrpSpPr/>
                <p:nvPr/>
              </p:nvGrpSpPr>
              <p:grpSpPr>
                <a:xfrm>
                  <a:off x="4116240" y="1676160"/>
                  <a:ext cx="457560" cy="914760"/>
                  <a:chOff x="4116240" y="1676160"/>
                  <a:chExt cx="457560" cy="914760"/>
                </a:xfrm>
              </p:grpSpPr>
              <p:sp>
                <p:nvSpPr>
                  <p:cNvPr id="3721" name="Straight Connector 7"/>
                  <p:cNvSpPr/>
                  <p:nvPr/>
                </p:nvSpPr>
                <p:spPr>
                  <a:xfrm flipV="1">
                    <a:off x="4573440" y="167616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722" name="Straight Connector 8"/>
                  <p:cNvSpPr/>
                  <p:nvPr/>
                </p:nvSpPr>
                <p:spPr>
                  <a:xfrm flipV="1">
                    <a:off x="4116240" y="167616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723" name="Straight Connector 9"/>
                  <p:cNvSpPr/>
                  <p:nvPr/>
                </p:nvSpPr>
                <p:spPr>
                  <a:xfrm>
                    <a:off x="4116240" y="2590560"/>
                    <a:ext cx="457200" cy="36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sp>
              <p:nvSpPr>
                <p:cNvPr id="3724" name="Elbow Connector 16"/>
                <p:cNvSpPr/>
                <p:nvPr/>
              </p:nvSpPr>
              <p:spPr>
                <a:xfrm flipV="1" rot="10800000">
                  <a:off x="3510360" y="2133360"/>
                  <a:ext cx="606240" cy="456840"/>
                </a:xfrm>
                <a:prstGeom prst="bentConnector2">
                  <a:avLst/>
                </a:prstGeom>
                <a:noFill/>
                <a:ln w="28575">
                  <a:solidFill>
                    <a:srgbClr val="c0504d"/>
                  </a:solidFill>
                  <a:round/>
                  <a:tailEnd len="lg" type="triangle" w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725" name="Straight Connector 27"/>
              <p:cNvSpPr/>
              <p:nvPr/>
            </p:nvSpPr>
            <p:spPr>
              <a:xfrm flipH="1">
                <a:off x="4576680" y="2133360"/>
                <a:ext cx="22860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726" name="Group 34"/>
            <p:cNvGrpSpPr/>
            <p:nvPr/>
          </p:nvGrpSpPr>
          <p:grpSpPr>
            <a:xfrm>
              <a:off x="5148360" y="1600200"/>
              <a:ext cx="914400" cy="533520"/>
              <a:chOff x="5148360" y="1600200"/>
              <a:chExt cx="914400" cy="533520"/>
            </a:xfrm>
          </p:grpSpPr>
          <p:sp>
            <p:nvSpPr>
              <p:cNvPr id="3727" name="Straight Connector 20"/>
              <p:cNvSpPr/>
              <p:nvPr/>
            </p:nvSpPr>
            <p:spPr>
              <a:xfrm flipV="1">
                <a:off x="5338800" y="167616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28" name="Straight Connector 21"/>
              <p:cNvSpPr/>
              <p:nvPr/>
            </p:nvSpPr>
            <p:spPr>
              <a:xfrm flipV="1">
                <a:off x="5871960" y="167616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29" name="Straight Connector 22"/>
              <p:cNvSpPr/>
              <p:nvPr/>
            </p:nvSpPr>
            <p:spPr>
              <a:xfrm flipH="1">
                <a:off x="5338800" y="1676160"/>
                <a:ext cx="53316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30" name="Straight Connector 25"/>
              <p:cNvSpPr/>
              <p:nvPr/>
            </p:nvSpPr>
            <p:spPr>
              <a:xfrm flipH="1">
                <a:off x="5338800" y="1600200"/>
                <a:ext cx="53316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31" name="Straight Connector 30"/>
              <p:cNvSpPr/>
              <p:nvPr/>
            </p:nvSpPr>
            <p:spPr>
              <a:xfrm>
                <a:off x="5871960" y="2133360"/>
                <a:ext cx="19080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32" name="Straight Connector 33"/>
              <p:cNvSpPr/>
              <p:nvPr/>
            </p:nvSpPr>
            <p:spPr>
              <a:xfrm>
                <a:off x="5148360" y="213336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733" name="Straight Connector 41"/>
            <p:cNvSpPr/>
            <p:nvPr/>
          </p:nvSpPr>
          <p:spPr>
            <a:xfrm>
              <a:off x="4805280" y="2133360"/>
              <a:ext cx="34308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4" name="Straight Connector 43"/>
            <p:cNvSpPr/>
            <p:nvPr/>
          </p:nvSpPr>
          <p:spPr>
            <a:xfrm flipV="1">
              <a:off x="6672240" y="1699200"/>
              <a:ext cx="360" cy="355860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5" name="Straight Connector 45"/>
            <p:cNvSpPr/>
            <p:nvPr/>
          </p:nvSpPr>
          <p:spPr>
            <a:xfrm>
              <a:off x="6062760" y="2133360"/>
              <a:ext cx="60948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6" name="Straight Connector 48"/>
            <p:cNvSpPr/>
            <p:nvPr/>
          </p:nvSpPr>
          <p:spPr>
            <a:xfrm>
              <a:off x="3205080" y="1437480"/>
              <a:ext cx="29718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7" name="Straight Connector 49"/>
            <p:cNvSpPr/>
            <p:nvPr/>
          </p:nvSpPr>
          <p:spPr>
            <a:xfrm>
              <a:off x="5605560" y="1427400"/>
              <a:ext cx="360" cy="17280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8" name="Straight Connector 54"/>
            <p:cNvSpPr/>
            <p:nvPr/>
          </p:nvSpPr>
          <p:spPr>
            <a:xfrm flipH="1">
              <a:off x="3205080" y="5829120"/>
              <a:ext cx="289548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9" name="TextBox 40"/>
            <p:cNvSpPr/>
            <p:nvPr/>
          </p:nvSpPr>
          <p:spPr>
            <a:xfrm>
              <a:off x="6298560" y="1143000"/>
              <a:ext cx="795240" cy="57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V</a:t>
              </a:r>
              <a:r>
                <a:rPr b="1" lang="en-US" sz="2800" spc="-1" strike="noStrike" baseline="-25000">
                  <a:solidFill>
                    <a:srgbClr val="c00000"/>
                  </a:solidFill>
                  <a:latin typeface="Myriad Pro Cond"/>
                </a:rPr>
                <a:t>DD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740" name="Straight Connector 44"/>
            <p:cNvSpPr/>
            <p:nvPr/>
          </p:nvSpPr>
          <p:spPr>
            <a:xfrm>
              <a:off x="3205080" y="1437480"/>
              <a:ext cx="297180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1" name="Straight Connector 46"/>
            <p:cNvSpPr/>
            <p:nvPr/>
          </p:nvSpPr>
          <p:spPr>
            <a:xfrm>
              <a:off x="4805280" y="2133360"/>
              <a:ext cx="34308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2" name="Straight Connector 47"/>
            <p:cNvSpPr/>
            <p:nvPr/>
          </p:nvSpPr>
          <p:spPr>
            <a:xfrm>
              <a:off x="6062760" y="2133360"/>
              <a:ext cx="60948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3" name="Straight Connector 50"/>
            <p:cNvSpPr/>
            <p:nvPr/>
          </p:nvSpPr>
          <p:spPr>
            <a:xfrm flipH="1">
              <a:off x="3205080" y="5829120"/>
              <a:ext cx="289548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4" name="Rounded Rectangle 4"/>
            <p:cNvSpPr/>
            <p:nvPr/>
          </p:nvSpPr>
          <p:spPr>
            <a:xfrm>
              <a:off x="6100920" y="5257800"/>
              <a:ext cx="1142640" cy="114264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8575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404040"/>
                  </a:solidFill>
                  <a:latin typeface="Myriad Pro Cond"/>
                </a:rPr>
                <a:t>Sense Amp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745" name="Rectangle 83"/>
            <p:cNvSpPr/>
            <p:nvPr/>
          </p:nvSpPr>
          <p:spPr>
            <a:xfrm>
              <a:off x="4114800" y="3048120"/>
              <a:ext cx="456840" cy="914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6" name="Rectangle 84"/>
            <p:cNvSpPr/>
            <p:nvPr/>
          </p:nvSpPr>
          <p:spPr>
            <a:xfrm>
              <a:off x="4111560" y="3352680"/>
              <a:ext cx="456840" cy="609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747" name="Group 85"/>
            <p:cNvGrpSpPr/>
            <p:nvPr/>
          </p:nvGrpSpPr>
          <p:grpSpPr>
            <a:xfrm>
              <a:off x="3505320" y="3047760"/>
              <a:ext cx="1295280" cy="914760"/>
              <a:chOff x="3505320" y="3047760"/>
              <a:chExt cx="1295280" cy="914760"/>
            </a:xfrm>
          </p:grpSpPr>
          <p:grpSp>
            <p:nvGrpSpPr>
              <p:cNvPr id="3748" name="Group 86"/>
              <p:cNvGrpSpPr/>
              <p:nvPr/>
            </p:nvGrpSpPr>
            <p:grpSpPr>
              <a:xfrm>
                <a:off x="3505320" y="3047760"/>
                <a:ext cx="1063800" cy="914760"/>
                <a:chOff x="3505320" y="3047760"/>
                <a:chExt cx="1063800" cy="914760"/>
              </a:xfrm>
            </p:grpSpPr>
            <p:grpSp>
              <p:nvGrpSpPr>
                <p:cNvPr id="3749" name="Group 88"/>
                <p:cNvGrpSpPr/>
                <p:nvPr/>
              </p:nvGrpSpPr>
              <p:grpSpPr>
                <a:xfrm>
                  <a:off x="4111560" y="3047760"/>
                  <a:ext cx="457560" cy="914760"/>
                  <a:chOff x="4111560" y="3047760"/>
                  <a:chExt cx="457560" cy="914760"/>
                </a:xfrm>
              </p:grpSpPr>
              <p:sp>
                <p:nvSpPr>
                  <p:cNvPr id="3750" name="Straight Connector 90"/>
                  <p:cNvSpPr/>
                  <p:nvPr/>
                </p:nvSpPr>
                <p:spPr>
                  <a:xfrm flipV="1">
                    <a:off x="4568760" y="304776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751" name="Straight Connector 91"/>
                  <p:cNvSpPr/>
                  <p:nvPr/>
                </p:nvSpPr>
                <p:spPr>
                  <a:xfrm flipV="1">
                    <a:off x="4111560" y="304776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752" name="Straight Connector 92"/>
                  <p:cNvSpPr/>
                  <p:nvPr/>
                </p:nvSpPr>
                <p:spPr>
                  <a:xfrm>
                    <a:off x="4111560" y="3962160"/>
                    <a:ext cx="457200" cy="36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sp>
              <p:nvSpPr>
                <p:cNvPr id="3753" name="Elbow Connector 89"/>
                <p:cNvSpPr/>
                <p:nvPr/>
              </p:nvSpPr>
              <p:spPr>
                <a:xfrm flipV="1" rot="10800000">
                  <a:off x="3505320" y="3504960"/>
                  <a:ext cx="606240" cy="456840"/>
                </a:xfrm>
                <a:prstGeom prst="bentConnector2">
                  <a:avLst/>
                </a:prstGeom>
                <a:noFill/>
                <a:ln w="28575">
                  <a:solidFill>
                    <a:srgbClr val="c0504d"/>
                  </a:solidFill>
                  <a:round/>
                  <a:tailEnd len="lg" type="triangle" w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754" name="Straight Connector 87"/>
              <p:cNvSpPr/>
              <p:nvPr/>
            </p:nvSpPr>
            <p:spPr>
              <a:xfrm flipH="1">
                <a:off x="4572000" y="3504960"/>
                <a:ext cx="22860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755" name="Group 93"/>
            <p:cNvGrpSpPr/>
            <p:nvPr/>
          </p:nvGrpSpPr>
          <p:grpSpPr>
            <a:xfrm>
              <a:off x="5143320" y="2971800"/>
              <a:ext cx="914400" cy="533520"/>
              <a:chOff x="5143320" y="2971800"/>
              <a:chExt cx="914400" cy="533520"/>
            </a:xfrm>
          </p:grpSpPr>
          <p:sp>
            <p:nvSpPr>
              <p:cNvPr id="3756" name="Straight Connector 94"/>
              <p:cNvSpPr/>
              <p:nvPr/>
            </p:nvSpPr>
            <p:spPr>
              <a:xfrm flipV="1">
                <a:off x="5333760" y="304776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57" name="Straight Connector 95"/>
              <p:cNvSpPr/>
              <p:nvPr/>
            </p:nvSpPr>
            <p:spPr>
              <a:xfrm flipV="1">
                <a:off x="5867280" y="304776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58" name="Straight Connector 96"/>
              <p:cNvSpPr/>
              <p:nvPr/>
            </p:nvSpPr>
            <p:spPr>
              <a:xfrm flipH="1">
                <a:off x="5333760" y="3047760"/>
                <a:ext cx="53352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59" name="Straight Connector 97"/>
              <p:cNvSpPr/>
              <p:nvPr/>
            </p:nvSpPr>
            <p:spPr>
              <a:xfrm flipH="1">
                <a:off x="5333760" y="2971800"/>
                <a:ext cx="53352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60" name="Straight Connector 98"/>
              <p:cNvSpPr/>
              <p:nvPr/>
            </p:nvSpPr>
            <p:spPr>
              <a:xfrm>
                <a:off x="5867280" y="350496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61" name="Straight Connector 99"/>
              <p:cNvSpPr/>
              <p:nvPr/>
            </p:nvSpPr>
            <p:spPr>
              <a:xfrm>
                <a:off x="5143320" y="350496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762" name="Straight Connector 100"/>
            <p:cNvSpPr/>
            <p:nvPr/>
          </p:nvSpPr>
          <p:spPr>
            <a:xfrm>
              <a:off x="4800600" y="3504960"/>
              <a:ext cx="34272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3" name="Straight Connector 101"/>
            <p:cNvSpPr/>
            <p:nvPr/>
          </p:nvSpPr>
          <p:spPr>
            <a:xfrm>
              <a:off x="6057720" y="3504960"/>
              <a:ext cx="60948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4" name="Straight Connector 102"/>
            <p:cNvSpPr/>
            <p:nvPr/>
          </p:nvSpPr>
          <p:spPr>
            <a:xfrm>
              <a:off x="3200400" y="2809080"/>
              <a:ext cx="29718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5" name="Straight Connector 103"/>
            <p:cNvSpPr/>
            <p:nvPr/>
          </p:nvSpPr>
          <p:spPr>
            <a:xfrm>
              <a:off x="5600520" y="2799000"/>
              <a:ext cx="360" cy="17280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6" name="Straight Connector 104"/>
            <p:cNvSpPr/>
            <p:nvPr/>
          </p:nvSpPr>
          <p:spPr>
            <a:xfrm>
              <a:off x="3200400" y="2809080"/>
              <a:ext cx="297180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7" name="Straight Connector 105"/>
            <p:cNvSpPr/>
            <p:nvPr/>
          </p:nvSpPr>
          <p:spPr>
            <a:xfrm>
              <a:off x="4800600" y="3504960"/>
              <a:ext cx="34272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8" name="Straight Connector 106"/>
            <p:cNvSpPr/>
            <p:nvPr/>
          </p:nvSpPr>
          <p:spPr>
            <a:xfrm>
              <a:off x="6057720" y="3504960"/>
              <a:ext cx="60948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9" name="Rectangle 107"/>
            <p:cNvSpPr/>
            <p:nvPr/>
          </p:nvSpPr>
          <p:spPr>
            <a:xfrm>
              <a:off x="4114800" y="4516200"/>
              <a:ext cx="456840" cy="914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0" name="Rectangle 108"/>
            <p:cNvSpPr/>
            <p:nvPr/>
          </p:nvSpPr>
          <p:spPr>
            <a:xfrm>
              <a:off x="4111560" y="4821120"/>
              <a:ext cx="456840" cy="609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771" name="Group 109"/>
            <p:cNvGrpSpPr/>
            <p:nvPr/>
          </p:nvGrpSpPr>
          <p:grpSpPr>
            <a:xfrm>
              <a:off x="3505320" y="4515840"/>
              <a:ext cx="1295280" cy="914760"/>
              <a:chOff x="3505320" y="4515840"/>
              <a:chExt cx="1295280" cy="914760"/>
            </a:xfrm>
          </p:grpSpPr>
          <p:grpSp>
            <p:nvGrpSpPr>
              <p:cNvPr id="3772" name="Group 110"/>
              <p:cNvGrpSpPr/>
              <p:nvPr/>
            </p:nvGrpSpPr>
            <p:grpSpPr>
              <a:xfrm>
                <a:off x="3505320" y="4515840"/>
                <a:ext cx="1063800" cy="914760"/>
                <a:chOff x="3505320" y="4515840"/>
                <a:chExt cx="1063800" cy="914760"/>
              </a:xfrm>
            </p:grpSpPr>
            <p:grpSp>
              <p:nvGrpSpPr>
                <p:cNvPr id="3773" name="Group 112"/>
                <p:cNvGrpSpPr/>
                <p:nvPr/>
              </p:nvGrpSpPr>
              <p:grpSpPr>
                <a:xfrm>
                  <a:off x="4111560" y="4515840"/>
                  <a:ext cx="457560" cy="914760"/>
                  <a:chOff x="4111560" y="4515840"/>
                  <a:chExt cx="457560" cy="914760"/>
                </a:xfrm>
              </p:grpSpPr>
              <p:sp>
                <p:nvSpPr>
                  <p:cNvPr id="3774" name="Straight Connector 114"/>
                  <p:cNvSpPr/>
                  <p:nvPr/>
                </p:nvSpPr>
                <p:spPr>
                  <a:xfrm flipV="1">
                    <a:off x="4568760" y="451584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775" name="Straight Connector 115"/>
                  <p:cNvSpPr/>
                  <p:nvPr/>
                </p:nvSpPr>
                <p:spPr>
                  <a:xfrm flipV="1">
                    <a:off x="4111560" y="451584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776" name="Straight Connector 116"/>
                  <p:cNvSpPr/>
                  <p:nvPr/>
                </p:nvSpPr>
                <p:spPr>
                  <a:xfrm>
                    <a:off x="4111560" y="5430240"/>
                    <a:ext cx="457200" cy="36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sp>
              <p:nvSpPr>
                <p:cNvPr id="3777" name="Elbow Connector 113"/>
                <p:cNvSpPr/>
                <p:nvPr/>
              </p:nvSpPr>
              <p:spPr>
                <a:xfrm flipV="1" rot="10800000">
                  <a:off x="3505320" y="4973040"/>
                  <a:ext cx="606240" cy="456840"/>
                </a:xfrm>
                <a:prstGeom prst="bentConnector2">
                  <a:avLst/>
                </a:prstGeom>
                <a:noFill/>
                <a:ln w="28575">
                  <a:solidFill>
                    <a:srgbClr val="c0504d"/>
                  </a:solidFill>
                  <a:round/>
                  <a:tailEnd len="lg" type="triangle" w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778" name="Straight Connector 111"/>
              <p:cNvSpPr/>
              <p:nvPr/>
            </p:nvSpPr>
            <p:spPr>
              <a:xfrm flipH="1">
                <a:off x="4572000" y="4973040"/>
                <a:ext cx="22860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779" name="Group 117"/>
            <p:cNvGrpSpPr/>
            <p:nvPr/>
          </p:nvGrpSpPr>
          <p:grpSpPr>
            <a:xfrm>
              <a:off x="5143320" y="4439880"/>
              <a:ext cx="914400" cy="533520"/>
              <a:chOff x="5143320" y="4439880"/>
              <a:chExt cx="914400" cy="533520"/>
            </a:xfrm>
          </p:grpSpPr>
          <p:sp>
            <p:nvSpPr>
              <p:cNvPr id="3780" name="Straight Connector 118"/>
              <p:cNvSpPr/>
              <p:nvPr/>
            </p:nvSpPr>
            <p:spPr>
              <a:xfrm flipV="1">
                <a:off x="5333760" y="451584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81" name="Straight Connector 119"/>
              <p:cNvSpPr/>
              <p:nvPr/>
            </p:nvSpPr>
            <p:spPr>
              <a:xfrm flipV="1">
                <a:off x="5867280" y="451584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82" name="Straight Connector 120"/>
              <p:cNvSpPr/>
              <p:nvPr/>
            </p:nvSpPr>
            <p:spPr>
              <a:xfrm flipH="1">
                <a:off x="5333760" y="4515840"/>
                <a:ext cx="53352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83" name="Straight Connector 121"/>
              <p:cNvSpPr/>
              <p:nvPr/>
            </p:nvSpPr>
            <p:spPr>
              <a:xfrm flipH="1">
                <a:off x="5333760" y="4439880"/>
                <a:ext cx="53352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84" name="Straight Connector 122"/>
              <p:cNvSpPr/>
              <p:nvPr/>
            </p:nvSpPr>
            <p:spPr>
              <a:xfrm>
                <a:off x="5867280" y="497304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85" name="Straight Connector 123"/>
              <p:cNvSpPr/>
              <p:nvPr/>
            </p:nvSpPr>
            <p:spPr>
              <a:xfrm>
                <a:off x="5143320" y="497304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786" name="Straight Connector 124"/>
            <p:cNvSpPr/>
            <p:nvPr/>
          </p:nvSpPr>
          <p:spPr>
            <a:xfrm>
              <a:off x="4800600" y="4973040"/>
              <a:ext cx="34272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87" name="Straight Connector 125"/>
            <p:cNvSpPr/>
            <p:nvPr/>
          </p:nvSpPr>
          <p:spPr>
            <a:xfrm>
              <a:off x="6057720" y="4973040"/>
              <a:ext cx="60948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88" name="Straight Connector 126"/>
            <p:cNvSpPr/>
            <p:nvPr/>
          </p:nvSpPr>
          <p:spPr>
            <a:xfrm>
              <a:off x="3200400" y="4277160"/>
              <a:ext cx="29718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89" name="Straight Connector 127"/>
            <p:cNvSpPr/>
            <p:nvPr/>
          </p:nvSpPr>
          <p:spPr>
            <a:xfrm>
              <a:off x="5600520" y="4267080"/>
              <a:ext cx="360" cy="17280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0" name="Straight Connector 128"/>
            <p:cNvSpPr/>
            <p:nvPr/>
          </p:nvSpPr>
          <p:spPr>
            <a:xfrm>
              <a:off x="3200400" y="4277160"/>
              <a:ext cx="297180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1" name="Straight Connector 129"/>
            <p:cNvSpPr/>
            <p:nvPr/>
          </p:nvSpPr>
          <p:spPr>
            <a:xfrm>
              <a:off x="4800600" y="4973040"/>
              <a:ext cx="34272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2" name="Straight Connector 130"/>
            <p:cNvSpPr/>
            <p:nvPr/>
          </p:nvSpPr>
          <p:spPr>
            <a:xfrm>
              <a:off x="6057720" y="4973040"/>
              <a:ext cx="60948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93" name="Group 12"/>
          <p:cNvGrpSpPr/>
          <p:nvPr/>
        </p:nvGrpSpPr>
        <p:grpSpPr>
          <a:xfrm>
            <a:off x="551160" y="1701360"/>
            <a:ext cx="496080" cy="3493800"/>
            <a:chOff x="551160" y="1701360"/>
            <a:chExt cx="496080" cy="3493800"/>
          </a:xfrm>
        </p:grpSpPr>
        <p:sp>
          <p:nvSpPr>
            <p:cNvPr id="3794" name="TextBox 10"/>
            <p:cNvSpPr/>
            <p:nvPr/>
          </p:nvSpPr>
          <p:spPr>
            <a:xfrm>
              <a:off x="551160" y="1701360"/>
              <a:ext cx="49500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404040"/>
                  </a:solidFill>
                  <a:latin typeface="Myriad Pro Cond"/>
                </a:rPr>
                <a:t>A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3795" name="TextBox 136"/>
            <p:cNvSpPr/>
            <p:nvPr/>
          </p:nvSpPr>
          <p:spPr>
            <a:xfrm>
              <a:off x="553680" y="3212640"/>
              <a:ext cx="49068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404040"/>
                  </a:solidFill>
                  <a:latin typeface="Myriad Pro Cond"/>
                </a:rPr>
                <a:t>B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3796" name="TextBox 137"/>
            <p:cNvSpPr/>
            <p:nvPr/>
          </p:nvSpPr>
          <p:spPr>
            <a:xfrm>
              <a:off x="568800" y="4617360"/>
              <a:ext cx="47844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404040"/>
                  </a:solidFill>
                  <a:latin typeface="Myriad Pro Cond"/>
                </a:rPr>
                <a:t>C</a:t>
              </a:r>
              <a:endParaRPr b="0" lang="en-US" sz="3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27" dur="indefinite" restart="never" nodeType="tmRoot">
          <p:childTnLst>
            <p:seq>
              <p:cTn id="2328" dur="indefinite" nodeType="mainSeq">
                <p:childTnLst>
                  <p:par>
                    <p:cTn id="2329" fill="hold">
                      <p:stCondLst>
                        <p:cond delay="indefinite"/>
                      </p:stCondLst>
                      <p:childTnLst>
                        <p:par>
                          <p:cTn id="2330" fill="hold">
                            <p:stCondLst>
                              <p:cond delay="0"/>
                            </p:stCondLst>
                            <p:childTnLst>
                              <p:par>
                                <p:cTn id="2331" nodeType="clickEffect" fill="hold" presetClass="path" presetID="35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>
                                      <p:cBhvr>
                                        <p:cTn id="2332" dur="500" fill="hold"/>
                                        <p:tgtEl>
                                          <p:spTgt spid="3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3" fill="hold">
                      <p:stCondLst>
                        <p:cond delay="indefinite"/>
                      </p:stCondLst>
                      <p:childTnLst>
                        <p:par>
                          <p:cTn id="2334" fill="hold">
                            <p:stCondLst>
                              <p:cond delay="0"/>
                            </p:stCondLst>
                            <p:childTnLst>
                              <p:par>
                                <p:cTn id="23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37" dur="250"/>
                                        <p:tgtEl>
                                          <p:spTgt spid="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914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Bitwise AND/OR Using Triple-Row Activation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8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FA31090-EBD4-42CB-A1A6-96833E1C8C42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grpSp>
        <p:nvGrpSpPr>
          <p:cNvPr id="3799" name="Group 6"/>
          <p:cNvGrpSpPr/>
          <p:nvPr/>
        </p:nvGrpSpPr>
        <p:grpSpPr>
          <a:xfrm>
            <a:off x="412200" y="1143000"/>
            <a:ext cx="4545360" cy="5257440"/>
            <a:chOff x="412200" y="1143000"/>
            <a:chExt cx="4545360" cy="5257440"/>
          </a:xfrm>
        </p:grpSpPr>
        <p:sp>
          <p:nvSpPr>
            <p:cNvPr id="3800" name="TextBox 37"/>
            <p:cNvSpPr/>
            <p:nvPr/>
          </p:nvSpPr>
          <p:spPr>
            <a:xfrm>
              <a:off x="417240" y="5562720"/>
              <a:ext cx="42660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1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801" name="TextBox 38"/>
            <p:cNvSpPr/>
            <p:nvPr/>
          </p:nvSpPr>
          <p:spPr>
            <a:xfrm>
              <a:off x="417240" y="1143000"/>
              <a:ext cx="42660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1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802" name="TextBox 132"/>
            <p:cNvSpPr/>
            <p:nvPr/>
          </p:nvSpPr>
          <p:spPr>
            <a:xfrm>
              <a:off x="412200" y="2514600"/>
              <a:ext cx="42660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1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803" name="TextBox 134"/>
            <p:cNvSpPr/>
            <p:nvPr/>
          </p:nvSpPr>
          <p:spPr>
            <a:xfrm>
              <a:off x="412200" y="4015800"/>
              <a:ext cx="42660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1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804" name="Rectangle 135"/>
            <p:cNvSpPr/>
            <p:nvPr/>
          </p:nvSpPr>
          <p:spPr>
            <a:xfrm>
              <a:off x="1828800" y="1676520"/>
              <a:ext cx="456840" cy="914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5" name="Rectangle 5"/>
            <p:cNvSpPr/>
            <p:nvPr/>
          </p:nvSpPr>
          <p:spPr>
            <a:xfrm>
              <a:off x="1830600" y="1981080"/>
              <a:ext cx="456840" cy="609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806" name="Group 39"/>
            <p:cNvGrpSpPr/>
            <p:nvPr/>
          </p:nvGrpSpPr>
          <p:grpSpPr>
            <a:xfrm>
              <a:off x="1224360" y="1676160"/>
              <a:ext cx="1294920" cy="914760"/>
              <a:chOff x="1224360" y="1676160"/>
              <a:chExt cx="1294920" cy="914760"/>
            </a:xfrm>
          </p:grpSpPr>
          <p:grpSp>
            <p:nvGrpSpPr>
              <p:cNvPr id="3807" name="Group 18"/>
              <p:cNvGrpSpPr/>
              <p:nvPr/>
            </p:nvGrpSpPr>
            <p:grpSpPr>
              <a:xfrm>
                <a:off x="1224360" y="1676160"/>
                <a:ext cx="1063440" cy="914760"/>
                <a:chOff x="1224360" y="1676160"/>
                <a:chExt cx="1063440" cy="914760"/>
              </a:xfrm>
            </p:grpSpPr>
            <p:grpSp>
              <p:nvGrpSpPr>
                <p:cNvPr id="3808" name="Group 11"/>
                <p:cNvGrpSpPr/>
                <p:nvPr/>
              </p:nvGrpSpPr>
              <p:grpSpPr>
                <a:xfrm>
                  <a:off x="1830240" y="1676160"/>
                  <a:ext cx="457560" cy="914760"/>
                  <a:chOff x="1830240" y="1676160"/>
                  <a:chExt cx="457560" cy="914760"/>
                </a:xfrm>
              </p:grpSpPr>
              <p:sp>
                <p:nvSpPr>
                  <p:cNvPr id="3809" name="Straight Connector 7"/>
                  <p:cNvSpPr/>
                  <p:nvPr/>
                </p:nvSpPr>
                <p:spPr>
                  <a:xfrm flipV="1">
                    <a:off x="2287440" y="167616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810" name="Straight Connector 8"/>
                  <p:cNvSpPr/>
                  <p:nvPr/>
                </p:nvSpPr>
                <p:spPr>
                  <a:xfrm flipV="1">
                    <a:off x="1830240" y="167616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811" name="Straight Connector 9"/>
                  <p:cNvSpPr/>
                  <p:nvPr/>
                </p:nvSpPr>
                <p:spPr>
                  <a:xfrm>
                    <a:off x="1830240" y="2590560"/>
                    <a:ext cx="457200" cy="36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sp>
              <p:nvSpPr>
                <p:cNvPr id="3812" name="Elbow Connector 16"/>
                <p:cNvSpPr/>
                <p:nvPr/>
              </p:nvSpPr>
              <p:spPr>
                <a:xfrm flipV="1" rot="10800000">
                  <a:off x="1224360" y="2133360"/>
                  <a:ext cx="606240" cy="456840"/>
                </a:xfrm>
                <a:prstGeom prst="bentConnector2">
                  <a:avLst/>
                </a:prstGeom>
                <a:noFill/>
                <a:ln w="28575">
                  <a:solidFill>
                    <a:srgbClr val="c0504d"/>
                  </a:solidFill>
                  <a:round/>
                  <a:tailEnd len="lg" type="triangle" w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813" name="Straight Connector 27"/>
              <p:cNvSpPr/>
              <p:nvPr/>
            </p:nvSpPr>
            <p:spPr>
              <a:xfrm flipH="1">
                <a:off x="2290680" y="2133360"/>
                <a:ext cx="22860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814" name="Group 34"/>
            <p:cNvGrpSpPr/>
            <p:nvPr/>
          </p:nvGrpSpPr>
          <p:grpSpPr>
            <a:xfrm>
              <a:off x="2862360" y="1600200"/>
              <a:ext cx="914400" cy="533520"/>
              <a:chOff x="2862360" y="1600200"/>
              <a:chExt cx="914400" cy="533520"/>
            </a:xfrm>
          </p:grpSpPr>
          <p:sp>
            <p:nvSpPr>
              <p:cNvPr id="3815" name="Straight Connector 20"/>
              <p:cNvSpPr/>
              <p:nvPr/>
            </p:nvSpPr>
            <p:spPr>
              <a:xfrm flipV="1">
                <a:off x="3052800" y="167616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16" name="Straight Connector 21"/>
              <p:cNvSpPr/>
              <p:nvPr/>
            </p:nvSpPr>
            <p:spPr>
              <a:xfrm flipV="1">
                <a:off x="3585960" y="167616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17" name="Straight Connector 22"/>
              <p:cNvSpPr/>
              <p:nvPr/>
            </p:nvSpPr>
            <p:spPr>
              <a:xfrm flipH="1">
                <a:off x="3052800" y="1676160"/>
                <a:ext cx="53316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18" name="Straight Connector 25"/>
              <p:cNvSpPr/>
              <p:nvPr/>
            </p:nvSpPr>
            <p:spPr>
              <a:xfrm flipH="1">
                <a:off x="3052800" y="1600200"/>
                <a:ext cx="53316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19" name="Straight Connector 30"/>
              <p:cNvSpPr/>
              <p:nvPr/>
            </p:nvSpPr>
            <p:spPr>
              <a:xfrm>
                <a:off x="3585960" y="2133360"/>
                <a:ext cx="19080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20" name="Straight Connector 33"/>
              <p:cNvSpPr/>
              <p:nvPr/>
            </p:nvSpPr>
            <p:spPr>
              <a:xfrm>
                <a:off x="2862360" y="213336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821" name="Straight Connector 41"/>
            <p:cNvSpPr/>
            <p:nvPr/>
          </p:nvSpPr>
          <p:spPr>
            <a:xfrm>
              <a:off x="2519280" y="2133360"/>
              <a:ext cx="34308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2" name="Straight Connector 43"/>
            <p:cNvSpPr/>
            <p:nvPr/>
          </p:nvSpPr>
          <p:spPr>
            <a:xfrm flipV="1">
              <a:off x="4386240" y="1699200"/>
              <a:ext cx="360" cy="355860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3" name="Straight Connector 45"/>
            <p:cNvSpPr/>
            <p:nvPr/>
          </p:nvSpPr>
          <p:spPr>
            <a:xfrm>
              <a:off x="3776760" y="2133360"/>
              <a:ext cx="60948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4" name="Straight Connector 48"/>
            <p:cNvSpPr/>
            <p:nvPr/>
          </p:nvSpPr>
          <p:spPr>
            <a:xfrm>
              <a:off x="919080" y="1437480"/>
              <a:ext cx="29718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5" name="Straight Connector 49"/>
            <p:cNvSpPr/>
            <p:nvPr/>
          </p:nvSpPr>
          <p:spPr>
            <a:xfrm>
              <a:off x="3319560" y="1427400"/>
              <a:ext cx="360" cy="17280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6" name="Straight Connector 54"/>
            <p:cNvSpPr/>
            <p:nvPr/>
          </p:nvSpPr>
          <p:spPr>
            <a:xfrm flipH="1">
              <a:off x="919080" y="5829120"/>
              <a:ext cx="289548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7" name="TextBox 40"/>
            <p:cNvSpPr/>
            <p:nvPr/>
          </p:nvSpPr>
          <p:spPr>
            <a:xfrm>
              <a:off x="4012560" y="1143000"/>
              <a:ext cx="795240" cy="57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V</a:t>
              </a:r>
              <a:r>
                <a:rPr b="1" lang="en-US" sz="2800" spc="-1" strike="noStrike" baseline="-25000">
                  <a:solidFill>
                    <a:srgbClr val="c00000"/>
                  </a:solidFill>
                  <a:latin typeface="Myriad Pro Cond"/>
                </a:rPr>
                <a:t>DD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828" name="Straight Connector 44"/>
            <p:cNvSpPr/>
            <p:nvPr/>
          </p:nvSpPr>
          <p:spPr>
            <a:xfrm>
              <a:off x="919080" y="1437480"/>
              <a:ext cx="297180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9" name="Straight Connector 46"/>
            <p:cNvSpPr/>
            <p:nvPr/>
          </p:nvSpPr>
          <p:spPr>
            <a:xfrm>
              <a:off x="2519280" y="2133360"/>
              <a:ext cx="34308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0" name="Straight Connector 47"/>
            <p:cNvSpPr/>
            <p:nvPr/>
          </p:nvSpPr>
          <p:spPr>
            <a:xfrm>
              <a:off x="3776760" y="2133360"/>
              <a:ext cx="60948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1" name="Straight Connector 50"/>
            <p:cNvSpPr/>
            <p:nvPr/>
          </p:nvSpPr>
          <p:spPr>
            <a:xfrm flipH="1">
              <a:off x="919080" y="5829120"/>
              <a:ext cx="289548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2" name="Rounded Rectangle 4"/>
            <p:cNvSpPr/>
            <p:nvPr/>
          </p:nvSpPr>
          <p:spPr>
            <a:xfrm>
              <a:off x="3814920" y="5257800"/>
              <a:ext cx="1142640" cy="114264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8575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404040"/>
                  </a:solidFill>
                  <a:latin typeface="Myriad Pro Cond"/>
                </a:rPr>
                <a:t>Sense Amp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833" name="Rectangle 83"/>
            <p:cNvSpPr/>
            <p:nvPr/>
          </p:nvSpPr>
          <p:spPr>
            <a:xfrm>
              <a:off x="1828800" y="3048120"/>
              <a:ext cx="456840" cy="914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4" name="Rectangle 84"/>
            <p:cNvSpPr/>
            <p:nvPr/>
          </p:nvSpPr>
          <p:spPr>
            <a:xfrm>
              <a:off x="1825560" y="3352680"/>
              <a:ext cx="456840" cy="609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835" name="Group 85"/>
            <p:cNvGrpSpPr/>
            <p:nvPr/>
          </p:nvGrpSpPr>
          <p:grpSpPr>
            <a:xfrm>
              <a:off x="1219320" y="3047760"/>
              <a:ext cx="1295280" cy="914760"/>
              <a:chOff x="1219320" y="3047760"/>
              <a:chExt cx="1295280" cy="914760"/>
            </a:xfrm>
          </p:grpSpPr>
          <p:grpSp>
            <p:nvGrpSpPr>
              <p:cNvPr id="3836" name="Group 86"/>
              <p:cNvGrpSpPr/>
              <p:nvPr/>
            </p:nvGrpSpPr>
            <p:grpSpPr>
              <a:xfrm>
                <a:off x="1219320" y="3047760"/>
                <a:ext cx="1063800" cy="914760"/>
                <a:chOff x="1219320" y="3047760"/>
                <a:chExt cx="1063800" cy="914760"/>
              </a:xfrm>
            </p:grpSpPr>
            <p:grpSp>
              <p:nvGrpSpPr>
                <p:cNvPr id="3837" name="Group 88"/>
                <p:cNvGrpSpPr/>
                <p:nvPr/>
              </p:nvGrpSpPr>
              <p:grpSpPr>
                <a:xfrm>
                  <a:off x="1825560" y="3047760"/>
                  <a:ext cx="457560" cy="914760"/>
                  <a:chOff x="1825560" y="3047760"/>
                  <a:chExt cx="457560" cy="914760"/>
                </a:xfrm>
              </p:grpSpPr>
              <p:sp>
                <p:nvSpPr>
                  <p:cNvPr id="3838" name="Straight Connector 90"/>
                  <p:cNvSpPr/>
                  <p:nvPr/>
                </p:nvSpPr>
                <p:spPr>
                  <a:xfrm flipV="1">
                    <a:off x="2282760" y="304776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839" name="Straight Connector 91"/>
                  <p:cNvSpPr/>
                  <p:nvPr/>
                </p:nvSpPr>
                <p:spPr>
                  <a:xfrm flipV="1">
                    <a:off x="1825560" y="304776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840" name="Straight Connector 92"/>
                  <p:cNvSpPr/>
                  <p:nvPr/>
                </p:nvSpPr>
                <p:spPr>
                  <a:xfrm>
                    <a:off x="1825560" y="3962160"/>
                    <a:ext cx="457200" cy="36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sp>
              <p:nvSpPr>
                <p:cNvPr id="3841" name="Elbow Connector 89"/>
                <p:cNvSpPr/>
                <p:nvPr/>
              </p:nvSpPr>
              <p:spPr>
                <a:xfrm flipV="1" rot="10800000">
                  <a:off x="1219320" y="3504960"/>
                  <a:ext cx="606240" cy="456840"/>
                </a:xfrm>
                <a:prstGeom prst="bentConnector2">
                  <a:avLst/>
                </a:prstGeom>
                <a:noFill/>
                <a:ln w="28575">
                  <a:solidFill>
                    <a:srgbClr val="c0504d"/>
                  </a:solidFill>
                  <a:round/>
                  <a:tailEnd len="lg" type="triangle" w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842" name="Straight Connector 87"/>
              <p:cNvSpPr/>
              <p:nvPr/>
            </p:nvSpPr>
            <p:spPr>
              <a:xfrm flipH="1">
                <a:off x="2286000" y="3504960"/>
                <a:ext cx="22860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843" name="Group 93"/>
            <p:cNvGrpSpPr/>
            <p:nvPr/>
          </p:nvGrpSpPr>
          <p:grpSpPr>
            <a:xfrm>
              <a:off x="2857320" y="2971800"/>
              <a:ext cx="914400" cy="533520"/>
              <a:chOff x="2857320" y="2971800"/>
              <a:chExt cx="914400" cy="533520"/>
            </a:xfrm>
          </p:grpSpPr>
          <p:sp>
            <p:nvSpPr>
              <p:cNvPr id="3844" name="Straight Connector 94"/>
              <p:cNvSpPr/>
              <p:nvPr/>
            </p:nvSpPr>
            <p:spPr>
              <a:xfrm flipV="1">
                <a:off x="3047760" y="304776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45" name="Straight Connector 95"/>
              <p:cNvSpPr/>
              <p:nvPr/>
            </p:nvSpPr>
            <p:spPr>
              <a:xfrm flipV="1">
                <a:off x="3581280" y="304776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46" name="Straight Connector 96"/>
              <p:cNvSpPr/>
              <p:nvPr/>
            </p:nvSpPr>
            <p:spPr>
              <a:xfrm flipH="1">
                <a:off x="3047760" y="3047760"/>
                <a:ext cx="53352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47" name="Straight Connector 97"/>
              <p:cNvSpPr/>
              <p:nvPr/>
            </p:nvSpPr>
            <p:spPr>
              <a:xfrm flipH="1">
                <a:off x="3047760" y="2971800"/>
                <a:ext cx="53352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48" name="Straight Connector 98"/>
              <p:cNvSpPr/>
              <p:nvPr/>
            </p:nvSpPr>
            <p:spPr>
              <a:xfrm>
                <a:off x="3581280" y="350496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49" name="Straight Connector 99"/>
              <p:cNvSpPr/>
              <p:nvPr/>
            </p:nvSpPr>
            <p:spPr>
              <a:xfrm>
                <a:off x="2857320" y="350496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850" name="Straight Connector 100"/>
            <p:cNvSpPr/>
            <p:nvPr/>
          </p:nvSpPr>
          <p:spPr>
            <a:xfrm>
              <a:off x="2514600" y="3504960"/>
              <a:ext cx="34272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1" name="Straight Connector 101"/>
            <p:cNvSpPr/>
            <p:nvPr/>
          </p:nvSpPr>
          <p:spPr>
            <a:xfrm>
              <a:off x="3771720" y="3504960"/>
              <a:ext cx="60948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2" name="Straight Connector 102"/>
            <p:cNvSpPr/>
            <p:nvPr/>
          </p:nvSpPr>
          <p:spPr>
            <a:xfrm>
              <a:off x="914400" y="2809080"/>
              <a:ext cx="29718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3" name="Straight Connector 103"/>
            <p:cNvSpPr/>
            <p:nvPr/>
          </p:nvSpPr>
          <p:spPr>
            <a:xfrm>
              <a:off x="3314520" y="2799000"/>
              <a:ext cx="360" cy="17280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4" name="Straight Connector 104"/>
            <p:cNvSpPr/>
            <p:nvPr/>
          </p:nvSpPr>
          <p:spPr>
            <a:xfrm>
              <a:off x="914400" y="2809080"/>
              <a:ext cx="297180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5" name="Straight Connector 105"/>
            <p:cNvSpPr/>
            <p:nvPr/>
          </p:nvSpPr>
          <p:spPr>
            <a:xfrm>
              <a:off x="2514600" y="3504960"/>
              <a:ext cx="34272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6" name="Straight Connector 106"/>
            <p:cNvSpPr/>
            <p:nvPr/>
          </p:nvSpPr>
          <p:spPr>
            <a:xfrm>
              <a:off x="3771720" y="3504960"/>
              <a:ext cx="60948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7" name="Rectangle 107"/>
            <p:cNvSpPr/>
            <p:nvPr/>
          </p:nvSpPr>
          <p:spPr>
            <a:xfrm>
              <a:off x="1828800" y="4516200"/>
              <a:ext cx="456840" cy="914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8" name="Rectangle 108"/>
            <p:cNvSpPr/>
            <p:nvPr/>
          </p:nvSpPr>
          <p:spPr>
            <a:xfrm>
              <a:off x="1825560" y="4821120"/>
              <a:ext cx="456840" cy="609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859" name="Group 109"/>
            <p:cNvGrpSpPr/>
            <p:nvPr/>
          </p:nvGrpSpPr>
          <p:grpSpPr>
            <a:xfrm>
              <a:off x="1219320" y="4515840"/>
              <a:ext cx="1295280" cy="914760"/>
              <a:chOff x="1219320" y="4515840"/>
              <a:chExt cx="1295280" cy="914760"/>
            </a:xfrm>
          </p:grpSpPr>
          <p:grpSp>
            <p:nvGrpSpPr>
              <p:cNvPr id="3860" name="Group 110"/>
              <p:cNvGrpSpPr/>
              <p:nvPr/>
            </p:nvGrpSpPr>
            <p:grpSpPr>
              <a:xfrm>
                <a:off x="1219320" y="4515840"/>
                <a:ext cx="1063800" cy="914760"/>
                <a:chOff x="1219320" y="4515840"/>
                <a:chExt cx="1063800" cy="914760"/>
              </a:xfrm>
            </p:grpSpPr>
            <p:grpSp>
              <p:nvGrpSpPr>
                <p:cNvPr id="3861" name="Group 112"/>
                <p:cNvGrpSpPr/>
                <p:nvPr/>
              </p:nvGrpSpPr>
              <p:grpSpPr>
                <a:xfrm>
                  <a:off x="1825560" y="4515840"/>
                  <a:ext cx="457560" cy="914760"/>
                  <a:chOff x="1825560" y="4515840"/>
                  <a:chExt cx="457560" cy="914760"/>
                </a:xfrm>
              </p:grpSpPr>
              <p:sp>
                <p:nvSpPr>
                  <p:cNvPr id="3862" name="Straight Connector 114"/>
                  <p:cNvSpPr/>
                  <p:nvPr/>
                </p:nvSpPr>
                <p:spPr>
                  <a:xfrm flipV="1">
                    <a:off x="2282760" y="451584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863" name="Straight Connector 115"/>
                  <p:cNvSpPr/>
                  <p:nvPr/>
                </p:nvSpPr>
                <p:spPr>
                  <a:xfrm flipV="1">
                    <a:off x="1825560" y="451584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864" name="Straight Connector 116"/>
                  <p:cNvSpPr/>
                  <p:nvPr/>
                </p:nvSpPr>
                <p:spPr>
                  <a:xfrm>
                    <a:off x="1825560" y="5430240"/>
                    <a:ext cx="457200" cy="36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sp>
              <p:nvSpPr>
                <p:cNvPr id="3865" name="Elbow Connector 113"/>
                <p:cNvSpPr/>
                <p:nvPr/>
              </p:nvSpPr>
              <p:spPr>
                <a:xfrm flipV="1" rot="10800000">
                  <a:off x="1219320" y="4973040"/>
                  <a:ext cx="606240" cy="456840"/>
                </a:xfrm>
                <a:prstGeom prst="bentConnector2">
                  <a:avLst/>
                </a:prstGeom>
                <a:noFill/>
                <a:ln w="28575">
                  <a:solidFill>
                    <a:srgbClr val="c0504d"/>
                  </a:solidFill>
                  <a:round/>
                  <a:tailEnd len="lg" type="triangle" w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866" name="Straight Connector 111"/>
              <p:cNvSpPr/>
              <p:nvPr/>
            </p:nvSpPr>
            <p:spPr>
              <a:xfrm flipH="1">
                <a:off x="2286000" y="4973040"/>
                <a:ext cx="22860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867" name="Group 117"/>
            <p:cNvGrpSpPr/>
            <p:nvPr/>
          </p:nvGrpSpPr>
          <p:grpSpPr>
            <a:xfrm>
              <a:off x="2857320" y="4439880"/>
              <a:ext cx="914400" cy="533520"/>
              <a:chOff x="2857320" y="4439880"/>
              <a:chExt cx="914400" cy="533520"/>
            </a:xfrm>
          </p:grpSpPr>
          <p:sp>
            <p:nvSpPr>
              <p:cNvPr id="3868" name="Straight Connector 118"/>
              <p:cNvSpPr/>
              <p:nvPr/>
            </p:nvSpPr>
            <p:spPr>
              <a:xfrm flipV="1">
                <a:off x="3047760" y="451584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69" name="Straight Connector 119"/>
              <p:cNvSpPr/>
              <p:nvPr/>
            </p:nvSpPr>
            <p:spPr>
              <a:xfrm flipV="1">
                <a:off x="3581280" y="451584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70" name="Straight Connector 120"/>
              <p:cNvSpPr/>
              <p:nvPr/>
            </p:nvSpPr>
            <p:spPr>
              <a:xfrm flipH="1">
                <a:off x="3047760" y="4515840"/>
                <a:ext cx="53352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71" name="Straight Connector 121"/>
              <p:cNvSpPr/>
              <p:nvPr/>
            </p:nvSpPr>
            <p:spPr>
              <a:xfrm flipH="1">
                <a:off x="3047760" y="4439880"/>
                <a:ext cx="53352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72" name="Straight Connector 122"/>
              <p:cNvSpPr/>
              <p:nvPr/>
            </p:nvSpPr>
            <p:spPr>
              <a:xfrm>
                <a:off x="3581280" y="497304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73" name="Straight Connector 123"/>
              <p:cNvSpPr/>
              <p:nvPr/>
            </p:nvSpPr>
            <p:spPr>
              <a:xfrm>
                <a:off x="2857320" y="497304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874" name="Straight Connector 124"/>
            <p:cNvSpPr/>
            <p:nvPr/>
          </p:nvSpPr>
          <p:spPr>
            <a:xfrm>
              <a:off x="2514600" y="4973040"/>
              <a:ext cx="34272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5" name="Straight Connector 125"/>
            <p:cNvSpPr/>
            <p:nvPr/>
          </p:nvSpPr>
          <p:spPr>
            <a:xfrm>
              <a:off x="3771720" y="4973040"/>
              <a:ext cx="60948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6" name="Straight Connector 126"/>
            <p:cNvSpPr/>
            <p:nvPr/>
          </p:nvSpPr>
          <p:spPr>
            <a:xfrm>
              <a:off x="914400" y="4277160"/>
              <a:ext cx="29718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7" name="Straight Connector 127"/>
            <p:cNvSpPr/>
            <p:nvPr/>
          </p:nvSpPr>
          <p:spPr>
            <a:xfrm>
              <a:off x="3314520" y="4267080"/>
              <a:ext cx="360" cy="17280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8" name="Straight Connector 128"/>
            <p:cNvSpPr/>
            <p:nvPr/>
          </p:nvSpPr>
          <p:spPr>
            <a:xfrm>
              <a:off x="914400" y="4277160"/>
              <a:ext cx="297180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9" name="Straight Connector 129"/>
            <p:cNvSpPr/>
            <p:nvPr/>
          </p:nvSpPr>
          <p:spPr>
            <a:xfrm>
              <a:off x="2514600" y="4973040"/>
              <a:ext cx="34272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0" name="Straight Connector 130"/>
            <p:cNvSpPr/>
            <p:nvPr/>
          </p:nvSpPr>
          <p:spPr>
            <a:xfrm>
              <a:off x="3771720" y="4973040"/>
              <a:ext cx="609480" cy="360"/>
            </a:xfrm>
            <a:prstGeom prst="line">
              <a:avLst/>
            </a:prstGeom>
            <a:ln w="571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881" name="Group 12"/>
          <p:cNvGrpSpPr/>
          <p:nvPr/>
        </p:nvGrpSpPr>
        <p:grpSpPr>
          <a:xfrm>
            <a:off x="551160" y="1701360"/>
            <a:ext cx="496080" cy="3493800"/>
            <a:chOff x="551160" y="1701360"/>
            <a:chExt cx="496080" cy="3493800"/>
          </a:xfrm>
        </p:grpSpPr>
        <p:sp>
          <p:nvSpPr>
            <p:cNvPr id="3882" name="TextBox 10"/>
            <p:cNvSpPr/>
            <p:nvPr/>
          </p:nvSpPr>
          <p:spPr>
            <a:xfrm>
              <a:off x="551160" y="1701360"/>
              <a:ext cx="49500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404040"/>
                  </a:solidFill>
                  <a:latin typeface="Myriad Pro Cond"/>
                </a:rPr>
                <a:t>A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3883" name="TextBox 136"/>
            <p:cNvSpPr/>
            <p:nvPr/>
          </p:nvSpPr>
          <p:spPr>
            <a:xfrm>
              <a:off x="553680" y="3212640"/>
              <a:ext cx="49068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404040"/>
                  </a:solidFill>
                  <a:latin typeface="Myriad Pro Cond"/>
                </a:rPr>
                <a:t>B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3884" name="TextBox 137"/>
            <p:cNvSpPr/>
            <p:nvPr/>
          </p:nvSpPr>
          <p:spPr>
            <a:xfrm>
              <a:off x="568800" y="4617360"/>
              <a:ext cx="47844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200" spc="-1" strike="noStrike">
                  <a:solidFill>
                    <a:srgbClr val="404040"/>
                  </a:solidFill>
                  <a:latin typeface="Myriad Pro Cond"/>
                </a:rPr>
                <a:t>C</a:t>
              </a:r>
              <a:endParaRPr b="0" lang="en-US" sz="3200" spc="-1" strike="noStrike">
                <a:latin typeface="Arial"/>
              </a:endParaRPr>
            </a:p>
          </p:txBody>
        </p:sp>
      </p:grpSp>
      <p:sp>
        <p:nvSpPr>
          <p:cNvPr id="3885" name="TextBox 2"/>
          <p:cNvSpPr/>
          <p:nvPr/>
        </p:nvSpPr>
        <p:spPr>
          <a:xfrm>
            <a:off x="4370400" y="1676520"/>
            <a:ext cx="49482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Output = AB  + BC + CA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886" name="TextBox 131"/>
          <p:cNvSpPr/>
          <p:nvPr/>
        </p:nvSpPr>
        <p:spPr>
          <a:xfrm>
            <a:off x="5567040" y="2262600"/>
            <a:ext cx="3588840" cy="106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404040"/>
                </a:solidFill>
                <a:latin typeface="Myriad Pro Cond"/>
              </a:rPr>
              <a:t>= </a:t>
            </a:r>
            <a:r>
              <a:rPr b="1" lang="en-US" sz="3600" spc="-1" strike="noStrike">
                <a:solidFill>
                  <a:srgbClr val="404040"/>
                </a:solidFill>
                <a:latin typeface="Myriad Pro Cond"/>
              </a:rPr>
              <a:t>	</a:t>
            </a: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C (A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OR</a:t>
            </a: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 B) +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	</a:t>
            </a: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 </a:t>
            </a: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~C (A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AND</a:t>
            </a: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 B)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3887" name="Group 15"/>
          <p:cNvGrpSpPr/>
          <p:nvPr/>
        </p:nvGrpSpPr>
        <p:grpSpPr>
          <a:xfrm>
            <a:off x="5349960" y="3462840"/>
            <a:ext cx="3755160" cy="2142000"/>
            <a:chOff x="5349960" y="3462840"/>
            <a:chExt cx="3755160" cy="2142000"/>
          </a:xfrm>
        </p:grpSpPr>
        <p:sp>
          <p:nvSpPr>
            <p:cNvPr id="3888" name="TextBox 13"/>
            <p:cNvSpPr/>
            <p:nvPr/>
          </p:nvSpPr>
          <p:spPr>
            <a:xfrm>
              <a:off x="5349960" y="4052160"/>
              <a:ext cx="3755160" cy="1552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400" spc="-1" strike="noStrike">
                  <a:solidFill>
                    <a:srgbClr val="404040"/>
                  </a:solidFill>
                  <a:latin typeface="Myriad Pro Cond"/>
                </a:rPr>
                <a:t>Control the value of C to perform bitwise OR or bitwise AND of A and B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889" name="Freeform: Shape 14"/>
            <p:cNvSpPr/>
            <p:nvPr/>
          </p:nvSpPr>
          <p:spPr>
            <a:xfrm flipH="1">
              <a:off x="6640200" y="3462840"/>
              <a:ext cx="266400" cy="612000"/>
            </a:xfrm>
            <a:custGeom>
              <a:avLst/>
              <a:gdLst/>
              <a:ahLst/>
              <a:rect l="l" t="t" r="r" b="b"/>
              <a:pathLst>
                <a:path w="153909" h="516048">
                  <a:moveTo>
                    <a:pt x="0" y="516048"/>
                  </a:moveTo>
                  <a:cubicBezTo>
                    <a:pt x="39231" y="358366"/>
                    <a:pt x="78463" y="200685"/>
                    <a:pt x="153909" y="0"/>
                  </a:cubicBezTo>
                </a:path>
              </a:pathLst>
            </a:custGeom>
            <a:noFill/>
            <a:ln>
              <a:solidFill>
                <a:srgbClr val="c0504d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90" name="Rectangle: Rounded Corners 17"/>
          <p:cNvSpPr/>
          <p:nvPr/>
        </p:nvSpPr>
        <p:spPr>
          <a:xfrm>
            <a:off x="1175040" y="4852440"/>
            <a:ext cx="7476840" cy="1655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0504d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70c0"/>
                </a:solidFill>
                <a:latin typeface="Myriad Pro Cond"/>
              </a:rPr>
              <a:t>38X</a:t>
            </a:r>
            <a:r>
              <a:rPr b="0" lang="en-US" sz="3200" spc="-1" strike="noStrike">
                <a:solidFill>
                  <a:srgbClr val="262626"/>
                </a:solidFill>
                <a:latin typeface="Myriad Pro Cond"/>
              </a:rPr>
              <a:t> improvement in raw throughput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70c0"/>
                </a:solidFill>
                <a:latin typeface="Myriad Pro Cond"/>
              </a:rPr>
              <a:t>44X</a:t>
            </a:r>
            <a:r>
              <a:rPr b="0" lang="en-US" sz="3200" spc="-1" strike="noStrike">
                <a:solidFill>
                  <a:srgbClr val="262626"/>
                </a:solidFill>
                <a:latin typeface="Myriad Pro Cond"/>
              </a:rPr>
              <a:t> reduction in energy consumption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262626"/>
                </a:solidFill>
                <a:latin typeface="Myriad Pro Cond"/>
              </a:rPr>
              <a:t>for bulk bitwise AND/OR operations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38" dur="indefinite" restart="never" nodeType="tmRoot">
          <p:childTnLst>
            <p:seq>
              <p:cTn id="2339" dur="indefinite" nodeType="mainSeq">
                <p:childTnLst>
                  <p:par>
                    <p:cTn id="2340" fill="hold">
                      <p:stCondLst>
                        <p:cond delay="0"/>
                      </p:stCondLst>
                      <p:childTnLst>
                        <p:par>
                          <p:cTn id="2341" fill="hold">
                            <p:stCondLst>
                              <p:cond delay="0"/>
                            </p:stCondLst>
                            <p:childTnLst>
                              <p:par>
                                <p:cTn id="23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44" dur="250"/>
                                        <p:tgtEl>
                                          <p:spTgt spid="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5" fill="hold">
                      <p:stCondLst>
                        <p:cond delay="indefinite"/>
                      </p:stCondLst>
                      <p:childTnLst>
                        <p:par>
                          <p:cTn id="2346" fill="hold">
                            <p:stCondLst>
                              <p:cond delay="0"/>
                            </p:stCondLst>
                            <p:childTnLst>
                              <p:par>
                                <p:cTn id="23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49" dur="250"/>
                                        <p:tgtEl>
                                          <p:spTgt spid="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0" fill="hold">
                      <p:stCondLst>
                        <p:cond delay="indefinite"/>
                      </p:stCondLst>
                      <p:childTnLst>
                        <p:par>
                          <p:cTn id="2351" fill="hold">
                            <p:stCondLst>
                              <p:cond delay="0"/>
                            </p:stCondLst>
                            <p:childTnLst>
                              <p:par>
                                <p:cTn id="23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54" dur="25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5" fill="hold">
                      <p:stCondLst>
                        <p:cond delay="indefinite"/>
                      </p:stCondLst>
                      <p:childTnLst>
                        <p:par>
                          <p:cTn id="2356" fill="hold">
                            <p:stCondLst>
                              <p:cond delay="0"/>
                            </p:stCondLst>
                            <p:childTnLst>
                              <p:par>
                                <p:cTn id="23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59" dur="25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Outline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4578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514440" indent="-514440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What is DRAM?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DRAM Internal Organization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Problems and Solutions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Latency (Tiered-Latency DRAM, HPCA 2013; Adaptive-Latency DRAM, HPCA 2015)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Parallelism (Subarray-level Parallelism, ISCA 2012)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999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4" name="Rectangle 4"/>
          <p:cNvSpPr/>
          <p:nvPr/>
        </p:nvSpPr>
        <p:spPr>
          <a:xfrm>
            <a:off x="380880" y="2514600"/>
            <a:ext cx="8229240" cy="6854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5" name="Rectangle 5"/>
          <p:cNvSpPr/>
          <p:nvPr/>
        </p:nvSpPr>
        <p:spPr>
          <a:xfrm>
            <a:off x="380880" y="3429000"/>
            <a:ext cx="8229240" cy="6854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6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87D1DEC1-BB8B-4E83-8AB1-7FC9979B625D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8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8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2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Content Placeholder 2"/>
          <p:cNvSpPr/>
          <p:nvPr/>
        </p:nvSpPr>
        <p:spPr>
          <a:xfrm>
            <a:off x="152280" y="2286000"/>
            <a:ext cx="8838720" cy="26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bfbfbf"/>
              </a:buClr>
              <a:buFont typeface="Calibri"/>
              <a:buAutoNum type="arabicPeriod"/>
            </a:pPr>
            <a:r>
              <a:rPr b="1" lang="en-US" sz="2800" spc="-1" strike="noStrike">
                <a:solidFill>
                  <a:srgbClr val="bfbfbf"/>
                </a:solidFill>
                <a:latin typeface="Myriad Pro Cond"/>
              </a:rPr>
              <a:t> </a:t>
            </a:r>
            <a:r>
              <a:rPr b="1" lang="en-US" sz="2800" spc="-1" strike="noStrike">
                <a:solidFill>
                  <a:srgbClr val="bfbfbf"/>
                </a:solidFill>
                <a:latin typeface="Myriad Pro Cond"/>
              </a:rPr>
              <a:t>Copy data of row A to row t1</a:t>
            </a:r>
            <a:endParaRPr b="0" lang="en-US" sz="28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bfbfbf"/>
              </a:buClr>
              <a:buFont typeface="Calibri"/>
              <a:buAutoNum type="arabicPeriod"/>
            </a:pPr>
            <a:r>
              <a:rPr b="1" lang="en-US" sz="2800" spc="-1" strike="noStrike">
                <a:solidFill>
                  <a:srgbClr val="bfbfbf"/>
                </a:solidFill>
                <a:latin typeface="Myriad Pro Cond"/>
              </a:rPr>
              <a:t> </a:t>
            </a:r>
            <a:r>
              <a:rPr b="1" lang="en-US" sz="2800" spc="-1" strike="noStrike">
                <a:solidFill>
                  <a:srgbClr val="bfbfbf"/>
                </a:solidFill>
                <a:latin typeface="Myriad Pro Cond"/>
              </a:rPr>
              <a:t>Copy data of row B to row t2</a:t>
            </a:r>
            <a:endParaRPr b="0" lang="en-US" sz="28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bfbfbf"/>
              </a:buClr>
              <a:buFont typeface="Calibri"/>
              <a:buAutoNum type="arabicPeriod"/>
            </a:pPr>
            <a:r>
              <a:rPr b="1" lang="en-US" sz="2800" spc="-1" strike="noStrike">
                <a:solidFill>
                  <a:srgbClr val="bfbfbf"/>
                </a:solidFill>
                <a:latin typeface="Myriad Pro Cond"/>
              </a:rPr>
              <a:t> </a:t>
            </a:r>
            <a:r>
              <a:rPr b="1" lang="en-US" sz="2800" spc="-1" strike="noStrike">
                <a:solidFill>
                  <a:srgbClr val="bfbfbf"/>
                </a:solidFill>
                <a:latin typeface="Myriad Pro Cond"/>
              </a:rPr>
              <a:t>Initialize data of row t3 to 0/1</a:t>
            </a:r>
            <a:endParaRPr b="0" lang="en-US" sz="28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bfbfbf"/>
              </a:buClr>
              <a:buFont typeface="Calibri"/>
              <a:buAutoNum type="arabicPeriod"/>
            </a:pPr>
            <a:r>
              <a:rPr b="1" lang="en-US" sz="2800" spc="-1" strike="noStrike">
                <a:solidFill>
                  <a:srgbClr val="bfbfbf"/>
                </a:solidFill>
                <a:latin typeface="Myriad Pro Cond"/>
              </a:rPr>
              <a:t> </a:t>
            </a:r>
            <a:r>
              <a:rPr b="1" lang="en-US" sz="2800" spc="-1" strike="noStrike">
                <a:solidFill>
                  <a:srgbClr val="bfbfbf"/>
                </a:solidFill>
                <a:latin typeface="Myriad Pro Cond"/>
              </a:rPr>
              <a:t>Activate rows t1/t2/t3 simultaneously</a:t>
            </a:r>
            <a:endParaRPr b="0" lang="en-US" sz="28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bfbfbf"/>
              </a:buClr>
              <a:buFont typeface="Calibri"/>
              <a:buAutoNum type="arabicPeriod"/>
            </a:pPr>
            <a:r>
              <a:rPr b="1" lang="en-US" sz="2800" spc="-1" strike="noStrike">
                <a:solidFill>
                  <a:srgbClr val="bfbfbf"/>
                </a:solidFill>
                <a:latin typeface="Myriad Pro Cond"/>
              </a:rPr>
              <a:t> </a:t>
            </a:r>
            <a:r>
              <a:rPr b="1" lang="en-US" sz="2800" spc="-1" strike="noStrike">
                <a:solidFill>
                  <a:srgbClr val="bfbfbf"/>
                </a:solidFill>
                <a:latin typeface="Myriad Pro Cond"/>
              </a:rPr>
              <a:t>Copy data of row t1/t2/t3 to Result row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3892" name="PlaceHolder 1"/>
          <p:cNvSpPr>
            <a:spLocks noGrp="1"/>
          </p:cNvSpPr>
          <p:nvPr>
            <p:ph/>
          </p:nvPr>
        </p:nvSpPr>
        <p:spPr>
          <a:xfrm>
            <a:off x="152280" y="2286000"/>
            <a:ext cx="8838720" cy="2666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Copy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data of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A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to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t1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Copy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data of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B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to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t2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Initialize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data of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t3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to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0/1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Activate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rows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t1/t2/t3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simultaneously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Copy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data of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t1/t2/t3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to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Result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row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Bulk Bitwise AND/OR in DRAM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025CDB5-D9A6-4439-98CA-059CFEC7E037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895" name="TextBox 5"/>
          <p:cNvSpPr/>
          <p:nvPr/>
        </p:nvSpPr>
        <p:spPr>
          <a:xfrm>
            <a:off x="-1056960" y="1781280"/>
            <a:ext cx="63428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Result = row A 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AND/OR</a:t>
            </a: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  row B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896" name="TextBox 4"/>
          <p:cNvSpPr/>
          <p:nvPr/>
        </p:nvSpPr>
        <p:spPr>
          <a:xfrm>
            <a:off x="-697680" y="1027080"/>
            <a:ext cx="9575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Statically reserve three designated rows </a:t>
            </a: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t1</a:t>
            </a: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, </a:t>
            </a: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t2</a:t>
            </a: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, and </a:t>
            </a: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t3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3897" name="Group 8"/>
          <p:cNvGrpSpPr/>
          <p:nvPr/>
        </p:nvGrpSpPr>
        <p:grpSpPr>
          <a:xfrm>
            <a:off x="762120" y="3223080"/>
            <a:ext cx="7396200" cy="3269160"/>
            <a:chOff x="762120" y="3223080"/>
            <a:chExt cx="7396200" cy="3269160"/>
          </a:xfrm>
        </p:grpSpPr>
        <p:pic>
          <p:nvPicPr>
            <p:cNvPr id="3898" name="Picture 9" descr=""/>
            <p:cNvPicPr/>
            <p:nvPr/>
          </p:nvPicPr>
          <p:blipFill>
            <a:blip r:embed="rId1"/>
            <a:srcRect l="12498" t="14262" r="14945" b="25100"/>
            <a:stretch/>
          </p:blipFill>
          <p:spPr>
            <a:xfrm>
              <a:off x="762120" y="3223080"/>
              <a:ext cx="7294320" cy="3269160"/>
            </a:xfrm>
            <a:prstGeom prst="rect">
              <a:avLst/>
            </a:prstGeom>
            <a:ln w="0">
              <a:solidFill>
                <a:srgbClr val="000000"/>
              </a:solidFill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899" name="TextBox 10"/>
            <p:cNvSpPr/>
            <p:nvPr/>
          </p:nvSpPr>
          <p:spPr>
            <a:xfrm>
              <a:off x="5546520" y="3223080"/>
              <a:ext cx="261180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MICRO 2013</a:t>
              </a:r>
              <a:endParaRPr b="0" lang="en-US" sz="2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60" dur="indefinite" restart="never" nodeType="tmRoot">
          <p:childTnLst>
            <p:seq>
              <p:cTn id="2361" dur="indefinite" nodeType="mainSeq">
                <p:childTnLst>
                  <p:par>
                    <p:cTn id="2362" fill="hold">
                      <p:stCondLst>
                        <p:cond delay="indefinite"/>
                      </p:stCondLst>
                      <p:childTnLst>
                        <p:par>
                          <p:cTn id="2363" fill="hold">
                            <p:stCondLst>
                              <p:cond delay="0"/>
                            </p:stCondLst>
                            <p:childTnLst>
                              <p:par>
                                <p:cTn id="23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66" dur="10"/>
                                        <p:tgtEl>
                                          <p:spTgt spid="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7" fill="hold">
                      <p:stCondLst>
                        <p:cond delay="indefinite"/>
                      </p:stCondLst>
                      <p:childTnLst>
                        <p:par>
                          <p:cTn id="2368" fill="hold">
                            <p:stCondLst>
                              <p:cond delay="0"/>
                            </p:stCondLst>
                            <p:childTnLst>
                              <p:par>
                                <p:cTn id="23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71" dur="10"/>
                                        <p:tgtEl>
                                          <p:spTgt spid="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2" fill="hold">
                      <p:stCondLst>
                        <p:cond delay="indefinite"/>
                      </p:stCondLst>
                      <p:childTnLst>
                        <p:par>
                          <p:cTn id="2373" fill="hold">
                            <p:stCondLst>
                              <p:cond delay="0"/>
                            </p:stCondLst>
                            <p:childTnLst>
                              <p:par>
                                <p:cTn id="23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76" dur="10"/>
                                        <p:tgtEl>
                                          <p:spTgt spid="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7" fill="hold">
                      <p:stCondLst>
                        <p:cond delay="indefinite"/>
                      </p:stCondLst>
                      <p:childTnLst>
                        <p:par>
                          <p:cTn id="2378" fill="hold">
                            <p:stCondLst>
                              <p:cond delay="0"/>
                            </p:stCondLst>
                            <p:childTnLst>
                              <p:par>
                                <p:cTn id="23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1" dur="10"/>
                                        <p:tgtEl>
                                          <p:spTgt spid="3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2" fill="hold">
                      <p:stCondLst>
                        <p:cond delay="indefinite"/>
                      </p:stCondLst>
                      <p:childTnLst>
                        <p:par>
                          <p:cTn id="2383" fill="hold">
                            <p:stCondLst>
                              <p:cond delay="0"/>
                            </p:stCondLst>
                            <p:childTnLst>
                              <p:par>
                                <p:cTn id="23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6" dur="10"/>
                                        <p:tgtEl>
                                          <p:spTgt spid="3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7" fill="hold">
                      <p:stCondLst>
                        <p:cond delay="indefinite"/>
                      </p:stCondLst>
                      <p:childTnLst>
                        <p:par>
                          <p:cTn id="2388" fill="hold">
                            <p:stCondLst>
                              <p:cond delay="0"/>
                            </p:stCondLst>
                            <p:childTnLst>
                              <p:par>
                                <p:cTn id="23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91" dur="500"/>
                                        <p:tgtEl>
                                          <p:spTgt spid="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0" name="PlaceHolder 1"/>
          <p:cNvSpPr>
            <a:spLocks noGrp="1"/>
          </p:cNvSpPr>
          <p:nvPr>
            <p:ph/>
          </p:nvPr>
        </p:nvSpPr>
        <p:spPr>
          <a:xfrm>
            <a:off x="152280" y="2286000"/>
            <a:ext cx="8838720" cy="2666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sngStrike">
                <a:solidFill>
                  <a:srgbClr val="c00000"/>
                </a:solidFill>
                <a:latin typeface="Calibri"/>
              </a:rPr>
              <a:t>Copy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 RowClone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data of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A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to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t1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sngStrike">
                <a:solidFill>
                  <a:srgbClr val="c00000"/>
                </a:solidFill>
                <a:latin typeface="Calibri"/>
              </a:rPr>
              <a:t>Copy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RowClone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data of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B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to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t2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sngStrike">
                <a:solidFill>
                  <a:srgbClr val="c00000"/>
                </a:solidFill>
                <a:latin typeface="Calibri"/>
              </a:rPr>
              <a:t>Initialize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RowClone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data of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t3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to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0/1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Activate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rows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t1/t2/t3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simultaneously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sngStrike">
                <a:solidFill>
                  <a:srgbClr val="c00000"/>
                </a:solidFill>
                <a:latin typeface="Calibri"/>
              </a:rPr>
              <a:t>Copy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RowClone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data of row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t1/t2/t3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to </a:t>
            </a:r>
            <a:r>
              <a:rPr b="0" lang="en-US" sz="2800" spc="-1" strike="noStrike">
                <a:solidFill>
                  <a:srgbClr val="c00000"/>
                </a:solidFill>
                <a:latin typeface="Calibri"/>
              </a:rPr>
              <a:t>Result</a:t>
            </a:r>
            <a:r>
              <a:rPr b="0" lang="en-US" sz="2800" spc="-1" strike="noStrike">
                <a:solidFill>
                  <a:srgbClr val="808080"/>
                </a:solidFill>
                <a:latin typeface="Calibri"/>
              </a:rPr>
              <a:t> row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1" name="PlaceHolder 2"/>
          <p:cNvSpPr>
            <a:spLocks noGrp="1"/>
          </p:cNvSpPr>
          <p:nvPr>
            <p:ph type="title"/>
          </p:nvPr>
        </p:nvSpPr>
        <p:spPr>
          <a:xfrm>
            <a:off x="469440" y="20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Bulk Bitwise AND/OR in DRAM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4A2A6CB-BB37-4EB6-A6A5-95F2442D0CE5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903" name="TextBox 5"/>
          <p:cNvSpPr/>
          <p:nvPr/>
        </p:nvSpPr>
        <p:spPr>
          <a:xfrm>
            <a:off x="-1056960" y="1781280"/>
            <a:ext cx="63428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Result = row A 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AND/OR</a:t>
            </a: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  row B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904" name="Rounded Rectangle 6"/>
          <p:cNvSpPr/>
          <p:nvPr/>
        </p:nvSpPr>
        <p:spPr>
          <a:xfrm>
            <a:off x="457200" y="5105520"/>
            <a:ext cx="7924320" cy="1294920"/>
          </a:xfrm>
          <a:prstGeom prst="roundRect">
            <a:avLst>
              <a:gd name="adj" fmla="val 95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Use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RowClone</a:t>
            </a: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 to perform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copy</a:t>
            </a: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 and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initialization</a:t>
            </a: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 operations completely in DRAM!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905" name="TextBox 4"/>
          <p:cNvSpPr/>
          <p:nvPr/>
        </p:nvSpPr>
        <p:spPr>
          <a:xfrm>
            <a:off x="-697680" y="1027080"/>
            <a:ext cx="9575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Statically reserve three designated rows </a:t>
            </a: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t1</a:t>
            </a: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, </a:t>
            </a: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t2</a:t>
            </a: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, and </a:t>
            </a:r>
            <a:r>
              <a:rPr b="1" lang="en-US" sz="2400" spc="-1" strike="noStrike">
                <a:solidFill>
                  <a:srgbClr val="c00000"/>
                </a:solidFill>
                <a:latin typeface="Myriad Pro Cond"/>
              </a:rPr>
              <a:t>t3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06" name="Content Placeholder 2"/>
          <p:cNvSpPr/>
          <p:nvPr/>
        </p:nvSpPr>
        <p:spPr>
          <a:xfrm>
            <a:off x="164520" y="2295360"/>
            <a:ext cx="8838720" cy="26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Copy</a:t>
            </a: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data of row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A</a:t>
            </a: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to row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t1</a:t>
            </a:r>
            <a:endParaRPr b="0" lang="en-US" sz="28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Copy</a:t>
            </a: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data of row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B</a:t>
            </a: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to row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t2</a:t>
            </a:r>
            <a:endParaRPr b="0" lang="en-US" sz="28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Initialize</a:t>
            </a: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data of row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t3</a:t>
            </a: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to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0/1</a:t>
            </a:r>
            <a:endParaRPr b="0" lang="en-US" sz="28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Activate</a:t>
            </a: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rows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t1/t2/t3</a:t>
            </a: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simultaneously</a:t>
            </a:r>
            <a:endParaRPr b="0" lang="en-US" sz="28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Calibri"/>
              <a:buAutoNum type="arabicPeriod"/>
            </a:pP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Copy</a:t>
            </a: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data of row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t1/t2/t3</a:t>
            </a: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to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Result</a:t>
            </a:r>
            <a:r>
              <a:rPr b="1" lang="en-US" sz="2800" spc="-1" strike="noStrike">
                <a:solidFill>
                  <a:srgbClr val="808080"/>
                </a:solidFill>
                <a:latin typeface="Myriad Pro Cond"/>
              </a:rPr>
              <a:t> row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92" dur="indefinite" restart="never" nodeType="tmRoot">
          <p:childTnLst>
            <p:seq>
              <p:cTn id="2393" dur="indefinite" nodeType="mainSeq">
                <p:childTnLst>
                  <p:par>
                    <p:cTn id="2394" fill="hold">
                      <p:stCondLst>
                        <p:cond delay="indefinite"/>
                      </p:stCondLst>
                      <p:childTnLst>
                        <p:par>
                          <p:cTn id="2395" fill="hold">
                            <p:stCondLst>
                              <p:cond delay="0"/>
                            </p:stCondLst>
                            <p:childTnLst>
                              <p:par>
                                <p:cTn id="23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98" dur="250"/>
                                        <p:tgtEl>
                                          <p:spTgt spid="3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01" dur="250"/>
                                        <p:tgtEl>
                                          <p:spTgt spid="3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04" dur="250"/>
                                        <p:tgtEl>
                                          <p:spTgt spid="3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07" dur="250"/>
                                        <p:tgtEl>
                                          <p:spTgt spid="3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10" dur="250"/>
                                        <p:tgtEl>
                                          <p:spTgt spid="3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13" dur="250"/>
                                        <p:tgtEl>
                                          <p:spTgt spid="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4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415" dur="25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Negation Using the Sense Amplifier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8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05103AE-D6B3-437B-B08D-514EA3DA203C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909" name="Straight Connector 36"/>
          <p:cNvSpPr/>
          <p:nvPr/>
        </p:nvSpPr>
        <p:spPr>
          <a:xfrm flipV="1">
            <a:off x="6819840" y="1371600"/>
            <a:ext cx="360" cy="3177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10" name="Straight Connector 37"/>
          <p:cNvSpPr/>
          <p:nvPr/>
        </p:nvSpPr>
        <p:spPr>
          <a:xfrm flipH="1">
            <a:off x="3352680" y="5120640"/>
            <a:ext cx="289548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11" name="Rounded Rectangle 42"/>
          <p:cNvSpPr/>
          <p:nvPr/>
        </p:nvSpPr>
        <p:spPr>
          <a:xfrm>
            <a:off x="6248520" y="4549320"/>
            <a:ext cx="1142640" cy="11426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8575">
            <a:solidFill>
              <a:srgbClr val="4f81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Sense Amp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12" name="Straight Connector 104"/>
          <p:cNvSpPr/>
          <p:nvPr/>
        </p:nvSpPr>
        <p:spPr>
          <a:xfrm>
            <a:off x="6819840" y="5691960"/>
            <a:ext cx="360" cy="78480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13" name="TextBox 45"/>
          <p:cNvSpPr/>
          <p:nvPr/>
        </p:nvSpPr>
        <p:spPr>
          <a:xfrm>
            <a:off x="6703200" y="3799440"/>
            <a:ext cx="14626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595959"/>
                </a:solidFill>
                <a:latin typeface="Myriad Pro Cond"/>
              </a:rPr>
              <a:t>bitline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3914" name="Group 5"/>
          <p:cNvGrpSpPr/>
          <p:nvPr/>
        </p:nvGrpSpPr>
        <p:grpSpPr>
          <a:xfrm>
            <a:off x="6712920" y="5953680"/>
            <a:ext cx="1462680" cy="516960"/>
            <a:chOff x="6712920" y="5953680"/>
            <a:chExt cx="1462680" cy="516960"/>
          </a:xfrm>
        </p:grpSpPr>
        <p:sp>
          <p:nvSpPr>
            <p:cNvPr id="3915" name="TextBox 46"/>
            <p:cNvSpPr/>
            <p:nvPr/>
          </p:nvSpPr>
          <p:spPr>
            <a:xfrm>
              <a:off x="6712920" y="5953680"/>
              <a:ext cx="146268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i="1" lang="en-US" sz="2800" spc="-1" strike="noStrike">
                  <a:solidFill>
                    <a:srgbClr val="595959"/>
                  </a:solidFill>
                  <a:latin typeface="Myriad Pro Cond"/>
                </a:rPr>
                <a:t>bitline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916" name="Straight Connector 4"/>
            <p:cNvSpPr/>
            <p:nvPr/>
          </p:nvSpPr>
          <p:spPr>
            <a:xfrm>
              <a:off x="7010280" y="6015600"/>
              <a:ext cx="9144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17" name="TextBox 49"/>
          <p:cNvSpPr/>
          <p:nvPr/>
        </p:nvSpPr>
        <p:spPr>
          <a:xfrm>
            <a:off x="1913400" y="4800600"/>
            <a:ext cx="153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595959"/>
                </a:solidFill>
                <a:latin typeface="Myriad Pro Cond"/>
              </a:rPr>
              <a:t>enable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3918" name="Group 10"/>
          <p:cNvGrpSpPr/>
          <p:nvPr/>
        </p:nvGrpSpPr>
        <p:grpSpPr>
          <a:xfrm>
            <a:off x="1219320" y="2360160"/>
            <a:ext cx="5152320" cy="2284200"/>
            <a:chOff x="1219320" y="2360160"/>
            <a:chExt cx="5152320" cy="2284200"/>
          </a:xfrm>
        </p:grpSpPr>
        <p:sp>
          <p:nvSpPr>
            <p:cNvPr id="3919" name="TextBox 2"/>
            <p:cNvSpPr/>
            <p:nvPr/>
          </p:nvSpPr>
          <p:spPr>
            <a:xfrm>
              <a:off x="1219320" y="2360160"/>
              <a:ext cx="5152320" cy="228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600" spc="-1" strike="noStrike">
                  <a:solidFill>
                    <a:srgbClr val="c00000"/>
                  </a:solidFill>
                  <a:latin typeface="Myriad Pro Cond"/>
                </a:rPr>
                <a:t>Can we copy the negated value from bitline to a DRAM cell?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3920" name="Straight Connector 7"/>
            <p:cNvSpPr/>
            <p:nvPr/>
          </p:nvSpPr>
          <p:spPr>
            <a:xfrm>
              <a:off x="2447280" y="3007800"/>
              <a:ext cx="1057680" cy="360"/>
            </a:xfrm>
            <a:prstGeom prst="line">
              <a:avLst/>
            </a:prstGeom>
            <a:ln w="2540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21" name="Freeform: Shape 9"/>
          <p:cNvSpPr/>
          <p:nvPr/>
        </p:nvSpPr>
        <p:spPr>
          <a:xfrm>
            <a:off x="5048280" y="4146480"/>
            <a:ext cx="1733400" cy="1937160"/>
          </a:xfrm>
          <a:custGeom>
            <a:avLst/>
            <a:gdLst/>
            <a:ahLst/>
            <a:rect l="l" t="t" r="r" b="b"/>
            <a:pathLst>
              <a:path w="1733581" h="1937442">
                <a:moveTo>
                  <a:pt x="1733581" y="1937442"/>
                </a:moveTo>
                <a:cubicBezTo>
                  <a:pt x="1045518" y="1908772"/>
                  <a:pt x="357455" y="1880103"/>
                  <a:pt x="113011" y="1557196"/>
                </a:cubicBezTo>
                <a:cubicBezTo>
                  <a:pt x="-131433" y="1234289"/>
                  <a:pt x="67743" y="617144"/>
                  <a:pt x="266919" y="0"/>
                </a:cubicBezTo>
              </a:path>
            </a:pathLst>
          </a:custGeom>
          <a:noFill/>
          <a:ln>
            <a:solidFill>
              <a:srgbClr val="c0504d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2" name="Oval 11"/>
          <p:cNvSpPr/>
          <p:nvPr/>
        </p:nvSpPr>
        <p:spPr>
          <a:xfrm>
            <a:off x="6781680" y="5692320"/>
            <a:ext cx="1371240" cy="936720"/>
          </a:xfrm>
          <a:prstGeom prst="ellipse">
            <a:avLst/>
          </a:prstGeom>
          <a:noFill/>
          <a:ln w="57150">
            <a:solidFill>
              <a:srgbClr val="c0504d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17" dur="indefinite" restart="never" nodeType="tmRoot">
          <p:childTnLst>
            <p:seq>
              <p:cTn id="2418" dur="indefinite" nodeType="mainSeq">
                <p:childTnLst>
                  <p:par>
                    <p:cTn id="2419" fill="hold">
                      <p:stCondLst>
                        <p:cond delay="indefinite"/>
                      </p:stCondLst>
                      <p:childTnLst>
                        <p:par>
                          <p:cTn id="2420" fill="hold">
                            <p:stCondLst>
                              <p:cond delay="0"/>
                            </p:stCondLst>
                            <p:childTnLst>
                              <p:par>
                                <p:cTn id="24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23" dur="250"/>
                                        <p:tgtEl>
                                          <p:spTgt spid="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4" fill="hold">
                      <p:stCondLst>
                        <p:cond delay="indefinite"/>
                      </p:stCondLst>
                      <p:childTnLst>
                        <p:par>
                          <p:cTn id="2425" fill="hold">
                            <p:stCondLst>
                              <p:cond delay="0"/>
                            </p:stCondLst>
                            <p:childTnLst>
                              <p:par>
                                <p:cTn id="24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28" dur="250"/>
                                        <p:tgtEl>
                                          <p:spTgt spid="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31" dur="250"/>
                                        <p:tgtEl>
                                          <p:spTgt spid="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PlaceHolder 1"/>
          <p:cNvSpPr>
            <a:spLocks noGrp="1"/>
          </p:cNvSpPr>
          <p:nvPr>
            <p:ph type="title"/>
          </p:nvPr>
        </p:nvSpPr>
        <p:spPr>
          <a:xfrm>
            <a:off x="529560" y="89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Negation Using the Sense Amplifier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4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6581B69-B1EB-4316-881E-57DE265ACE3B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925" name="Straight Connector 36"/>
          <p:cNvSpPr/>
          <p:nvPr/>
        </p:nvSpPr>
        <p:spPr>
          <a:xfrm flipV="1">
            <a:off x="6819840" y="1371600"/>
            <a:ext cx="360" cy="3177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6" name="Straight Connector 37"/>
          <p:cNvSpPr/>
          <p:nvPr/>
        </p:nvSpPr>
        <p:spPr>
          <a:xfrm flipH="1">
            <a:off x="3352680" y="5120640"/>
            <a:ext cx="289548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7" name="Rounded Rectangle 42"/>
          <p:cNvSpPr/>
          <p:nvPr/>
        </p:nvSpPr>
        <p:spPr>
          <a:xfrm>
            <a:off x="6248520" y="4549320"/>
            <a:ext cx="1142640" cy="11426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8575">
            <a:solidFill>
              <a:srgbClr val="4f81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Sense Amp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28" name="Straight Connector 104"/>
          <p:cNvSpPr/>
          <p:nvPr/>
        </p:nvSpPr>
        <p:spPr>
          <a:xfrm>
            <a:off x="6819840" y="5691960"/>
            <a:ext cx="360" cy="78480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929" name="Group 167"/>
          <p:cNvGrpSpPr/>
          <p:nvPr/>
        </p:nvGrpSpPr>
        <p:grpSpPr>
          <a:xfrm>
            <a:off x="3333600" y="2687040"/>
            <a:ext cx="3500280" cy="3294720"/>
            <a:chOff x="3333600" y="2687040"/>
            <a:chExt cx="3500280" cy="3294720"/>
          </a:xfrm>
        </p:grpSpPr>
        <p:sp>
          <p:nvSpPr>
            <p:cNvPr id="3930" name="Rectangle 67"/>
            <p:cNvSpPr/>
            <p:nvPr/>
          </p:nvSpPr>
          <p:spPr>
            <a:xfrm>
              <a:off x="4262400" y="2936160"/>
              <a:ext cx="456840" cy="914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931" name="Group 69"/>
            <p:cNvGrpSpPr/>
            <p:nvPr/>
          </p:nvGrpSpPr>
          <p:grpSpPr>
            <a:xfrm>
              <a:off x="3652920" y="2936160"/>
              <a:ext cx="1294920" cy="914760"/>
              <a:chOff x="3652920" y="2936160"/>
              <a:chExt cx="1294920" cy="914760"/>
            </a:xfrm>
          </p:grpSpPr>
          <p:grpSp>
            <p:nvGrpSpPr>
              <p:cNvPr id="3932" name="Group 110"/>
              <p:cNvGrpSpPr/>
              <p:nvPr/>
            </p:nvGrpSpPr>
            <p:grpSpPr>
              <a:xfrm>
                <a:off x="3652920" y="2936160"/>
                <a:ext cx="1063440" cy="914760"/>
                <a:chOff x="3652920" y="2936160"/>
                <a:chExt cx="1063440" cy="914760"/>
              </a:xfrm>
            </p:grpSpPr>
            <p:grpSp>
              <p:nvGrpSpPr>
                <p:cNvPr id="3933" name="Group 112"/>
                <p:cNvGrpSpPr/>
                <p:nvPr/>
              </p:nvGrpSpPr>
              <p:grpSpPr>
                <a:xfrm>
                  <a:off x="4258800" y="2936160"/>
                  <a:ext cx="457560" cy="914760"/>
                  <a:chOff x="4258800" y="2936160"/>
                  <a:chExt cx="457560" cy="914760"/>
                </a:xfrm>
              </p:grpSpPr>
              <p:sp>
                <p:nvSpPr>
                  <p:cNvPr id="3934" name="Straight Connector 74"/>
                  <p:cNvSpPr/>
                  <p:nvPr/>
                </p:nvSpPr>
                <p:spPr>
                  <a:xfrm flipV="1">
                    <a:off x="4716000" y="293616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935" name="Straight Connector 75"/>
                  <p:cNvSpPr/>
                  <p:nvPr/>
                </p:nvSpPr>
                <p:spPr>
                  <a:xfrm flipV="1">
                    <a:off x="4258800" y="2936160"/>
                    <a:ext cx="360" cy="91440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3936" name="Straight Connector 76"/>
                  <p:cNvSpPr/>
                  <p:nvPr/>
                </p:nvSpPr>
                <p:spPr>
                  <a:xfrm>
                    <a:off x="4258800" y="3850560"/>
                    <a:ext cx="457200" cy="360"/>
                  </a:xfrm>
                  <a:prstGeom prst="line">
                    <a:avLst/>
                  </a:prstGeom>
                  <a:ln w="28575">
                    <a:solidFill>
                      <a:srgbClr val="c0504d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sp>
              <p:nvSpPr>
                <p:cNvPr id="3937" name="Elbow Connector 113"/>
                <p:cNvSpPr/>
                <p:nvPr/>
              </p:nvSpPr>
              <p:spPr>
                <a:xfrm flipV="1" rot="10800000">
                  <a:off x="3652920" y="3393000"/>
                  <a:ext cx="606240" cy="456840"/>
                </a:xfrm>
                <a:prstGeom prst="bentConnector2">
                  <a:avLst/>
                </a:prstGeom>
                <a:noFill/>
                <a:ln w="28575">
                  <a:solidFill>
                    <a:srgbClr val="c0504d"/>
                  </a:solidFill>
                  <a:round/>
                  <a:tailEnd len="lg" type="triangle" w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938" name="Straight Connector 71"/>
              <p:cNvSpPr/>
              <p:nvPr/>
            </p:nvSpPr>
            <p:spPr>
              <a:xfrm flipH="1">
                <a:off x="4719240" y="3393360"/>
                <a:ext cx="22860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939" name="Group 77"/>
            <p:cNvGrpSpPr/>
            <p:nvPr/>
          </p:nvGrpSpPr>
          <p:grpSpPr>
            <a:xfrm>
              <a:off x="5290920" y="2859840"/>
              <a:ext cx="914400" cy="533880"/>
              <a:chOff x="5290920" y="2859840"/>
              <a:chExt cx="914400" cy="533880"/>
            </a:xfrm>
          </p:grpSpPr>
          <p:sp>
            <p:nvSpPr>
              <p:cNvPr id="3940" name="Straight Connector 78"/>
              <p:cNvSpPr/>
              <p:nvPr/>
            </p:nvSpPr>
            <p:spPr>
              <a:xfrm flipV="1">
                <a:off x="5481360" y="293616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941" name="Straight Connector 79"/>
              <p:cNvSpPr/>
              <p:nvPr/>
            </p:nvSpPr>
            <p:spPr>
              <a:xfrm flipV="1">
                <a:off x="6014880" y="293616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942" name="Straight Connector 80"/>
              <p:cNvSpPr/>
              <p:nvPr/>
            </p:nvSpPr>
            <p:spPr>
              <a:xfrm flipH="1">
                <a:off x="5481360" y="2936160"/>
                <a:ext cx="53352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943" name="Straight Connector 81"/>
              <p:cNvSpPr/>
              <p:nvPr/>
            </p:nvSpPr>
            <p:spPr>
              <a:xfrm flipH="1">
                <a:off x="5481360" y="2859840"/>
                <a:ext cx="53352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944" name="Straight Connector 82"/>
              <p:cNvSpPr/>
              <p:nvPr/>
            </p:nvSpPr>
            <p:spPr>
              <a:xfrm>
                <a:off x="6014880" y="339336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945" name="Straight Connector 83"/>
              <p:cNvSpPr/>
              <p:nvPr/>
            </p:nvSpPr>
            <p:spPr>
              <a:xfrm>
                <a:off x="5290920" y="339336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946" name="Straight Connector 85"/>
            <p:cNvSpPr/>
            <p:nvPr/>
          </p:nvSpPr>
          <p:spPr>
            <a:xfrm>
              <a:off x="6205320" y="3393360"/>
              <a:ext cx="60948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47" name="Straight Connector 86"/>
            <p:cNvSpPr/>
            <p:nvPr/>
          </p:nvSpPr>
          <p:spPr>
            <a:xfrm>
              <a:off x="3347640" y="2697480"/>
              <a:ext cx="29718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48" name="Straight Connector 87"/>
            <p:cNvSpPr/>
            <p:nvPr/>
          </p:nvSpPr>
          <p:spPr>
            <a:xfrm>
              <a:off x="5748120" y="2687040"/>
              <a:ext cx="360" cy="17280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949" name="Group 118"/>
            <p:cNvGrpSpPr/>
            <p:nvPr/>
          </p:nvGrpSpPr>
          <p:grpSpPr>
            <a:xfrm>
              <a:off x="4324320" y="4056120"/>
              <a:ext cx="914400" cy="706680"/>
              <a:chOff x="4324320" y="4056120"/>
              <a:chExt cx="914400" cy="706680"/>
            </a:xfrm>
          </p:grpSpPr>
          <p:grpSp>
            <p:nvGrpSpPr>
              <p:cNvPr id="3950" name="Group 106"/>
              <p:cNvGrpSpPr/>
              <p:nvPr/>
            </p:nvGrpSpPr>
            <p:grpSpPr>
              <a:xfrm>
                <a:off x="4324320" y="4228920"/>
                <a:ext cx="914400" cy="533880"/>
                <a:chOff x="4324320" y="4228920"/>
                <a:chExt cx="914400" cy="533880"/>
              </a:xfrm>
            </p:grpSpPr>
            <p:sp>
              <p:nvSpPr>
                <p:cNvPr id="3951" name="Straight Connector 107"/>
                <p:cNvSpPr/>
                <p:nvPr/>
              </p:nvSpPr>
              <p:spPr>
                <a:xfrm flipV="1">
                  <a:off x="4514760" y="4305240"/>
                  <a:ext cx="360" cy="4572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952" name="Straight Connector 108"/>
                <p:cNvSpPr/>
                <p:nvPr/>
              </p:nvSpPr>
              <p:spPr>
                <a:xfrm flipV="1">
                  <a:off x="5047920" y="4305240"/>
                  <a:ext cx="360" cy="4572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953" name="Straight Connector 109"/>
                <p:cNvSpPr/>
                <p:nvPr/>
              </p:nvSpPr>
              <p:spPr>
                <a:xfrm flipH="1">
                  <a:off x="4514760" y="4305240"/>
                  <a:ext cx="533160" cy="36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954" name="Straight Connector 110"/>
                <p:cNvSpPr/>
                <p:nvPr/>
              </p:nvSpPr>
              <p:spPr>
                <a:xfrm flipH="1">
                  <a:off x="4514760" y="4228920"/>
                  <a:ext cx="533160" cy="36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955" name="Straight Connector 111"/>
                <p:cNvSpPr/>
                <p:nvPr/>
              </p:nvSpPr>
              <p:spPr>
                <a:xfrm>
                  <a:off x="5047920" y="4762440"/>
                  <a:ext cx="190800" cy="36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956" name="Straight Connector 112"/>
                <p:cNvSpPr/>
                <p:nvPr/>
              </p:nvSpPr>
              <p:spPr>
                <a:xfrm>
                  <a:off x="4324320" y="4762440"/>
                  <a:ext cx="190440" cy="36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957" name="Straight Connector 113"/>
              <p:cNvSpPr/>
              <p:nvPr/>
            </p:nvSpPr>
            <p:spPr>
              <a:xfrm>
                <a:off x="4781520" y="4056120"/>
                <a:ext cx="360" cy="172800"/>
              </a:xfrm>
              <a:prstGeom prst="line">
                <a:avLst/>
              </a:prstGeom>
              <a:ln w="19050">
                <a:solidFill>
                  <a:srgbClr val="000000">
                    <a:lumMod val="75000"/>
                    <a:lumOff val="2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958" name="Straight Connector 119"/>
            <p:cNvSpPr/>
            <p:nvPr/>
          </p:nvSpPr>
          <p:spPr>
            <a:xfrm>
              <a:off x="3333600" y="4043520"/>
              <a:ext cx="167652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959" name="Group 158"/>
            <p:cNvGrpSpPr/>
            <p:nvPr/>
          </p:nvGrpSpPr>
          <p:grpSpPr>
            <a:xfrm>
              <a:off x="4319280" y="3390840"/>
              <a:ext cx="2514600" cy="2590920"/>
              <a:chOff x="4319280" y="3390840"/>
              <a:chExt cx="2514600" cy="2590920"/>
            </a:xfrm>
          </p:grpSpPr>
          <p:sp>
            <p:nvSpPr>
              <p:cNvPr id="3960" name="Straight Connector 84"/>
              <p:cNvSpPr/>
              <p:nvPr/>
            </p:nvSpPr>
            <p:spPr>
              <a:xfrm>
                <a:off x="4947840" y="3393360"/>
                <a:ext cx="343080" cy="360"/>
              </a:xfrm>
              <a:prstGeom prst="line">
                <a:avLst/>
              </a:prstGeom>
              <a:ln w="19050">
                <a:solidFill>
                  <a:srgbClr val="000000">
                    <a:lumMod val="75000"/>
                    <a:lumOff val="2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961" name="Straight Connector 115"/>
              <p:cNvSpPr/>
              <p:nvPr/>
            </p:nvSpPr>
            <p:spPr>
              <a:xfrm>
                <a:off x="5238720" y="3390840"/>
                <a:ext cx="360" cy="1371600"/>
              </a:xfrm>
              <a:prstGeom prst="line">
                <a:avLst/>
              </a:prstGeom>
              <a:ln w="25400">
                <a:solidFill>
                  <a:srgbClr val="000000">
                    <a:lumMod val="75000"/>
                    <a:lumOff val="2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962" name="Straight Connector 148"/>
              <p:cNvSpPr/>
              <p:nvPr/>
            </p:nvSpPr>
            <p:spPr>
              <a:xfrm>
                <a:off x="4324320" y="4762440"/>
                <a:ext cx="360" cy="1218960"/>
              </a:xfrm>
              <a:prstGeom prst="line">
                <a:avLst/>
              </a:prstGeom>
              <a:ln w="25400">
                <a:solidFill>
                  <a:srgbClr val="000000">
                    <a:lumMod val="75000"/>
                    <a:lumOff val="2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963" name="Straight Connector 152"/>
              <p:cNvSpPr/>
              <p:nvPr/>
            </p:nvSpPr>
            <p:spPr>
              <a:xfrm>
                <a:off x="4319280" y="5981400"/>
                <a:ext cx="2514600" cy="360"/>
              </a:xfrm>
              <a:prstGeom prst="line">
                <a:avLst/>
              </a:prstGeom>
              <a:ln w="25400">
                <a:solidFill>
                  <a:srgbClr val="000000">
                    <a:lumMod val="75000"/>
                    <a:lumOff val="25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3964" name="TextBox 164"/>
          <p:cNvSpPr/>
          <p:nvPr/>
        </p:nvSpPr>
        <p:spPr>
          <a:xfrm>
            <a:off x="2336400" y="1676520"/>
            <a:ext cx="4615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404040"/>
                </a:solidFill>
                <a:latin typeface="Myriad Pro Cond"/>
              </a:rPr>
              <a:t>Dual Contact Cell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965" name="TextBox 165"/>
          <p:cNvSpPr/>
          <p:nvPr/>
        </p:nvSpPr>
        <p:spPr>
          <a:xfrm>
            <a:off x="85680" y="2362320"/>
            <a:ext cx="35827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404040"/>
                </a:solidFill>
                <a:latin typeface="Myriad Pro Cond"/>
              </a:rPr>
              <a:t>Regular wordline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966" name="TextBox 166"/>
          <p:cNvSpPr/>
          <p:nvPr/>
        </p:nvSpPr>
        <p:spPr>
          <a:xfrm>
            <a:off x="45720" y="3744000"/>
            <a:ext cx="38617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404040"/>
                </a:solidFill>
                <a:latin typeface="Myriad Pro Cond"/>
              </a:rPr>
              <a:t>Negation wordline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967" name="TextBox 45"/>
          <p:cNvSpPr/>
          <p:nvPr/>
        </p:nvSpPr>
        <p:spPr>
          <a:xfrm>
            <a:off x="6703200" y="3799440"/>
            <a:ext cx="14626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595959"/>
                </a:solidFill>
                <a:latin typeface="Myriad Pro Cond"/>
              </a:rPr>
              <a:t>bitline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3968" name="Group 5"/>
          <p:cNvGrpSpPr/>
          <p:nvPr/>
        </p:nvGrpSpPr>
        <p:grpSpPr>
          <a:xfrm>
            <a:off x="6712920" y="5953680"/>
            <a:ext cx="1462680" cy="516960"/>
            <a:chOff x="6712920" y="5953680"/>
            <a:chExt cx="1462680" cy="516960"/>
          </a:xfrm>
        </p:grpSpPr>
        <p:sp>
          <p:nvSpPr>
            <p:cNvPr id="3969" name="TextBox 46"/>
            <p:cNvSpPr/>
            <p:nvPr/>
          </p:nvSpPr>
          <p:spPr>
            <a:xfrm>
              <a:off x="6712920" y="5953680"/>
              <a:ext cx="146268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i="1" lang="en-US" sz="2800" spc="-1" strike="noStrike">
                  <a:solidFill>
                    <a:srgbClr val="595959"/>
                  </a:solidFill>
                  <a:latin typeface="Myriad Pro Cond"/>
                </a:rPr>
                <a:t>bitline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3970" name="Straight Connector 4"/>
            <p:cNvSpPr/>
            <p:nvPr/>
          </p:nvSpPr>
          <p:spPr>
            <a:xfrm>
              <a:off x="7010280" y="6015600"/>
              <a:ext cx="9144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71" name="TextBox 49"/>
          <p:cNvSpPr/>
          <p:nvPr/>
        </p:nvSpPr>
        <p:spPr>
          <a:xfrm>
            <a:off x="1913400" y="4800600"/>
            <a:ext cx="153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595959"/>
                </a:solidFill>
                <a:latin typeface="Myriad Pro Cond"/>
              </a:rPr>
              <a:t>enable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32" dur="indefinite" restart="never" nodeType="tmRoot">
          <p:childTnLst>
            <p:seq>
              <p:cTn id="2433" dur="indefinite" nodeType="mainSeq">
                <p:childTnLst>
                  <p:par>
                    <p:cTn id="2434" fill="hold">
                      <p:stCondLst>
                        <p:cond delay="indefinite"/>
                      </p:stCondLst>
                      <p:childTnLst>
                        <p:par>
                          <p:cTn id="2435" fill="hold">
                            <p:stCondLst>
                              <p:cond delay="0"/>
                            </p:stCondLst>
                            <p:childTnLst>
                              <p:par>
                                <p:cTn id="24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38" dur="500"/>
                                        <p:tgtEl>
                                          <p:spTgt spid="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41" dur="500"/>
                                        <p:tgtEl>
                                          <p:spTgt spid="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2" fill="hold">
                      <p:stCondLst>
                        <p:cond delay="indefinite"/>
                      </p:stCondLst>
                      <p:childTnLst>
                        <p:par>
                          <p:cTn id="2443" fill="hold">
                            <p:stCondLst>
                              <p:cond delay="0"/>
                            </p:stCondLst>
                            <p:childTnLst>
                              <p:par>
                                <p:cTn id="24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46" dur="500"/>
                                        <p:tgtEl>
                                          <p:spTgt spid="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7" fill="hold">
                      <p:stCondLst>
                        <p:cond delay="indefinite"/>
                      </p:stCondLst>
                      <p:childTnLst>
                        <p:par>
                          <p:cTn id="2448" fill="hold">
                            <p:stCondLst>
                              <p:cond delay="0"/>
                            </p:stCondLst>
                            <p:childTnLst>
                              <p:par>
                                <p:cTn id="24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51" dur="500"/>
                                        <p:tgtEl>
                                          <p:spTgt spid="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2" name="PlaceHolder 1"/>
          <p:cNvSpPr>
            <a:spLocks noGrp="1"/>
          </p:cNvSpPr>
          <p:nvPr>
            <p:ph type="title"/>
          </p:nvPr>
        </p:nvSpPr>
        <p:spPr>
          <a:xfrm>
            <a:off x="486000" y="-45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Negation Using the Sense Amplifier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3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B33DBAE-4D77-4BB4-A0B1-D192769864CB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974" name="Straight Connector 36"/>
          <p:cNvSpPr/>
          <p:nvPr/>
        </p:nvSpPr>
        <p:spPr>
          <a:xfrm flipV="1">
            <a:off x="6819840" y="1371600"/>
            <a:ext cx="360" cy="3177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5" name="Straight Connector 37"/>
          <p:cNvSpPr/>
          <p:nvPr/>
        </p:nvSpPr>
        <p:spPr>
          <a:xfrm flipH="1">
            <a:off x="3352680" y="5120640"/>
            <a:ext cx="289548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6" name="Straight Connector 40"/>
          <p:cNvSpPr/>
          <p:nvPr/>
        </p:nvSpPr>
        <p:spPr>
          <a:xfrm flipH="1">
            <a:off x="3352680" y="5120640"/>
            <a:ext cx="289548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7" name="TextBox 41"/>
          <p:cNvSpPr/>
          <p:nvPr/>
        </p:nvSpPr>
        <p:spPr>
          <a:xfrm>
            <a:off x="1752480" y="4724280"/>
            <a:ext cx="1546200" cy="12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enable sense amp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978" name="Rounded Rectangle 42"/>
          <p:cNvSpPr/>
          <p:nvPr/>
        </p:nvSpPr>
        <p:spPr>
          <a:xfrm>
            <a:off x="6248520" y="4549320"/>
            <a:ext cx="1142640" cy="11426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8575">
            <a:solidFill>
              <a:srgbClr val="4f81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Myriad Pro Cond"/>
              </a:rPr>
              <a:t>Sense Amp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79" name="Rectangle 43"/>
          <p:cNvSpPr/>
          <p:nvPr/>
        </p:nvSpPr>
        <p:spPr>
          <a:xfrm>
            <a:off x="4262400" y="1468080"/>
            <a:ext cx="456840" cy="914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0" name="Rectangle 44"/>
          <p:cNvSpPr/>
          <p:nvPr/>
        </p:nvSpPr>
        <p:spPr>
          <a:xfrm>
            <a:off x="4259160" y="1773000"/>
            <a:ext cx="456840" cy="60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981" name="Group 45"/>
          <p:cNvGrpSpPr/>
          <p:nvPr/>
        </p:nvGrpSpPr>
        <p:grpSpPr>
          <a:xfrm>
            <a:off x="3652920" y="1468080"/>
            <a:ext cx="1294920" cy="914760"/>
            <a:chOff x="3652920" y="1468080"/>
            <a:chExt cx="1294920" cy="914760"/>
          </a:xfrm>
        </p:grpSpPr>
        <p:grpSp>
          <p:nvGrpSpPr>
            <p:cNvPr id="3982" name="Group 86"/>
            <p:cNvGrpSpPr/>
            <p:nvPr/>
          </p:nvGrpSpPr>
          <p:grpSpPr>
            <a:xfrm>
              <a:off x="3652920" y="1468080"/>
              <a:ext cx="1063440" cy="914760"/>
              <a:chOff x="3652920" y="1468080"/>
              <a:chExt cx="1063440" cy="914760"/>
            </a:xfrm>
          </p:grpSpPr>
          <p:grpSp>
            <p:nvGrpSpPr>
              <p:cNvPr id="3983" name="Group 88"/>
              <p:cNvGrpSpPr/>
              <p:nvPr/>
            </p:nvGrpSpPr>
            <p:grpSpPr>
              <a:xfrm>
                <a:off x="4258800" y="1468080"/>
                <a:ext cx="457560" cy="914760"/>
                <a:chOff x="4258800" y="1468080"/>
                <a:chExt cx="457560" cy="914760"/>
              </a:xfrm>
            </p:grpSpPr>
            <p:sp>
              <p:nvSpPr>
                <p:cNvPr id="3984" name="Straight Connector 50"/>
                <p:cNvSpPr/>
                <p:nvPr/>
              </p:nvSpPr>
              <p:spPr>
                <a:xfrm flipV="1">
                  <a:off x="4716000" y="146808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985" name="Straight Connector 51"/>
                <p:cNvSpPr/>
                <p:nvPr/>
              </p:nvSpPr>
              <p:spPr>
                <a:xfrm flipV="1">
                  <a:off x="4258800" y="146808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986" name="Straight Connector 52"/>
                <p:cNvSpPr/>
                <p:nvPr/>
              </p:nvSpPr>
              <p:spPr>
                <a:xfrm>
                  <a:off x="4258800" y="2382480"/>
                  <a:ext cx="457200" cy="36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987" name="Elbow Connector 89"/>
              <p:cNvSpPr/>
              <p:nvPr/>
            </p:nvSpPr>
            <p:spPr>
              <a:xfrm flipV="1" rot="10800000">
                <a:off x="3652920" y="1924920"/>
                <a:ext cx="606240" cy="456840"/>
              </a:xfrm>
              <a:prstGeom prst="bentConnector2">
                <a:avLst/>
              </a:prstGeom>
              <a:noFill/>
              <a:ln w="28575">
                <a:solidFill>
                  <a:srgbClr val="c0504d"/>
                </a:solidFill>
                <a:round/>
                <a:tailEnd len="lg" type="triangl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988" name="Straight Connector 47"/>
            <p:cNvSpPr/>
            <p:nvPr/>
          </p:nvSpPr>
          <p:spPr>
            <a:xfrm flipH="1">
              <a:off x="4719240" y="1925280"/>
              <a:ext cx="22860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989" name="Group 53"/>
          <p:cNvGrpSpPr/>
          <p:nvPr/>
        </p:nvGrpSpPr>
        <p:grpSpPr>
          <a:xfrm>
            <a:off x="5290920" y="1391760"/>
            <a:ext cx="914400" cy="533880"/>
            <a:chOff x="5290920" y="1391760"/>
            <a:chExt cx="914400" cy="533880"/>
          </a:xfrm>
        </p:grpSpPr>
        <p:sp>
          <p:nvSpPr>
            <p:cNvPr id="3990" name="Straight Connector 54"/>
            <p:cNvSpPr/>
            <p:nvPr/>
          </p:nvSpPr>
          <p:spPr>
            <a:xfrm flipV="1">
              <a:off x="5481360" y="146808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1" name="Straight Connector 55"/>
            <p:cNvSpPr/>
            <p:nvPr/>
          </p:nvSpPr>
          <p:spPr>
            <a:xfrm flipV="1">
              <a:off x="6014880" y="146808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2" name="Straight Connector 56"/>
            <p:cNvSpPr/>
            <p:nvPr/>
          </p:nvSpPr>
          <p:spPr>
            <a:xfrm flipH="1">
              <a:off x="5481360" y="146808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3" name="Straight Connector 57"/>
            <p:cNvSpPr/>
            <p:nvPr/>
          </p:nvSpPr>
          <p:spPr>
            <a:xfrm flipH="1">
              <a:off x="5481360" y="139176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4" name="Straight Connector 58"/>
            <p:cNvSpPr/>
            <p:nvPr/>
          </p:nvSpPr>
          <p:spPr>
            <a:xfrm>
              <a:off x="6014880" y="192528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5" name="Straight Connector 59"/>
            <p:cNvSpPr/>
            <p:nvPr/>
          </p:nvSpPr>
          <p:spPr>
            <a:xfrm>
              <a:off x="5290920" y="192528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96" name="Straight Connector 60"/>
          <p:cNvSpPr/>
          <p:nvPr/>
        </p:nvSpPr>
        <p:spPr>
          <a:xfrm>
            <a:off x="4947840" y="1925280"/>
            <a:ext cx="34308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7" name="Straight Connector 61"/>
          <p:cNvSpPr/>
          <p:nvPr/>
        </p:nvSpPr>
        <p:spPr>
          <a:xfrm>
            <a:off x="6205320" y="1925280"/>
            <a:ext cx="60948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8" name="Straight Connector 62"/>
          <p:cNvSpPr/>
          <p:nvPr/>
        </p:nvSpPr>
        <p:spPr>
          <a:xfrm>
            <a:off x="3347640" y="1229040"/>
            <a:ext cx="297180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9" name="Straight Connector 63"/>
          <p:cNvSpPr/>
          <p:nvPr/>
        </p:nvSpPr>
        <p:spPr>
          <a:xfrm>
            <a:off x="5748120" y="1218960"/>
            <a:ext cx="360" cy="17280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0" name="Straight Connector 64"/>
          <p:cNvSpPr/>
          <p:nvPr/>
        </p:nvSpPr>
        <p:spPr>
          <a:xfrm>
            <a:off x="3347640" y="1229040"/>
            <a:ext cx="297180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1" name="Straight Connector 65"/>
          <p:cNvSpPr/>
          <p:nvPr/>
        </p:nvSpPr>
        <p:spPr>
          <a:xfrm>
            <a:off x="4947840" y="1925280"/>
            <a:ext cx="34308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2" name="Straight Connector 66"/>
          <p:cNvSpPr/>
          <p:nvPr/>
        </p:nvSpPr>
        <p:spPr>
          <a:xfrm>
            <a:off x="6205320" y="1925280"/>
            <a:ext cx="60948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3" name="Rectangle 67"/>
          <p:cNvSpPr/>
          <p:nvPr/>
        </p:nvSpPr>
        <p:spPr>
          <a:xfrm>
            <a:off x="4262400" y="2936160"/>
            <a:ext cx="456840" cy="914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004" name="Group 69"/>
          <p:cNvGrpSpPr/>
          <p:nvPr/>
        </p:nvGrpSpPr>
        <p:grpSpPr>
          <a:xfrm>
            <a:off x="3652920" y="2936160"/>
            <a:ext cx="1294920" cy="914760"/>
            <a:chOff x="3652920" y="2936160"/>
            <a:chExt cx="1294920" cy="914760"/>
          </a:xfrm>
        </p:grpSpPr>
        <p:grpSp>
          <p:nvGrpSpPr>
            <p:cNvPr id="4005" name="Group 110"/>
            <p:cNvGrpSpPr/>
            <p:nvPr/>
          </p:nvGrpSpPr>
          <p:grpSpPr>
            <a:xfrm>
              <a:off x="3652920" y="2936160"/>
              <a:ext cx="1063440" cy="914760"/>
              <a:chOff x="3652920" y="2936160"/>
              <a:chExt cx="1063440" cy="914760"/>
            </a:xfrm>
          </p:grpSpPr>
          <p:grpSp>
            <p:nvGrpSpPr>
              <p:cNvPr id="4006" name="Group 112"/>
              <p:cNvGrpSpPr/>
              <p:nvPr/>
            </p:nvGrpSpPr>
            <p:grpSpPr>
              <a:xfrm>
                <a:off x="4258800" y="2936160"/>
                <a:ext cx="457560" cy="914760"/>
                <a:chOff x="4258800" y="2936160"/>
                <a:chExt cx="457560" cy="914760"/>
              </a:xfrm>
            </p:grpSpPr>
            <p:sp>
              <p:nvSpPr>
                <p:cNvPr id="4007" name="Straight Connector 74"/>
                <p:cNvSpPr/>
                <p:nvPr/>
              </p:nvSpPr>
              <p:spPr>
                <a:xfrm flipV="1">
                  <a:off x="4716000" y="293616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008" name="Straight Connector 75"/>
                <p:cNvSpPr/>
                <p:nvPr/>
              </p:nvSpPr>
              <p:spPr>
                <a:xfrm flipV="1">
                  <a:off x="4258800" y="2936160"/>
                  <a:ext cx="360" cy="91440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009" name="Straight Connector 76"/>
                <p:cNvSpPr/>
                <p:nvPr/>
              </p:nvSpPr>
              <p:spPr>
                <a:xfrm>
                  <a:off x="4258800" y="3850560"/>
                  <a:ext cx="457200" cy="360"/>
                </a:xfrm>
                <a:prstGeom prst="line">
                  <a:avLst/>
                </a:prstGeom>
                <a:ln w="28575">
                  <a:solidFill>
                    <a:srgbClr val="c0504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4010" name="Elbow Connector 113"/>
              <p:cNvSpPr/>
              <p:nvPr/>
            </p:nvSpPr>
            <p:spPr>
              <a:xfrm flipV="1" rot="10800000">
                <a:off x="3652920" y="3393000"/>
                <a:ext cx="606240" cy="456840"/>
              </a:xfrm>
              <a:prstGeom prst="bentConnector2">
                <a:avLst/>
              </a:prstGeom>
              <a:noFill/>
              <a:ln w="28575">
                <a:solidFill>
                  <a:srgbClr val="c0504d"/>
                </a:solidFill>
                <a:round/>
                <a:tailEnd len="lg" type="triangl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4011" name="Straight Connector 71"/>
            <p:cNvSpPr/>
            <p:nvPr/>
          </p:nvSpPr>
          <p:spPr>
            <a:xfrm flipH="1">
              <a:off x="4719240" y="3393360"/>
              <a:ext cx="22860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012" name="Group 77"/>
          <p:cNvGrpSpPr/>
          <p:nvPr/>
        </p:nvGrpSpPr>
        <p:grpSpPr>
          <a:xfrm>
            <a:off x="5290920" y="2859840"/>
            <a:ext cx="914400" cy="533880"/>
            <a:chOff x="5290920" y="2859840"/>
            <a:chExt cx="914400" cy="533880"/>
          </a:xfrm>
        </p:grpSpPr>
        <p:sp>
          <p:nvSpPr>
            <p:cNvPr id="4013" name="Straight Connector 78"/>
            <p:cNvSpPr/>
            <p:nvPr/>
          </p:nvSpPr>
          <p:spPr>
            <a:xfrm flipV="1">
              <a:off x="5481360" y="293616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4" name="Straight Connector 79"/>
            <p:cNvSpPr/>
            <p:nvPr/>
          </p:nvSpPr>
          <p:spPr>
            <a:xfrm flipV="1">
              <a:off x="6014880" y="2936160"/>
              <a:ext cx="360" cy="45720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5" name="Straight Connector 80"/>
            <p:cNvSpPr/>
            <p:nvPr/>
          </p:nvSpPr>
          <p:spPr>
            <a:xfrm flipH="1">
              <a:off x="5481360" y="293616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6" name="Straight Connector 81"/>
            <p:cNvSpPr/>
            <p:nvPr/>
          </p:nvSpPr>
          <p:spPr>
            <a:xfrm flipH="1">
              <a:off x="5481360" y="2859840"/>
              <a:ext cx="53352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7" name="Straight Connector 82"/>
            <p:cNvSpPr/>
            <p:nvPr/>
          </p:nvSpPr>
          <p:spPr>
            <a:xfrm>
              <a:off x="6014880" y="339336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8" name="Straight Connector 83"/>
            <p:cNvSpPr/>
            <p:nvPr/>
          </p:nvSpPr>
          <p:spPr>
            <a:xfrm>
              <a:off x="5290920" y="3393360"/>
              <a:ext cx="190440" cy="360"/>
            </a:xfrm>
            <a:prstGeom prst="line">
              <a:avLst/>
            </a:prstGeom>
            <a:ln w="28575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019" name="Straight Connector 85"/>
          <p:cNvSpPr/>
          <p:nvPr/>
        </p:nvSpPr>
        <p:spPr>
          <a:xfrm>
            <a:off x="6205320" y="3393360"/>
            <a:ext cx="609480" cy="36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0" name="Straight Connector 86"/>
          <p:cNvSpPr/>
          <p:nvPr/>
        </p:nvSpPr>
        <p:spPr>
          <a:xfrm>
            <a:off x="3347640" y="2697480"/>
            <a:ext cx="297180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1" name="Straight Connector 87"/>
          <p:cNvSpPr/>
          <p:nvPr/>
        </p:nvSpPr>
        <p:spPr>
          <a:xfrm>
            <a:off x="5748120" y="2687040"/>
            <a:ext cx="360" cy="172800"/>
          </a:xfrm>
          <a:prstGeom prst="line">
            <a:avLst/>
          </a:prstGeom>
          <a:ln w="1905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2" name="Straight Connector 104"/>
          <p:cNvSpPr/>
          <p:nvPr/>
        </p:nvSpPr>
        <p:spPr>
          <a:xfrm>
            <a:off x="6819840" y="5691960"/>
            <a:ext cx="360" cy="78480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023" name="Group 118"/>
          <p:cNvGrpSpPr/>
          <p:nvPr/>
        </p:nvGrpSpPr>
        <p:grpSpPr>
          <a:xfrm>
            <a:off x="4324320" y="4056120"/>
            <a:ext cx="914400" cy="706680"/>
            <a:chOff x="4324320" y="4056120"/>
            <a:chExt cx="914400" cy="706680"/>
          </a:xfrm>
        </p:grpSpPr>
        <p:grpSp>
          <p:nvGrpSpPr>
            <p:cNvPr id="4024" name="Group 106"/>
            <p:cNvGrpSpPr/>
            <p:nvPr/>
          </p:nvGrpSpPr>
          <p:grpSpPr>
            <a:xfrm>
              <a:off x="4324320" y="4228920"/>
              <a:ext cx="914400" cy="533880"/>
              <a:chOff x="4324320" y="4228920"/>
              <a:chExt cx="914400" cy="533880"/>
            </a:xfrm>
          </p:grpSpPr>
          <p:sp>
            <p:nvSpPr>
              <p:cNvPr id="4025" name="Straight Connector 107"/>
              <p:cNvSpPr/>
              <p:nvPr/>
            </p:nvSpPr>
            <p:spPr>
              <a:xfrm flipV="1">
                <a:off x="4514760" y="430524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026" name="Straight Connector 108"/>
              <p:cNvSpPr/>
              <p:nvPr/>
            </p:nvSpPr>
            <p:spPr>
              <a:xfrm flipV="1">
                <a:off x="5047920" y="4305240"/>
                <a:ext cx="360" cy="45720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027" name="Straight Connector 109"/>
              <p:cNvSpPr/>
              <p:nvPr/>
            </p:nvSpPr>
            <p:spPr>
              <a:xfrm flipH="1">
                <a:off x="4514760" y="4305240"/>
                <a:ext cx="53316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028" name="Straight Connector 110"/>
              <p:cNvSpPr/>
              <p:nvPr/>
            </p:nvSpPr>
            <p:spPr>
              <a:xfrm flipH="1">
                <a:off x="4514760" y="4228920"/>
                <a:ext cx="53316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029" name="Straight Connector 111"/>
              <p:cNvSpPr/>
              <p:nvPr/>
            </p:nvSpPr>
            <p:spPr>
              <a:xfrm>
                <a:off x="5047920" y="4762440"/>
                <a:ext cx="19080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030" name="Straight Connector 112"/>
              <p:cNvSpPr/>
              <p:nvPr/>
            </p:nvSpPr>
            <p:spPr>
              <a:xfrm>
                <a:off x="4324320" y="4762440"/>
                <a:ext cx="190440" cy="360"/>
              </a:xfrm>
              <a:prstGeom prst="line">
                <a:avLst/>
              </a:prstGeom>
              <a:ln w="28575">
                <a:solidFill>
                  <a:srgbClr val="c0504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4031" name="Straight Connector 113"/>
            <p:cNvSpPr/>
            <p:nvPr/>
          </p:nvSpPr>
          <p:spPr>
            <a:xfrm>
              <a:off x="4781520" y="4056120"/>
              <a:ext cx="360" cy="17280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032" name="Straight Connector 119"/>
          <p:cNvSpPr/>
          <p:nvPr/>
        </p:nvSpPr>
        <p:spPr>
          <a:xfrm>
            <a:off x="3333600" y="4043520"/>
            <a:ext cx="1676520" cy="360"/>
          </a:xfrm>
          <a:prstGeom prst="line">
            <a:avLst/>
          </a:prstGeom>
          <a:ln w="254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3" name="Straight Connector 120"/>
          <p:cNvSpPr/>
          <p:nvPr/>
        </p:nvSpPr>
        <p:spPr>
          <a:xfrm>
            <a:off x="3333600" y="4043520"/>
            <a:ext cx="1676520" cy="360"/>
          </a:xfrm>
          <a:prstGeom prst="line">
            <a:avLst/>
          </a:prstGeom>
          <a:ln w="5715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034" name="Group 158"/>
          <p:cNvGrpSpPr/>
          <p:nvPr/>
        </p:nvGrpSpPr>
        <p:grpSpPr>
          <a:xfrm>
            <a:off x="4319280" y="3390840"/>
            <a:ext cx="2514600" cy="2590920"/>
            <a:chOff x="4319280" y="3390840"/>
            <a:chExt cx="2514600" cy="2590920"/>
          </a:xfrm>
        </p:grpSpPr>
        <p:sp>
          <p:nvSpPr>
            <p:cNvPr id="4035" name="Straight Connector 84"/>
            <p:cNvSpPr/>
            <p:nvPr/>
          </p:nvSpPr>
          <p:spPr>
            <a:xfrm>
              <a:off x="4947840" y="3393360"/>
              <a:ext cx="343080" cy="360"/>
            </a:xfrm>
            <a:prstGeom prst="line">
              <a:avLst/>
            </a:prstGeom>
            <a:ln w="1905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6" name="Straight Connector 115"/>
            <p:cNvSpPr/>
            <p:nvPr/>
          </p:nvSpPr>
          <p:spPr>
            <a:xfrm>
              <a:off x="5238720" y="3390840"/>
              <a:ext cx="360" cy="137160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7" name="Straight Connector 148"/>
            <p:cNvSpPr/>
            <p:nvPr/>
          </p:nvSpPr>
          <p:spPr>
            <a:xfrm>
              <a:off x="4324320" y="4762440"/>
              <a:ext cx="360" cy="12189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8" name="Straight Connector 152"/>
            <p:cNvSpPr/>
            <p:nvPr/>
          </p:nvSpPr>
          <p:spPr>
            <a:xfrm>
              <a:off x="4319280" y="5981400"/>
              <a:ext cx="25146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039" name="TextBox 153"/>
          <p:cNvSpPr/>
          <p:nvPr/>
        </p:nvSpPr>
        <p:spPr>
          <a:xfrm>
            <a:off x="6319440" y="838080"/>
            <a:ext cx="202176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½ V</a:t>
            </a:r>
            <a:r>
              <a:rPr b="1" lang="en-US" sz="2800" spc="-1" strike="noStrike" baseline="-25000">
                <a:solidFill>
                  <a:srgbClr val="404040"/>
                </a:solidFill>
                <a:latin typeface="Myriad Pro Cond"/>
              </a:rPr>
              <a:t>DD </a:t>
            </a: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+ </a:t>
            </a:r>
            <a:r>
              <a:rPr b="1" lang="el-GR" sz="2800" spc="-1" strike="noStrike">
                <a:solidFill>
                  <a:srgbClr val="c00000"/>
                </a:solidFill>
                <a:latin typeface="Myriad Pro Cond"/>
              </a:rPr>
              <a:t>δ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40" name="TextBox 154"/>
          <p:cNvSpPr/>
          <p:nvPr/>
        </p:nvSpPr>
        <p:spPr>
          <a:xfrm>
            <a:off x="6464160" y="838080"/>
            <a:ext cx="128592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½ V</a:t>
            </a:r>
            <a:r>
              <a:rPr b="1" lang="en-US" sz="2800" spc="-1" strike="noStrike" baseline="-25000">
                <a:solidFill>
                  <a:srgbClr val="404040"/>
                </a:solidFill>
                <a:latin typeface="Myriad Pro Cond"/>
              </a:rPr>
              <a:t>DD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41" name="TextBox 155"/>
          <p:cNvSpPr/>
          <p:nvPr/>
        </p:nvSpPr>
        <p:spPr>
          <a:xfrm>
            <a:off x="6522120" y="838080"/>
            <a:ext cx="79524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V</a:t>
            </a:r>
            <a:r>
              <a:rPr b="1" lang="en-US" sz="2800" spc="-1" strike="noStrike" baseline="-25000">
                <a:solidFill>
                  <a:srgbClr val="c00000"/>
                </a:solidFill>
                <a:latin typeface="Myriad Pro Cond"/>
              </a:rPr>
              <a:t>DD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42" name="TextBox 156"/>
          <p:cNvSpPr/>
          <p:nvPr/>
        </p:nvSpPr>
        <p:spPr>
          <a:xfrm>
            <a:off x="6692760" y="6019920"/>
            <a:ext cx="128592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½ V</a:t>
            </a:r>
            <a:r>
              <a:rPr b="1" lang="en-US" sz="2800" spc="-1" strike="noStrike" baseline="-25000">
                <a:solidFill>
                  <a:srgbClr val="404040"/>
                </a:solidFill>
                <a:latin typeface="Myriad Pro Cond"/>
              </a:rPr>
              <a:t>DD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43" name="TextBox 157"/>
          <p:cNvSpPr/>
          <p:nvPr/>
        </p:nvSpPr>
        <p:spPr>
          <a:xfrm>
            <a:off x="6934680" y="6019920"/>
            <a:ext cx="4266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0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4044" name="Group 159"/>
          <p:cNvGrpSpPr/>
          <p:nvPr/>
        </p:nvGrpSpPr>
        <p:grpSpPr>
          <a:xfrm>
            <a:off x="4317480" y="3393360"/>
            <a:ext cx="2514600" cy="2602800"/>
            <a:chOff x="4317480" y="3393360"/>
            <a:chExt cx="2514600" cy="2602800"/>
          </a:xfrm>
        </p:grpSpPr>
        <p:sp>
          <p:nvSpPr>
            <p:cNvPr id="4045" name="Straight Connector 160"/>
            <p:cNvSpPr/>
            <p:nvPr/>
          </p:nvSpPr>
          <p:spPr>
            <a:xfrm>
              <a:off x="4946040" y="3407760"/>
              <a:ext cx="342720" cy="360"/>
            </a:xfrm>
            <a:prstGeom prst="line">
              <a:avLst/>
            </a:prstGeom>
            <a:ln w="38100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6" name="Straight Connector 161"/>
            <p:cNvSpPr/>
            <p:nvPr/>
          </p:nvSpPr>
          <p:spPr>
            <a:xfrm>
              <a:off x="5236560" y="3393360"/>
              <a:ext cx="360" cy="1371600"/>
            </a:xfrm>
            <a:prstGeom prst="line">
              <a:avLst/>
            </a:prstGeom>
            <a:ln w="38100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7" name="Straight Connector 162"/>
            <p:cNvSpPr/>
            <p:nvPr/>
          </p:nvSpPr>
          <p:spPr>
            <a:xfrm>
              <a:off x="4322160" y="4776840"/>
              <a:ext cx="360" cy="1218960"/>
            </a:xfrm>
            <a:prstGeom prst="line">
              <a:avLst/>
            </a:prstGeom>
            <a:ln w="38100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8" name="Straight Connector 163"/>
            <p:cNvSpPr/>
            <p:nvPr/>
          </p:nvSpPr>
          <p:spPr>
            <a:xfrm>
              <a:off x="4317480" y="5995800"/>
              <a:ext cx="2514600" cy="360"/>
            </a:xfrm>
            <a:prstGeom prst="line">
              <a:avLst/>
            </a:prstGeom>
            <a:ln w="38100">
              <a:solidFill>
                <a:srgbClr val="c0504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049" name="TextBox 88"/>
          <p:cNvSpPr/>
          <p:nvPr/>
        </p:nvSpPr>
        <p:spPr>
          <a:xfrm>
            <a:off x="1066680" y="967680"/>
            <a:ext cx="2133360" cy="8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activate source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50" name="TextBox 89"/>
          <p:cNvSpPr/>
          <p:nvPr/>
        </p:nvSpPr>
        <p:spPr>
          <a:xfrm>
            <a:off x="457200" y="3551760"/>
            <a:ext cx="2590560" cy="12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activate</a:t>
            </a:r>
            <a:endParaRPr b="0" lang="en-US" sz="2800" spc="-1" strike="noStrike">
              <a:latin typeface="Arial"/>
            </a:endParaRPr>
          </a:p>
          <a:p>
            <a:pPr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negation wordline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51" name="TextBox 90"/>
          <p:cNvSpPr/>
          <p:nvPr/>
        </p:nvSpPr>
        <p:spPr>
          <a:xfrm>
            <a:off x="6643800" y="3824280"/>
            <a:ext cx="14626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595959"/>
                </a:solidFill>
                <a:latin typeface="Myriad Pro Cond"/>
              </a:rPr>
              <a:t>bitline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4052" name="Group 91"/>
          <p:cNvGrpSpPr/>
          <p:nvPr/>
        </p:nvGrpSpPr>
        <p:grpSpPr>
          <a:xfrm>
            <a:off x="5474160" y="6163920"/>
            <a:ext cx="1462680" cy="516960"/>
            <a:chOff x="5474160" y="6163920"/>
            <a:chExt cx="1462680" cy="516960"/>
          </a:xfrm>
        </p:grpSpPr>
        <p:sp>
          <p:nvSpPr>
            <p:cNvPr id="4053" name="TextBox 92"/>
            <p:cNvSpPr/>
            <p:nvPr/>
          </p:nvSpPr>
          <p:spPr>
            <a:xfrm>
              <a:off x="5474160" y="6163920"/>
              <a:ext cx="146268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i="1" lang="en-US" sz="2800" spc="-1" strike="noStrike">
                  <a:solidFill>
                    <a:srgbClr val="595959"/>
                  </a:solidFill>
                  <a:latin typeface="Myriad Pro Cond"/>
                </a:rPr>
                <a:t>bitline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4054" name="Straight Connector 93"/>
            <p:cNvSpPr/>
            <p:nvPr/>
          </p:nvSpPr>
          <p:spPr>
            <a:xfrm>
              <a:off x="5771160" y="6225840"/>
              <a:ext cx="914400" cy="360"/>
            </a:xfrm>
            <a:prstGeom prst="line">
              <a:avLst/>
            </a:prstGeom>
            <a:ln w="254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055" name="TextBox 94"/>
          <p:cNvSpPr/>
          <p:nvPr/>
        </p:nvSpPr>
        <p:spPr>
          <a:xfrm>
            <a:off x="2328840" y="1752480"/>
            <a:ext cx="15145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404040"/>
                </a:solidFill>
                <a:latin typeface="Myriad Pro Cond"/>
              </a:rPr>
              <a:t>source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52" dur="indefinite" restart="never" nodeType="tmRoot">
          <p:childTnLst>
            <p:seq>
              <p:cTn id="2453" dur="indefinite" nodeType="mainSeq">
                <p:childTnLst>
                  <p:par>
                    <p:cTn id="2454" fill="hold">
                      <p:stCondLst>
                        <p:cond delay="indefinite"/>
                      </p:stCondLst>
                      <p:childTnLst>
                        <p:par>
                          <p:cTn id="2455" fill="hold">
                            <p:stCondLst>
                              <p:cond delay="0"/>
                            </p:stCondLst>
                            <p:childTnLst>
                              <p:par>
                                <p:cTn id="24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58" dur="500"/>
                                        <p:tgtEl>
                                          <p:spTgt spid="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1" dur="250"/>
                                        <p:tgtEl>
                                          <p:spTgt spid="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2" fill="hold">
                      <p:stCondLst>
                        <p:cond delay="indefinite"/>
                      </p:stCondLst>
                      <p:childTnLst>
                        <p:par>
                          <p:cTn id="2463" fill="hold">
                            <p:stCondLst>
                              <p:cond delay="0"/>
                            </p:stCondLst>
                            <p:childTnLst>
                              <p:par>
                                <p:cTn id="24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6" dur="500"/>
                                        <p:tgtEl>
                                          <p:spTgt spid="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9" dur="500"/>
                                        <p:tgtEl>
                                          <p:spTgt spid="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0" fill="hold">
                      <p:stCondLst>
                        <p:cond delay="indefinite"/>
                      </p:stCondLst>
                      <p:childTnLst>
                        <p:par>
                          <p:cTn id="2471" fill="hold">
                            <p:stCondLst>
                              <p:cond delay="0"/>
                            </p:stCondLst>
                            <p:childTnLst>
                              <p:par>
                                <p:cTn id="2472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 additive="repl">
                                        <p:cTn id="2473" dur="1000"/>
                                        <p:tgtEl>
                                          <p:spTgt spid="3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5" fill="hold">
                      <p:stCondLst>
                        <p:cond delay="indefinite"/>
                      </p:stCondLst>
                      <p:childTnLst>
                        <p:par>
                          <p:cTn id="2476" fill="hold">
                            <p:stCondLst>
                              <p:cond delay="0"/>
                            </p:stCondLst>
                            <p:childTnLst>
                              <p:par>
                                <p:cTn id="24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79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0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481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3" fill="hold">
                      <p:stCondLst>
                        <p:cond delay="indefinite"/>
                      </p:stCondLst>
                      <p:childTnLst>
                        <p:par>
                          <p:cTn id="2484" fill="hold">
                            <p:stCondLst>
                              <p:cond delay="0"/>
                            </p:stCondLst>
                            <p:childTnLst>
                              <p:par>
                                <p:cTn id="24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87" dur="500"/>
                                        <p:tgtEl>
                                          <p:spTgt spid="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90" dur="500"/>
                                        <p:tgtEl>
                                          <p:spTgt spid="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1" fill="hold">
                      <p:stCondLst>
                        <p:cond delay="indefinite"/>
                      </p:stCondLst>
                      <p:childTnLst>
                        <p:par>
                          <p:cTn id="2492" fill="hold">
                            <p:stCondLst>
                              <p:cond delay="0"/>
                            </p:stCondLst>
                            <p:childTnLst>
                              <p:par>
                                <p:cTn id="2493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494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98" dur="5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01" dur="500"/>
                                        <p:tgtEl>
                                          <p:spTgt spid="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2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04" dur="500"/>
                                        <p:tgtEl>
                                          <p:spTgt spid="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506" dur="500"/>
                                        <p:tgtEl>
                                          <p:spTgt spid="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8" fill="hold">
                      <p:stCondLst>
                        <p:cond delay="indefinite"/>
                      </p:stCondLst>
                      <p:childTnLst>
                        <p:par>
                          <p:cTn id="2509" fill="hold">
                            <p:stCondLst>
                              <p:cond delay="0"/>
                            </p:stCondLst>
                            <p:childTnLst>
                              <p:par>
                                <p:cTn id="25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12" dur="250"/>
                                        <p:tgtEl>
                                          <p:spTgt spid="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3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514" dur="500"/>
                                        <p:tgtEl>
                                          <p:spTgt spid="4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6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517" dur="500"/>
                                        <p:tgtEl>
                                          <p:spTgt spid="4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21" dur="500"/>
                                        <p:tgtEl>
                                          <p:spTgt spid="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2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523" dur="250"/>
                                        <p:tgtEl>
                                          <p:spTgt spid="4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526" dur="250"/>
                                        <p:tgtEl>
                                          <p:spTgt spid="4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8" fill="hold">
                      <p:stCondLst>
                        <p:cond delay="indefinite"/>
                      </p:stCondLst>
                      <p:childTnLst>
                        <p:par>
                          <p:cTn id="2529" fill="hold">
                            <p:stCondLst>
                              <p:cond delay="0"/>
                            </p:stCondLst>
                            <p:childTnLst>
                              <p:par>
                                <p:cTn id="25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32" dur="500"/>
                                        <p:tgtEl>
                                          <p:spTgt spid="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3" fill="hold">
                      <p:stCondLst>
                        <p:cond delay="indefinite"/>
                      </p:stCondLst>
                      <p:childTnLst>
                        <p:par>
                          <p:cTn id="2534" fill="hold">
                            <p:stCondLst>
                              <p:cond delay="0"/>
                            </p:stCondLst>
                            <p:childTnLst>
                              <p:par>
                                <p:cTn id="2535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 additive="repl">
                                        <p:cTn id="2536" dur="500"/>
                                        <p:tgtEl>
                                          <p:spTgt spid="4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Ambit vs. DDR3: Performance and Energy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57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1624C94-1794-4099-A874-8FF38DEEF7CC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graphicFrame>
        <p:nvGraphicFramePr>
          <p:cNvPr id="4058" name="Chart 4"/>
          <p:cNvGraphicFramePr/>
          <p:nvPr/>
        </p:nvGraphicFramePr>
        <p:xfrm>
          <a:off x="609480" y="1143000"/>
          <a:ext cx="8076960" cy="518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4059" name="Group 9"/>
          <p:cNvGrpSpPr/>
          <p:nvPr/>
        </p:nvGrpSpPr>
        <p:grpSpPr>
          <a:xfrm>
            <a:off x="5427000" y="2477880"/>
            <a:ext cx="2050920" cy="1451160"/>
            <a:chOff x="5427000" y="2477880"/>
            <a:chExt cx="2050920" cy="1451160"/>
          </a:xfrm>
        </p:grpSpPr>
        <p:sp>
          <p:nvSpPr>
            <p:cNvPr id="4060" name="TextBox 5"/>
            <p:cNvSpPr/>
            <p:nvPr/>
          </p:nvSpPr>
          <p:spPr>
            <a:xfrm>
              <a:off x="5427000" y="2477880"/>
              <a:ext cx="116856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600" spc="-1" strike="noStrike">
                  <a:solidFill>
                    <a:srgbClr val="0070c0"/>
                  </a:solidFill>
                  <a:latin typeface="Myriad Pro Cond"/>
                </a:rPr>
                <a:t>32X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4061" name="Freeform: Shape 7"/>
            <p:cNvSpPr/>
            <p:nvPr/>
          </p:nvSpPr>
          <p:spPr>
            <a:xfrm>
              <a:off x="6102000" y="3042000"/>
              <a:ext cx="1375920" cy="887040"/>
            </a:xfrm>
            <a:custGeom>
              <a:avLst/>
              <a:gdLst/>
              <a:ahLst/>
              <a:rect l="l" t="t" r="r" b="b"/>
              <a:pathLst>
                <a:path w="1376126" h="887240">
                  <a:moveTo>
                    <a:pt x="0" y="0"/>
                  </a:moveTo>
                  <a:lnTo>
                    <a:pt x="1376126" y="887240"/>
                  </a:lnTo>
                </a:path>
              </a:pathLst>
            </a:custGeom>
            <a:noFill/>
            <a:ln>
              <a:solidFill>
                <a:srgbClr val="c0504d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062" name="Group 10"/>
          <p:cNvGrpSpPr/>
          <p:nvPr/>
        </p:nvGrpSpPr>
        <p:grpSpPr>
          <a:xfrm>
            <a:off x="6609960" y="2477880"/>
            <a:ext cx="1284120" cy="1269720"/>
            <a:chOff x="6609960" y="2477880"/>
            <a:chExt cx="1284120" cy="1269720"/>
          </a:xfrm>
        </p:grpSpPr>
        <p:sp>
          <p:nvSpPr>
            <p:cNvPr id="4063" name="TextBox 6"/>
            <p:cNvSpPr/>
            <p:nvPr/>
          </p:nvSpPr>
          <p:spPr>
            <a:xfrm>
              <a:off x="6609960" y="2477880"/>
              <a:ext cx="116856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3600" spc="-1" strike="noStrike">
                  <a:solidFill>
                    <a:srgbClr val="0070c0"/>
                  </a:solidFill>
                  <a:latin typeface="Myriad Pro Cond"/>
                </a:rPr>
                <a:t>35X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4064" name="Freeform: Shape 8"/>
            <p:cNvSpPr/>
            <p:nvPr/>
          </p:nvSpPr>
          <p:spPr>
            <a:xfrm>
              <a:off x="7206480" y="3014640"/>
              <a:ext cx="687600" cy="732960"/>
            </a:xfrm>
            <a:custGeom>
              <a:avLst/>
              <a:gdLst/>
              <a:ahLst/>
              <a:rect l="l" t="t" r="r" b="b"/>
              <a:pathLst>
                <a:path w="688064" h="733331">
                  <a:moveTo>
                    <a:pt x="0" y="0"/>
                  </a:moveTo>
                  <a:lnTo>
                    <a:pt x="688064" y="733331"/>
                  </a:lnTo>
                </a:path>
              </a:pathLst>
            </a:custGeom>
            <a:noFill/>
            <a:ln>
              <a:solidFill>
                <a:srgbClr val="c0504d"/>
              </a:solidFill>
              <a:round/>
              <a:tailEnd len="med" type="arrow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38" dur="indefinite" restart="never" nodeType="tmRoot">
          <p:childTnLst>
            <p:seq>
              <p:cTn id="2539" dur="indefinite" nodeType="mainSeq">
                <p:childTnLst>
                  <p:par>
                    <p:cTn id="2540" fill="hold">
                      <p:stCondLst>
                        <p:cond delay="indefinite"/>
                      </p:stCondLst>
                      <p:childTnLst>
                        <p:par>
                          <p:cTn id="2541" fill="hold">
                            <p:stCondLst>
                              <p:cond delay="0"/>
                            </p:stCondLst>
                            <p:childTnLst>
                              <p:par>
                                <p:cTn id="254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44" dur="250"/>
                                        <p:tgtEl>
                                          <p:spTgt spid="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5" fill="hold">
                      <p:stCondLst>
                        <p:cond delay="indefinite"/>
                      </p:stCondLst>
                      <p:childTnLst>
                        <p:par>
                          <p:cTn id="2546" fill="hold">
                            <p:stCondLst>
                              <p:cond delay="0"/>
                            </p:stCondLst>
                            <p:childTnLst>
                              <p:par>
                                <p:cTn id="254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49" dur="250"/>
                                        <p:tgtEl>
                                          <p:spTgt spid="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0" fill="hold">
                      <p:stCondLst>
                        <p:cond delay="indefinite"/>
                      </p:stCondLst>
                      <p:childTnLst>
                        <p:par>
                          <p:cTn id="2551" fill="hold">
                            <p:stCondLst>
                              <p:cond delay="0"/>
                            </p:stCondLst>
                            <p:childTnLst>
                              <p:par>
                                <p:cTn id="25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54" dur="250"/>
                                        <p:tgtEl>
                                          <p:spTgt spid="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5" fill="hold">
                      <p:stCondLst>
                        <p:cond delay="indefinite"/>
                      </p:stCondLst>
                      <p:childTnLst>
                        <p:par>
                          <p:cTn id="2556" fill="hold">
                            <p:stCondLst>
                              <p:cond delay="0"/>
                            </p:stCondLst>
                            <p:childTnLst>
                              <p:par>
                                <p:cTn id="255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59" dur="250"/>
                                        <p:tgtEl>
                                          <p:spTgt spid="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0" fill="hold">
                      <p:stCondLst>
                        <p:cond delay="indefinite"/>
                      </p:stCondLst>
                      <p:childTnLst>
                        <p:par>
                          <p:cTn id="2561" fill="hold">
                            <p:stCondLst>
                              <p:cond delay="0"/>
                            </p:stCondLst>
                            <p:childTnLst>
                              <p:par>
                                <p:cTn id="25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64" dur="250"/>
                                        <p:tgtEl>
                                          <p:spTgt spid="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Integrating Ambit with the System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6" name="PlaceHolder 2"/>
          <p:cNvSpPr>
            <a:spLocks noGrp="1"/>
          </p:cNvSpPr>
          <p:nvPr>
            <p:ph/>
          </p:nvPr>
        </p:nvSpPr>
        <p:spPr>
          <a:xfrm>
            <a:off x="152280" y="1447920"/>
            <a:ext cx="8838720" cy="4952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c00000"/>
              </a:buClr>
              <a:buFont typeface="Calibri"/>
              <a:buAutoNum type="arabicPeriod"/>
            </a:pPr>
            <a:r>
              <a:rPr b="0" lang="en-US" sz="4000" spc="-1" strike="noStrike">
                <a:solidFill>
                  <a:srgbClr val="c00000"/>
                </a:solidFill>
                <a:latin typeface="Calibri"/>
              </a:rPr>
              <a:t>PCIe device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Similar to other accelerators (e.g., GPU)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c00000"/>
              </a:buClr>
              <a:buFont typeface="Calibri"/>
              <a:buAutoNum type="arabicPeriod"/>
            </a:pPr>
            <a:r>
              <a:rPr b="0" lang="en-US" sz="4000" spc="-1" strike="noStrike">
                <a:solidFill>
                  <a:srgbClr val="c00000"/>
                </a:solidFill>
                <a:latin typeface="Calibri"/>
              </a:rPr>
              <a:t>System memory bus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Ambit uses the same DRAM command/address interface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Pros and cons discussed in paper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(Section 5.4)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7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5DCBF408-1AB1-479D-BBDA-3D92414C18EC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65" dur="indefinite" restart="never" nodeType="tmRoot">
          <p:childTnLst>
            <p:seq>
              <p:cTn id="2566" dur="indefinite" nodeType="mainSeq">
                <p:childTnLst>
                  <p:par>
                    <p:cTn id="2567" fill="hold">
                      <p:stCondLst>
                        <p:cond delay="indefinite"/>
                      </p:stCondLst>
                      <p:childTnLst>
                        <p:par>
                          <p:cTn id="2568" fill="hold">
                            <p:stCondLst>
                              <p:cond delay="0"/>
                            </p:stCondLst>
                            <p:childTnLst>
                              <p:par>
                                <p:cTn id="25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71" dur="500"/>
                                        <p:tgtEl>
                                          <p:spTgt spid="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74" dur="500"/>
                                        <p:tgtEl>
                                          <p:spTgt spid="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5" fill="hold">
                      <p:stCondLst>
                        <p:cond delay="indefinite"/>
                      </p:stCondLst>
                      <p:childTnLst>
                        <p:par>
                          <p:cTn id="2576" fill="hold">
                            <p:stCondLst>
                              <p:cond delay="0"/>
                            </p:stCondLst>
                            <p:childTnLst>
                              <p:par>
                                <p:cTn id="25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79" dur="500"/>
                                        <p:tgtEl>
                                          <p:spTgt spid="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82" dur="500"/>
                                        <p:tgtEl>
                                          <p:spTgt spid="4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3" fill="hold">
                      <p:stCondLst>
                        <p:cond delay="indefinite"/>
                      </p:stCondLst>
                      <p:childTnLst>
                        <p:par>
                          <p:cTn id="2584" fill="hold">
                            <p:stCondLst>
                              <p:cond delay="0"/>
                            </p:stCondLst>
                            <p:childTnLst>
                              <p:par>
                                <p:cTn id="25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87" dur="500"/>
                                        <p:tgtEl>
                                          <p:spTgt spid="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8" fill="hold">
                      <p:stCondLst>
                        <p:cond delay="indefinite"/>
                      </p:stCondLst>
                      <p:childTnLst>
                        <p:par>
                          <p:cTn id="2589" fill="hold">
                            <p:stCondLst>
                              <p:cond delay="0"/>
                            </p:stCondLst>
                            <p:childTnLst>
                              <p:par>
                                <p:cTn id="25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92" dur="500"/>
                                        <p:tgtEl>
                                          <p:spTgt spid="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Real-world Applications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9" name="PlaceHolder 2"/>
          <p:cNvSpPr>
            <a:spLocks noGrp="1"/>
          </p:cNvSpPr>
          <p:nvPr>
            <p:ph/>
          </p:nvPr>
        </p:nvSpPr>
        <p:spPr>
          <a:xfrm>
            <a:off x="152280" y="1143000"/>
            <a:ext cx="8838720" cy="5486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c00000"/>
                </a:solidFill>
                <a:latin typeface="Calibri"/>
              </a:rPr>
              <a:t>Methodology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(Gem5 simulator)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Processor: x86, 4 GHz, out-of-order, 64-entry instruction queue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L1 cache: 32 KB D-cache and 32 KB I-cache, LRU policy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L2 cache: 2 MB, LRU policy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Memory controller: FR-FCFS, 8 KB row size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Main memory: DDR4-2400, 1 channel, 1 rank, 8 bank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c00000"/>
                </a:solidFill>
                <a:latin typeface="Calibri"/>
              </a:rPr>
              <a:t>Workloads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70c0"/>
                </a:solidFill>
                <a:latin typeface="Calibri"/>
              </a:rPr>
              <a:t>Database bitmap indices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70c0"/>
                </a:solidFill>
                <a:latin typeface="Calibri"/>
              </a:rPr>
              <a:t>BitWeaving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–column scans using bulk bitwise operations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70c0"/>
                </a:solidFill>
                <a:latin typeface="Calibri"/>
              </a:rPr>
              <a:t>Set operations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– comparing bitvectors with red-black trees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5B3380B7-15FF-406F-906E-1EFE33FC6533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93" dur="indefinite" restart="never" nodeType="tmRoot">
          <p:childTnLst>
            <p:seq>
              <p:cTn id="2594" dur="indefinite" nodeType="mainSeq">
                <p:childTnLst>
                  <p:par>
                    <p:cTn id="2595" fill="hold">
                      <p:stCondLst>
                        <p:cond delay="indefinite"/>
                      </p:stCondLst>
                      <p:childTnLst>
                        <p:par>
                          <p:cTn id="2596" fill="hold">
                            <p:stCondLst>
                              <p:cond delay="0"/>
                            </p:stCondLst>
                            <p:childTnLst>
                              <p:par>
                                <p:cTn id="25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99" dur="500"/>
                                        <p:tgtEl>
                                          <p:spTgt spid="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02" dur="500"/>
                                        <p:tgtEl>
                                          <p:spTgt spid="4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05" dur="500"/>
                                        <p:tgtEl>
                                          <p:spTgt spid="4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08" dur="500"/>
                                        <p:tgtEl>
                                          <p:spTgt spid="4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1" dur="500"/>
                                        <p:tgtEl>
                                          <p:spTgt spid="4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4" dur="500"/>
                                        <p:tgtEl>
                                          <p:spTgt spid="4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5" fill="hold">
                      <p:stCondLst>
                        <p:cond delay="indefinite"/>
                      </p:stCondLst>
                      <p:childTnLst>
                        <p:par>
                          <p:cTn id="2616" fill="hold">
                            <p:stCondLst>
                              <p:cond delay="0"/>
                            </p:stCondLst>
                            <p:childTnLst>
                              <p:par>
                                <p:cTn id="26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9" dur="500"/>
                                        <p:tgtEl>
                                          <p:spTgt spid="4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2" dur="500"/>
                                        <p:tgtEl>
                                          <p:spTgt spid="40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5" dur="500"/>
                                        <p:tgtEl>
                                          <p:spTgt spid="40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8" dur="500"/>
                                        <p:tgtEl>
                                          <p:spTgt spid="40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1" name="PlaceHolder 1"/>
          <p:cNvSpPr>
            <a:spLocks noGrp="1"/>
          </p:cNvSpPr>
          <p:nvPr>
            <p:ph type="title"/>
          </p:nvPr>
        </p:nvSpPr>
        <p:spPr>
          <a:xfrm>
            <a:off x="533520" y="658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Bitmap Indices: Performance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2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D590854-5098-42A8-921A-1B75DE30E24F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4073" name="TextBox 7"/>
          <p:cNvSpPr/>
          <p:nvPr/>
        </p:nvSpPr>
        <p:spPr>
          <a:xfrm>
            <a:off x="-379440" y="6126480"/>
            <a:ext cx="9573480" cy="45612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Consistent reduction in execution time. 6X on average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4074" name="Chart 6"/>
          <p:cNvGraphicFramePr/>
          <p:nvPr/>
        </p:nvGraphicFramePr>
        <p:xfrm>
          <a:off x="380880" y="955080"/>
          <a:ext cx="8381520" cy="497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4075" name="Group 4"/>
          <p:cNvGrpSpPr/>
          <p:nvPr/>
        </p:nvGrpSpPr>
        <p:grpSpPr>
          <a:xfrm>
            <a:off x="1766160" y="845280"/>
            <a:ext cx="6679800" cy="2948400"/>
            <a:chOff x="1766160" y="845280"/>
            <a:chExt cx="6679800" cy="2948400"/>
          </a:xfrm>
        </p:grpSpPr>
        <p:sp>
          <p:nvSpPr>
            <p:cNvPr id="4076" name="TextBox 2"/>
            <p:cNvSpPr/>
            <p:nvPr/>
          </p:nvSpPr>
          <p:spPr>
            <a:xfrm>
              <a:off x="1766160" y="3276720"/>
              <a:ext cx="108324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5.4X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4077" name="TextBox 8"/>
            <p:cNvSpPr/>
            <p:nvPr/>
          </p:nvSpPr>
          <p:spPr>
            <a:xfrm>
              <a:off x="2865600" y="2918880"/>
              <a:ext cx="108324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6.1X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4078" name="TextBox 9"/>
            <p:cNvSpPr/>
            <p:nvPr/>
          </p:nvSpPr>
          <p:spPr>
            <a:xfrm>
              <a:off x="3996000" y="2514600"/>
              <a:ext cx="108324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6.3X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4079" name="TextBox 10"/>
            <p:cNvSpPr/>
            <p:nvPr/>
          </p:nvSpPr>
          <p:spPr>
            <a:xfrm>
              <a:off x="5101560" y="2395440"/>
              <a:ext cx="108324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5.7X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4080" name="TextBox 11"/>
            <p:cNvSpPr/>
            <p:nvPr/>
          </p:nvSpPr>
          <p:spPr>
            <a:xfrm>
              <a:off x="6218280" y="1600200"/>
              <a:ext cx="108324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6.2X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4081" name="TextBox 12"/>
            <p:cNvSpPr/>
            <p:nvPr/>
          </p:nvSpPr>
          <p:spPr>
            <a:xfrm>
              <a:off x="7362720" y="845280"/>
              <a:ext cx="108324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2800" spc="-1" strike="noStrike">
                  <a:solidFill>
                    <a:srgbClr val="c00000"/>
                  </a:solidFill>
                  <a:latin typeface="Myriad Pro Cond"/>
                </a:rPr>
                <a:t>6.6X</a:t>
              </a:r>
              <a:endParaRPr b="0" lang="en-US" sz="2800" spc="-1" strike="noStrike">
                <a:latin typeface="Arial"/>
              </a:endParaRPr>
            </a:p>
          </p:txBody>
        </p:sp>
      </p:grpSp>
      <p:grpSp>
        <p:nvGrpSpPr>
          <p:cNvPr id="4082" name="Group 27"/>
          <p:cNvGrpSpPr/>
          <p:nvPr/>
        </p:nvGrpSpPr>
        <p:grpSpPr>
          <a:xfrm>
            <a:off x="2438280" y="1346400"/>
            <a:ext cx="5688360" cy="3225240"/>
            <a:chOff x="2438280" y="1346400"/>
            <a:chExt cx="5688360" cy="3225240"/>
          </a:xfrm>
        </p:grpSpPr>
        <p:sp>
          <p:nvSpPr>
            <p:cNvPr id="4083" name="Straight Arrow Connector 13"/>
            <p:cNvSpPr/>
            <p:nvPr/>
          </p:nvSpPr>
          <p:spPr>
            <a:xfrm>
              <a:off x="2438280" y="3962520"/>
              <a:ext cx="360" cy="609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c00000"/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4" name="Straight Arrow Connector 16"/>
            <p:cNvSpPr/>
            <p:nvPr/>
          </p:nvSpPr>
          <p:spPr>
            <a:xfrm>
              <a:off x="3581280" y="3494880"/>
              <a:ext cx="360" cy="1076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c00000"/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5" name="Straight Arrow Connector 18"/>
            <p:cNvSpPr/>
            <p:nvPr/>
          </p:nvSpPr>
          <p:spPr>
            <a:xfrm>
              <a:off x="4724280" y="3124080"/>
              <a:ext cx="360" cy="1371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c00000"/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6" name="Straight Arrow Connector 21"/>
            <p:cNvSpPr/>
            <p:nvPr/>
          </p:nvSpPr>
          <p:spPr>
            <a:xfrm>
              <a:off x="5867280" y="3037680"/>
              <a:ext cx="360" cy="1381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c00000"/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7" name="Straight Arrow Connector 23"/>
            <p:cNvSpPr/>
            <p:nvPr/>
          </p:nvSpPr>
          <p:spPr>
            <a:xfrm>
              <a:off x="7010280" y="2194920"/>
              <a:ext cx="360" cy="2148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c00000"/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8" name="Straight Arrow Connector 25"/>
            <p:cNvSpPr/>
            <p:nvPr/>
          </p:nvSpPr>
          <p:spPr>
            <a:xfrm>
              <a:off x="8126280" y="1346400"/>
              <a:ext cx="360" cy="2844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c00000"/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29" dur="indefinite" restart="never" nodeType="tmRoot">
          <p:childTnLst>
            <p:seq>
              <p:cTn id="2630" dur="indefinite" nodeType="mainSeq">
                <p:childTnLst>
                  <p:par>
                    <p:cTn id="2631" fill="hold">
                      <p:stCondLst>
                        <p:cond delay="indefinite"/>
                      </p:stCondLst>
                      <p:childTnLst>
                        <p:par>
                          <p:cTn id="2632" fill="hold">
                            <p:stCondLst>
                              <p:cond delay="0"/>
                            </p:stCondLst>
                            <p:childTnLst>
                              <p:par>
                                <p:cTn id="263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35" dur="250"/>
                                        <p:tgtEl>
                                          <p:spTgt spid="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6" fill="hold">
                      <p:stCondLst>
                        <p:cond delay="indefinite"/>
                      </p:stCondLst>
                      <p:childTnLst>
                        <p:par>
                          <p:cTn id="2637" fill="hold">
                            <p:stCondLst>
                              <p:cond delay="0"/>
                            </p:stCondLst>
                            <p:childTnLst>
                              <p:par>
                                <p:cTn id="263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40" dur="250"/>
                                        <p:tgtEl>
                                          <p:spTgt spid="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1" fill="hold">
                      <p:stCondLst>
                        <p:cond delay="indefinite"/>
                      </p:stCondLst>
                      <p:childTnLst>
                        <p:par>
                          <p:cTn id="2642" fill="hold">
                            <p:stCondLst>
                              <p:cond delay="0"/>
                            </p:stCondLst>
                            <p:childTnLst>
                              <p:par>
                                <p:cTn id="264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45" dur="250"/>
                                        <p:tgtEl>
                                          <p:spTgt spid="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6" fill="hold">
                      <p:stCondLst>
                        <p:cond delay="indefinite"/>
                      </p:stCondLst>
                      <p:childTnLst>
                        <p:par>
                          <p:cTn id="2647" fill="hold">
                            <p:stCondLst>
                              <p:cond delay="0"/>
                            </p:stCondLst>
                            <p:childTnLst>
                              <p:par>
                                <p:cTn id="26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50" dur="250"/>
                                        <p:tgtEl>
                                          <p:spTgt spid="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53" dur="250"/>
                                        <p:tgtEl>
                                          <p:spTgt spid="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56" dur="250"/>
                                        <p:tgtEl>
                                          <p:spTgt spid="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Speedup offered by Ambit for BitWeaving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0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9600582-C7C8-476F-A4FA-DB006B94ECD8}" type="slidenum">
              <a:rPr b="1" lang="en-US" sz="2400" spc="-1" strike="noStrike">
                <a:solidFill>
                  <a:srgbClr val="0070c0"/>
                </a:solidFill>
                <a:latin typeface="Myriad Pro Cond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graphicFrame>
        <p:nvGraphicFramePr>
          <p:cNvPr id="4091" name="Chart 4"/>
          <p:cNvGraphicFramePr/>
          <p:nvPr/>
        </p:nvGraphicFramePr>
        <p:xfrm>
          <a:off x="228600" y="1752480"/>
          <a:ext cx="8457840" cy="49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092" name="TextBox 5"/>
          <p:cNvSpPr/>
          <p:nvPr/>
        </p:nvSpPr>
        <p:spPr>
          <a:xfrm>
            <a:off x="1294560" y="1686600"/>
            <a:ext cx="77799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595959"/>
                </a:solidFill>
                <a:latin typeface="Myriad Pro Cond"/>
              </a:rPr>
              <a:t>Number of rows in the database table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93" name="Freeform: Shape 2"/>
          <p:cNvSpPr/>
          <p:nvPr/>
        </p:nvSpPr>
        <p:spPr>
          <a:xfrm>
            <a:off x="1747440" y="2895480"/>
            <a:ext cx="5940720" cy="1638360"/>
          </a:xfrm>
          <a:custGeom>
            <a:avLst/>
            <a:gdLst/>
            <a:ahLst/>
            <a:rect l="l" t="t" r="r" b="b"/>
            <a:pathLst>
              <a:path w="6527548" h="2055136">
                <a:moveTo>
                  <a:pt x="0" y="2055136"/>
                </a:moveTo>
                <a:cubicBezTo>
                  <a:pt x="940805" y="1493067"/>
                  <a:pt x="1881611" y="930998"/>
                  <a:pt x="2969536" y="588475"/>
                </a:cubicBezTo>
                <a:cubicBezTo>
                  <a:pt x="4057461" y="245952"/>
                  <a:pt x="5292504" y="122976"/>
                  <a:pt x="6527548" y="0"/>
                </a:cubicBezTo>
              </a:path>
            </a:pathLst>
          </a:custGeom>
          <a:noFill/>
          <a:ln>
            <a:solidFill>
              <a:srgbClr val="c0504d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4" name="TextBox 6"/>
          <p:cNvSpPr/>
          <p:nvPr/>
        </p:nvSpPr>
        <p:spPr>
          <a:xfrm>
            <a:off x="452520" y="913320"/>
            <a:ext cx="80740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70c0"/>
                </a:solidFill>
                <a:latin typeface="Consolas"/>
              </a:rPr>
              <a:t>select count(*) where c1 &lt; field &lt; c2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95" name="TextBox 7"/>
          <p:cNvSpPr/>
          <p:nvPr/>
        </p:nvSpPr>
        <p:spPr>
          <a:xfrm>
            <a:off x="7531920" y="2611440"/>
            <a:ext cx="9478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c00000"/>
                </a:solidFill>
                <a:latin typeface="Myriad Pro Cond"/>
              </a:rPr>
              <a:t>12X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57" dur="indefinite" restart="never" nodeType="tmRoot">
          <p:childTnLst>
            <p:seq>
              <p:cTn id="2658" dur="indefinite" nodeType="mainSeq">
                <p:childTnLst>
                  <p:par>
                    <p:cTn id="2659" fill="hold">
                      <p:stCondLst>
                        <p:cond delay="indefinite"/>
                      </p:stCondLst>
                      <p:childTnLst>
                        <p:par>
                          <p:cTn id="2660" fill="hold">
                            <p:stCondLst>
                              <p:cond delay="0"/>
                            </p:stCondLst>
                            <p:childTnLst>
                              <p:par>
                                <p:cTn id="266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63" dur="250"/>
                                        <p:tgtEl>
                                          <p:spTgt spid="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66" dur="250"/>
                                        <p:tgtEl>
                                          <p:spTgt spid="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7" fill="hold">
                      <p:stCondLst>
                        <p:cond delay="indefinite"/>
                      </p:stCondLst>
                      <p:childTnLst>
                        <p:par>
                          <p:cTn id="2668" fill="hold">
                            <p:stCondLst>
                              <p:cond delay="0"/>
                            </p:stCondLst>
                            <p:childTnLst>
                              <p:par>
                                <p:cTn id="266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71" dur="250"/>
                                        <p:tgtEl>
                                          <p:spTgt spid="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2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74" dur="250"/>
                                        <p:tgtEl>
                                          <p:spTgt spid="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77" dur="250"/>
                                        <p:tgtEl>
                                          <p:spTgt spid="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80" dur="250"/>
                                        <p:tgtEl>
                                          <p:spTgt spid="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1" fill="hold">
                      <p:stCondLst>
                        <p:cond delay="indefinite"/>
                      </p:stCondLst>
                      <p:childTnLst>
                        <p:par>
                          <p:cTn id="2682" fill="hold">
                            <p:stCondLst>
                              <p:cond delay="0"/>
                            </p:stCondLst>
                            <p:childTnLst>
                              <p:par>
                                <p:cTn id="268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685" dur="500"/>
                                        <p:tgtEl>
                                          <p:spTgt spid="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6" fill="hold">
                            <p:stCondLst>
                              <p:cond delay="500"/>
                            </p:stCondLst>
                            <p:childTnLst>
                              <p:par>
                                <p:cTn id="268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89" dur="250"/>
                                        <p:tgtEl>
                                          <p:spTgt spid="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Factors That Affect Performance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514440" indent="-5144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Latency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9716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How fast can DRAM serve a request?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Parallelism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9716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How many requests can DRAM serve in parallel?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AB56BE2E-9914-4B0E-831E-02BCAC18AD22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8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3" dur="indefinite" restart="never" nodeType="tmRoot">
          <p:childTnLst>
            <p:seq>
              <p:cTn id="174" dur="indefinite" nodeType="mainSeq">
                <p:childTnLst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" dur="500"/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500"/>
                                        <p:tgtEl>
                                          <p:spTgt spid="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500"/>
                                        <p:tgtEl>
                                          <p:spTgt spid="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" dur="500"/>
                                        <p:tgtEl>
                                          <p:spTgt spid="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Review #5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en-US" sz="36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Flipping Bits in Memory Without Accessing Them</a:t>
            </a:r>
            <a:br/>
            <a:r>
              <a:rPr b="0" lang="en-CA" sz="3200" spc="-1" strike="noStrike">
                <a:solidFill>
                  <a:srgbClr val="333333"/>
                </a:solidFill>
                <a:latin typeface="Helvetica Neue"/>
              </a:rPr>
              <a:t>Yoongu Kim et al., </a:t>
            </a:r>
            <a:r>
              <a:rPr b="0" i="1" lang="en-CA" sz="2800" spc="-1" strike="noStrike">
                <a:solidFill>
                  <a:srgbClr val="333333"/>
                </a:solidFill>
                <a:latin typeface="Helvetica Neue"/>
              </a:rPr>
              <a:t>ISCA 2014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8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43E76A1-DB87-4ECD-8B1B-D5C7CB394C17}" type="slidenum">
              <a:rPr b="0" lang="en-US" sz="2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laceHolder 1"/>
          <p:cNvSpPr>
            <a:spLocks noGrp="1"/>
          </p:cNvSpPr>
          <p:nvPr>
            <p:ph type="title"/>
          </p:nvPr>
        </p:nvSpPr>
        <p:spPr>
          <a:xfrm>
            <a:off x="20160" y="609480"/>
            <a:ext cx="9091440" cy="281916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CSC 2224: Parallel Computer Architecture and Programming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Advanced Memory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0" name="Subtitle 2"/>
          <p:cNvSpPr/>
          <p:nvPr/>
        </p:nvSpPr>
        <p:spPr>
          <a:xfrm>
            <a:off x="5905440" y="5414400"/>
            <a:ext cx="571320" cy="4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01" name="PlaceHolder 2"/>
          <p:cNvSpPr>
            <a:spLocks noGrp="1"/>
          </p:cNvSpPr>
          <p:nvPr>
            <p:ph type="subTitle"/>
          </p:nvPr>
        </p:nvSpPr>
        <p:spPr>
          <a:xfrm>
            <a:off x="609480" y="3875400"/>
            <a:ext cx="815292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ff"/>
                </a:solidFill>
                <a:latin typeface="Calibri"/>
              </a:rPr>
              <a:t>Prof. Gennady Pekhimenko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University of Toronto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Fall 2022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102" name="Rectangle 2"/>
          <p:cNvSpPr/>
          <p:nvPr/>
        </p:nvSpPr>
        <p:spPr>
          <a:xfrm>
            <a:off x="1371600" y="5947200"/>
            <a:ext cx="65527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1800" spc="-1" strike="noStrike">
                <a:solidFill>
                  <a:srgbClr val="1f497d"/>
                </a:solidFill>
                <a:latin typeface="Calibri"/>
              </a:rPr>
              <a:t>The content of this lecture is adapted from the slides of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1800" spc="-1" strike="noStrike">
                <a:solidFill>
                  <a:srgbClr val="1f497d"/>
                </a:solidFill>
                <a:latin typeface="Calibri"/>
              </a:rPr>
              <a:t>Vivek Seshadri, Yoongu Kim,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1800" spc="-1" strike="noStrike">
                <a:solidFill>
                  <a:srgbClr val="1f497d"/>
                </a:solidFill>
                <a:latin typeface="Calibri"/>
              </a:rPr>
              <a:t>and lectures of Onur Mutlu @ ETH and CMU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Application>LibreOffice/7.2.7.2$Linux_X86_64 LibreOffice_project/20$Build-2</Application>
  <AppVersion>15.0000</AppVersion>
  <Words>4835</Words>
  <Paragraphs>1165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2011-01-11T20:10:42Z</dcterms:created>
  <dc:creator/>
  <dc:description/>
  <dc:language>en-US</dc:language>
  <cp:lastModifiedBy/>
  <dcterms:modified xsi:type="dcterms:W3CDTF">2022-10-12T21:27:40Z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Application">
    <vt:lpwstr>Microsoft Azure Information Protection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Extended_MSFT_Method">
    <vt:lpwstr>Automatic</vt:lpwstr>
  </property>
  <property fmtid="{D5CDD505-2E9C-101B-9397-08002B2CF9AE}" pid="5" name="MSIP_Label_f42aa342-8706-4288-bd11-ebb85995028c_Name">
    <vt:lpwstr>General</vt:lpwstr>
  </property>
  <property fmtid="{D5CDD505-2E9C-101B-9397-08002B2CF9AE}" pid="6" name="MSIP_Label_f42aa342-8706-4288-bd11-ebb85995028c_Owner">
    <vt:lpwstr>gpekh@LAPTOP-TADA56Q5</vt:lpwstr>
  </property>
  <property fmtid="{D5CDD505-2E9C-101B-9397-08002B2CF9AE}" pid="7" name="MSIP_Label_f42aa342-8706-4288-bd11-ebb85995028c_SetDate">
    <vt:lpwstr>2018-10-02T14:14:50.0560095Z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Notes">
    <vt:i4>38</vt:i4>
  </property>
  <property fmtid="{D5CDD505-2E9C-101B-9397-08002B2CF9AE}" pid="10" name="PresentationFormat">
    <vt:lpwstr>On-screen Show (4:3)</vt:lpwstr>
  </property>
  <property fmtid="{D5CDD505-2E9C-101B-9397-08002B2CF9AE}" pid="11" name="Sensitivity">
    <vt:lpwstr>General</vt:lpwstr>
  </property>
  <property fmtid="{D5CDD505-2E9C-101B-9397-08002B2CF9AE}" pid="12" name="Slides">
    <vt:i4>91</vt:i4>
  </property>
</Properties>
</file>